
<file path=[Content_Types].xml><?xml version="1.0" encoding="utf-8"?>
<Types xmlns="http://schemas.openxmlformats.org/package/2006/content-types">
  <Default Extension="xml" ContentType="application/xml"/>
  <Default Extension="tif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9260800"/>
  <p:notesSz cx="6858000" cy="9144000"/>
  <p:defaultTextStyle>
    <a:defPPr>
      <a:defRPr lang="en-US"/>
    </a:defPPr>
    <a:lvl1pPr algn="l" defTabSz="3760788" rtl="0" eaLnBrk="0" fontAlgn="base" hangingPunct="0">
      <a:spcBef>
        <a:spcPct val="0"/>
      </a:spcBef>
      <a:spcAft>
        <a:spcPct val="0"/>
      </a:spcAft>
      <a:defRPr sz="7400" kern="1200">
        <a:solidFill>
          <a:schemeClr val="tx1"/>
        </a:solidFill>
        <a:latin typeface="Arial" charset="0"/>
        <a:ea typeface="+mn-ea"/>
        <a:cs typeface="+mn-cs"/>
      </a:defRPr>
    </a:lvl1pPr>
    <a:lvl2pPr marL="1879600" indent="-1536700" algn="l" defTabSz="3760788" rtl="0" eaLnBrk="0" fontAlgn="base" hangingPunct="0">
      <a:spcBef>
        <a:spcPct val="0"/>
      </a:spcBef>
      <a:spcAft>
        <a:spcPct val="0"/>
      </a:spcAft>
      <a:defRPr sz="7400" kern="1200">
        <a:solidFill>
          <a:schemeClr val="tx1"/>
        </a:solidFill>
        <a:latin typeface="Arial" charset="0"/>
        <a:ea typeface="+mn-ea"/>
        <a:cs typeface="+mn-cs"/>
      </a:defRPr>
    </a:lvl2pPr>
    <a:lvl3pPr marL="3760788" indent="-3074988" algn="l" defTabSz="3760788" rtl="0" eaLnBrk="0" fontAlgn="base" hangingPunct="0">
      <a:spcBef>
        <a:spcPct val="0"/>
      </a:spcBef>
      <a:spcAft>
        <a:spcPct val="0"/>
      </a:spcAft>
      <a:defRPr sz="7400" kern="1200">
        <a:solidFill>
          <a:schemeClr val="tx1"/>
        </a:solidFill>
        <a:latin typeface="Arial" charset="0"/>
        <a:ea typeface="+mn-ea"/>
        <a:cs typeface="+mn-cs"/>
      </a:defRPr>
    </a:lvl3pPr>
    <a:lvl4pPr marL="5641975" indent="-4613275" algn="l" defTabSz="3760788" rtl="0" eaLnBrk="0" fontAlgn="base" hangingPunct="0">
      <a:spcBef>
        <a:spcPct val="0"/>
      </a:spcBef>
      <a:spcAft>
        <a:spcPct val="0"/>
      </a:spcAft>
      <a:defRPr sz="7400" kern="1200">
        <a:solidFill>
          <a:schemeClr val="tx1"/>
        </a:solidFill>
        <a:latin typeface="Arial" charset="0"/>
        <a:ea typeface="+mn-ea"/>
        <a:cs typeface="+mn-cs"/>
      </a:defRPr>
    </a:lvl4pPr>
    <a:lvl5pPr marL="7523163" indent="-6151563" algn="l" defTabSz="3760788" rtl="0" eaLnBrk="0" fontAlgn="base" hangingPunct="0">
      <a:spcBef>
        <a:spcPct val="0"/>
      </a:spcBef>
      <a:spcAft>
        <a:spcPct val="0"/>
      </a:spcAft>
      <a:defRPr sz="7400" kern="1200">
        <a:solidFill>
          <a:schemeClr val="tx1"/>
        </a:solidFill>
        <a:latin typeface="Arial" charset="0"/>
        <a:ea typeface="+mn-ea"/>
        <a:cs typeface="+mn-cs"/>
      </a:defRPr>
    </a:lvl5pPr>
    <a:lvl6pPr marL="2286000" algn="l" defTabSz="914400" rtl="0" eaLnBrk="1" latinLnBrk="0" hangingPunct="1">
      <a:defRPr sz="7400" kern="1200">
        <a:solidFill>
          <a:schemeClr val="tx1"/>
        </a:solidFill>
        <a:latin typeface="Arial" charset="0"/>
        <a:ea typeface="+mn-ea"/>
        <a:cs typeface="+mn-cs"/>
      </a:defRPr>
    </a:lvl6pPr>
    <a:lvl7pPr marL="2743200" algn="l" defTabSz="914400" rtl="0" eaLnBrk="1" latinLnBrk="0" hangingPunct="1">
      <a:defRPr sz="7400" kern="1200">
        <a:solidFill>
          <a:schemeClr val="tx1"/>
        </a:solidFill>
        <a:latin typeface="Arial" charset="0"/>
        <a:ea typeface="+mn-ea"/>
        <a:cs typeface="+mn-cs"/>
      </a:defRPr>
    </a:lvl7pPr>
    <a:lvl8pPr marL="3200400" algn="l" defTabSz="914400" rtl="0" eaLnBrk="1" latinLnBrk="0" hangingPunct="1">
      <a:defRPr sz="7400" kern="1200">
        <a:solidFill>
          <a:schemeClr val="tx1"/>
        </a:solidFill>
        <a:latin typeface="Arial" charset="0"/>
        <a:ea typeface="+mn-ea"/>
        <a:cs typeface="+mn-cs"/>
      </a:defRPr>
    </a:lvl8pPr>
    <a:lvl9pPr marL="3657600" algn="l" defTabSz="914400" rtl="0" eaLnBrk="1" latinLnBrk="0" hangingPunct="1">
      <a:defRPr sz="7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3" autoAdjust="0"/>
    <p:restoredTop sz="81883" autoAdjust="0"/>
  </p:normalViewPr>
  <p:slideViewPr>
    <p:cSldViewPr>
      <p:cViewPr>
        <p:scale>
          <a:sx n="28" d="100"/>
          <a:sy n="28" d="100"/>
        </p:scale>
        <p:origin x="568" y="-1000"/>
      </p:cViewPr>
      <p:guideLst>
        <p:guide orient="horz" pos="9216"/>
        <p:guide pos="11520"/>
      </p:guideLst>
    </p:cSldViewPr>
  </p:slideViewPr>
  <p:outlineViewPr>
    <p:cViewPr>
      <p:scale>
        <a:sx n="33" d="100"/>
        <a:sy n="33" d="100"/>
      </p:scale>
      <p:origin x="0" y="0"/>
    </p:cViewPr>
  </p:outlineViewPr>
  <p:notesTextViewPr>
    <p:cViewPr>
      <p:scale>
        <a:sx n="100" d="100"/>
        <a:sy n="100" d="100"/>
      </p:scale>
      <p:origin x="0" y="-288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1930C-A382-C045-841E-6B05AE04A6DC}" type="datetimeFigureOut">
              <a:rPr lang="en-US" smtClean="0"/>
              <a:t>5/7/20</a:t>
            </a:fld>
            <a:endParaRPr lang="en-US"/>
          </a:p>
        </p:txBody>
      </p:sp>
      <p:sp>
        <p:nvSpPr>
          <p:cNvPr id="4" name="Slide Image Placeholder 3"/>
          <p:cNvSpPr>
            <a:spLocks noGrp="1" noRot="1" noChangeAspect="1"/>
          </p:cNvSpPr>
          <p:nvPr>
            <p:ph type="sldImg" idx="2"/>
          </p:nvPr>
        </p:nvSpPr>
        <p:spPr>
          <a:xfrm>
            <a:off x="1500188" y="1143000"/>
            <a:ext cx="3857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2A7D2-192F-BD4B-981A-5838B964DC55}" type="slidenum">
              <a:rPr lang="en-US" smtClean="0"/>
              <a:t>‹#›</a:t>
            </a:fld>
            <a:endParaRPr lang="en-US"/>
          </a:p>
        </p:txBody>
      </p:sp>
    </p:spTree>
    <p:extLst>
      <p:ext uri="{BB962C8B-B14F-4D97-AF65-F5344CB8AC3E}">
        <p14:creationId xmlns:p14="http://schemas.microsoft.com/office/powerpoint/2010/main" val="14319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Yogyakarta and Providence are both major cities each with their own forms of healthcare and medical services. Yogyakarta is located in Indonesia while Providence is located within the United States. The population of Yogyakarta is significantly greater than that of Providence however the life expectancy values for both men and women in Providence are greater when compared to Yogyakarta. Hospitals are both private and public in Yogyakarta as well as Providence, private being funded by one individual or group and public being run by the government. Puskesmas are health clinics located in Yogyakarta and mandated by the government. These health centers were created to provide greater medical access to the general public and provide patients with a variety of services. While touring a local Puskesmas in Indonesia it became clear just how many services one facility can provide, there was one or two rooms designated to each service which included, mental health services, nutrition, dental services, maternity as well as a small emergency room. This in some ways seemed similar to the walk-in clinics that Providence has to offer, where patients may go for any medical services they may need without having to see their primary care physician or going to the emergency room. The medical personnel in these two cities is similar in the sense that there are physicians and nurses at the core of each medical facility however, there are differing levels and positions. For example, in Yogyakarta there are four levels of nursing that can be completed while, in the United States there are registered nurses and licensed practicing nurses that have different qualifications. Providence also has nurse practitioners and physician assistants who work hand in hand with the physicians as well as aides who assist nurses with their needs. These two cities handle insurance in very different ways, Yogyakarta utilizes universal healthcare by providing equal access to healthcare without compromising an individual’s financial states. Providence on the other hand does not provide universal healthcare and instead individual’s must pay for their health insurance unless they are covered by a program such as Medicare or Medicaid, which aids the elderly and the poor in paying for medical services, respectively. As far as prominent diseases and top causes of death, the leading cause of death in Yogyakarta is stroke and heart disease in Providence. Stroke is the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leading cause of death in Providence indicating that it is a significant disease for both cities.</a:t>
            </a:r>
          </a:p>
          <a:p>
            <a:r>
              <a:rPr lang="en-US" sz="1200" kern="1200" dirty="0" smtClean="0">
                <a:solidFill>
                  <a:schemeClr val="tx1"/>
                </a:solidFill>
                <a:effectLst/>
                <a:latin typeface="+mn-lt"/>
                <a:ea typeface="+mn-ea"/>
                <a:cs typeface="+mn-cs"/>
              </a:rPr>
              <a:t>	The known risk factors and education provided by the cities both play a major role in limiting the prevalence of stroke. Hypertension is a major risk factor in both cities, smoking and obesity are also major issues that require education and lifestyle adjustments. The acronym FAST is often used as education and to help people remember the signs of stroke and the importance of time. FAST= Face (drooping), Arm (weakness), Speech (difficulty), and Time (to call). When it comes to treatment and alternative forms of medicine each of these cities differ. In Yogyakarta jamu is a type of natural medicine made from herbs and roots that is often chosen over Western medicine forms. Both cities utilize complementary and alternative medicine (CAM) treatments however, in Providence these are often used in conjunction with Western medicine for ailments and typically not on their own. In Yogyakarta however alternative medicine is often chosen as a sole treatment. When traveling to Indonesia and observing the facilities and the patients it became clear that the theme of fear was carried throughout the area. Based purely on observation it could be determined that in general individuals in Yogyakarta would choose alternative medicine over Western medicine whenever possible out of fear of the side effects and vice versa for the city of Providence. </a:t>
            </a:r>
            <a:r>
              <a:rPr lang="en-US" sz="1200" kern="1200" smtClean="0">
                <a:solidFill>
                  <a:schemeClr val="tx1"/>
                </a:solidFill>
                <a:effectLst/>
                <a:latin typeface="+mn-lt"/>
                <a:ea typeface="+mn-ea"/>
                <a:cs typeface="+mn-cs"/>
              </a:rPr>
              <a:t>Based on observations it could be speculated that these differences in health care, access, disease prevalence and treatment may be in part due to the history of the region and what has been passed on through generations as cultural ideas and practices.    </a:t>
            </a:r>
          </a:p>
          <a:p>
            <a:endParaRPr lang="en-US"/>
          </a:p>
        </p:txBody>
      </p:sp>
      <p:sp>
        <p:nvSpPr>
          <p:cNvPr id="4" name="Slide Number Placeholder 3"/>
          <p:cNvSpPr>
            <a:spLocks noGrp="1"/>
          </p:cNvSpPr>
          <p:nvPr>
            <p:ph type="sldNum" sz="quarter" idx="10"/>
          </p:nvPr>
        </p:nvSpPr>
        <p:spPr/>
        <p:txBody>
          <a:bodyPr/>
          <a:lstStyle/>
          <a:p>
            <a:fld id="{7832A7D2-192F-BD4B-981A-5838B964DC55}" type="slidenum">
              <a:rPr lang="en-US" smtClean="0"/>
              <a:t>1</a:t>
            </a:fld>
            <a:endParaRPr lang="en-US"/>
          </a:p>
        </p:txBody>
      </p:sp>
    </p:spTree>
    <p:extLst>
      <p:ext uri="{BB962C8B-B14F-4D97-AF65-F5344CB8AC3E}">
        <p14:creationId xmlns:p14="http://schemas.microsoft.com/office/powerpoint/2010/main" val="145430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817"/>
            <a:ext cx="31089600" cy="6272106"/>
          </a:xfrm>
        </p:spPr>
        <p:txBody>
          <a:bodyPr/>
          <a:lstStyle/>
          <a:p>
            <a:r>
              <a:rPr lang="en-US"/>
              <a:t>Click to edit Master title style</a:t>
            </a:r>
          </a:p>
        </p:txBody>
      </p:sp>
      <p:sp>
        <p:nvSpPr>
          <p:cNvPr id="3" name="Subtitle 2"/>
          <p:cNvSpPr>
            <a:spLocks noGrp="1"/>
          </p:cNvSpPr>
          <p:nvPr>
            <p:ph type="subTitle" idx="1"/>
          </p:nvPr>
        </p:nvSpPr>
        <p:spPr>
          <a:xfrm>
            <a:off x="5486400" y="16581120"/>
            <a:ext cx="25603200" cy="7477760"/>
          </a:xfrm>
        </p:spPr>
        <p:txBody>
          <a:bodyPr/>
          <a:lstStyle>
            <a:lvl1pPr marL="0" indent="0" algn="ctr">
              <a:buNone/>
              <a:defRPr>
                <a:solidFill>
                  <a:schemeClr val="tx1">
                    <a:tint val="75000"/>
                  </a:schemeClr>
                </a:solidFill>
              </a:defRPr>
            </a:lvl1pPr>
            <a:lvl2pPr marL="1791509" indent="0" algn="ctr">
              <a:buNone/>
              <a:defRPr>
                <a:solidFill>
                  <a:schemeClr val="tx1">
                    <a:tint val="75000"/>
                  </a:schemeClr>
                </a:solidFill>
              </a:defRPr>
            </a:lvl2pPr>
            <a:lvl3pPr marL="3583017" indent="0" algn="ctr">
              <a:buNone/>
              <a:defRPr>
                <a:solidFill>
                  <a:schemeClr val="tx1">
                    <a:tint val="75000"/>
                  </a:schemeClr>
                </a:solidFill>
              </a:defRPr>
            </a:lvl3pPr>
            <a:lvl4pPr marL="5374526" indent="0" algn="ctr">
              <a:buNone/>
              <a:defRPr>
                <a:solidFill>
                  <a:schemeClr val="tx1">
                    <a:tint val="75000"/>
                  </a:schemeClr>
                </a:solidFill>
              </a:defRPr>
            </a:lvl4pPr>
            <a:lvl5pPr marL="7166035" indent="0" algn="ctr">
              <a:buNone/>
              <a:defRPr>
                <a:solidFill>
                  <a:schemeClr val="tx1">
                    <a:tint val="75000"/>
                  </a:schemeClr>
                </a:solidFill>
              </a:defRPr>
            </a:lvl5pPr>
            <a:lvl6pPr marL="8957543" indent="0" algn="ctr">
              <a:buNone/>
              <a:defRPr>
                <a:solidFill>
                  <a:schemeClr val="tx1">
                    <a:tint val="75000"/>
                  </a:schemeClr>
                </a:solidFill>
              </a:defRPr>
            </a:lvl6pPr>
            <a:lvl7pPr marL="10749052" indent="0" algn="ctr">
              <a:buNone/>
              <a:defRPr>
                <a:solidFill>
                  <a:schemeClr val="tx1">
                    <a:tint val="75000"/>
                  </a:schemeClr>
                </a:solidFill>
              </a:defRPr>
            </a:lvl7pPr>
            <a:lvl8pPr marL="12540561" indent="0" algn="ctr">
              <a:buNone/>
              <a:defRPr>
                <a:solidFill>
                  <a:schemeClr val="tx1">
                    <a:tint val="75000"/>
                  </a:schemeClr>
                </a:solidFill>
              </a:defRPr>
            </a:lvl8pPr>
            <a:lvl9pPr marL="143320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41F6B7-66B6-CF41-8C87-70BACF05C021}" type="datetimeFigureOut">
              <a:rPr lang="en-US"/>
              <a:pPr>
                <a:defRPr/>
              </a:pPr>
              <a:t>5/7/20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AC1EAA-647A-1743-889C-AD5404E7AC49}" type="slidenum">
              <a:rPr lang="en-US" altLang="en-US"/>
              <a:pPr/>
              <a:t>‹#›</a:t>
            </a:fld>
            <a:endParaRPr lang="en-US" altLang="en-US"/>
          </a:p>
        </p:txBody>
      </p:sp>
    </p:spTree>
    <p:extLst>
      <p:ext uri="{BB962C8B-B14F-4D97-AF65-F5344CB8AC3E}">
        <p14:creationId xmlns:p14="http://schemas.microsoft.com/office/powerpoint/2010/main" val="182386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F4B054-7944-174E-ACAF-65AC256F4834}" type="datetimeFigureOut">
              <a:rPr lang="en-US"/>
              <a:pPr>
                <a:defRPr/>
              </a:pPr>
              <a:t>5/7/20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B7C7F3-AE74-A643-B7AD-54D0D7D858D9}" type="slidenum">
              <a:rPr lang="en-US" altLang="en-US"/>
              <a:pPr/>
              <a:t>‹#›</a:t>
            </a:fld>
            <a:endParaRPr lang="en-US" altLang="en-US"/>
          </a:p>
        </p:txBody>
      </p:sp>
    </p:spTree>
    <p:extLst>
      <p:ext uri="{BB962C8B-B14F-4D97-AF65-F5344CB8AC3E}">
        <p14:creationId xmlns:p14="http://schemas.microsoft.com/office/powerpoint/2010/main" val="185634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501100" y="6251792"/>
            <a:ext cx="46081952" cy="1331501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42555" y="6251792"/>
            <a:ext cx="137648948" cy="1331501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048B28-2985-4249-B11F-1B4EBA8F1AD3}" type="datetimeFigureOut">
              <a:rPr lang="en-US"/>
              <a:pPr>
                <a:defRPr/>
              </a:pPr>
              <a:t>5/7/20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2B4D99-BCAD-5540-950B-8D8C984402A0}" type="slidenum">
              <a:rPr lang="en-US" altLang="en-US"/>
              <a:pPr/>
              <a:t>‹#›</a:t>
            </a:fld>
            <a:endParaRPr lang="en-US" altLang="en-US"/>
          </a:p>
        </p:txBody>
      </p:sp>
    </p:spTree>
    <p:extLst>
      <p:ext uri="{BB962C8B-B14F-4D97-AF65-F5344CB8AC3E}">
        <p14:creationId xmlns:p14="http://schemas.microsoft.com/office/powerpoint/2010/main" val="92666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02A727-4F40-6542-8FC2-32370EF2273D}" type="datetimeFigureOut">
              <a:rPr lang="en-US"/>
              <a:pPr>
                <a:defRPr/>
              </a:pPr>
              <a:t>5/7/20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711D23-76FD-4D46-A91B-54C74502900F}" type="slidenum">
              <a:rPr lang="en-US" altLang="en-US"/>
              <a:pPr/>
              <a:t>‹#›</a:t>
            </a:fld>
            <a:endParaRPr lang="en-US" altLang="en-US"/>
          </a:p>
        </p:txBody>
      </p:sp>
    </p:spTree>
    <p:extLst>
      <p:ext uri="{BB962C8B-B14F-4D97-AF65-F5344CB8AC3E}">
        <p14:creationId xmlns:p14="http://schemas.microsoft.com/office/powerpoint/2010/main" val="50235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8802775"/>
            <a:ext cx="31089600" cy="5811520"/>
          </a:xfrm>
        </p:spPr>
        <p:txBody>
          <a:bodyPr anchor="t"/>
          <a:lstStyle>
            <a:lvl1pPr algn="l">
              <a:defRPr sz="15643" b="1" cap="all"/>
            </a:lvl1pPr>
          </a:lstStyle>
          <a:p>
            <a:r>
              <a:rPr lang="en-US"/>
              <a:t>Click to edit Master title style</a:t>
            </a:r>
          </a:p>
        </p:txBody>
      </p:sp>
      <p:sp>
        <p:nvSpPr>
          <p:cNvPr id="3" name="Text Placeholder 2"/>
          <p:cNvSpPr>
            <a:spLocks noGrp="1"/>
          </p:cNvSpPr>
          <p:nvPr>
            <p:ph type="body" idx="1"/>
          </p:nvPr>
        </p:nvSpPr>
        <p:spPr>
          <a:xfrm>
            <a:off x="2889252" y="12401978"/>
            <a:ext cx="31089600" cy="6400798"/>
          </a:xfrm>
        </p:spPr>
        <p:txBody>
          <a:bodyPr anchor="b"/>
          <a:lstStyle>
            <a:lvl1pPr marL="0" indent="0">
              <a:buNone/>
              <a:defRPr sz="7857">
                <a:solidFill>
                  <a:schemeClr val="tx1">
                    <a:tint val="75000"/>
                  </a:schemeClr>
                </a:solidFill>
              </a:defRPr>
            </a:lvl1pPr>
            <a:lvl2pPr marL="1791509" indent="0">
              <a:buNone/>
              <a:defRPr sz="7072">
                <a:solidFill>
                  <a:schemeClr val="tx1">
                    <a:tint val="75000"/>
                  </a:schemeClr>
                </a:solidFill>
              </a:defRPr>
            </a:lvl2pPr>
            <a:lvl3pPr marL="3583017" indent="0">
              <a:buNone/>
              <a:defRPr sz="6286">
                <a:solidFill>
                  <a:schemeClr val="tx1">
                    <a:tint val="75000"/>
                  </a:schemeClr>
                </a:solidFill>
              </a:defRPr>
            </a:lvl3pPr>
            <a:lvl4pPr marL="5374526" indent="0">
              <a:buNone/>
              <a:defRPr sz="5500">
                <a:solidFill>
                  <a:schemeClr val="tx1">
                    <a:tint val="75000"/>
                  </a:schemeClr>
                </a:solidFill>
              </a:defRPr>
            </a:lvl4pPr>
            <a:lvl5pPr marL="7166035" indent="0">
              <a:buNone/>
              <a:defRPr sz="5500">
                <a:solidFill>
                  <a:schemeClr val="tx1">
                    <a:tint val="75000"/>
                  </a:schemeClr>
                </a:solidFill>
              </a:defRPr>
            </a:lvl5pPr>
            <a:lvl6pPr marL="8957543" indent="0">
              <a:buNone/>
              <a:defRPr sz="5500">
                <a:solidFill>
                  <a:schemeClr val="tx1">
                    <a:tint val="75000"/>
                  </a:schemeClr>
                </a:solidFill>
              </a:defRPr>
            </a:lvl6pPr>
            <a:lvl7pPr marL="10749052" indent="0">
              <a:buNone/>
              <a:defRPr sz="5500">
                <a:solidFill>
                  <a:schemeClr val="tx1">
                    <a:tint val="75000"/>
                  </a:schemeClr>
                </a:solidFill>
              </a:defRPr>
            </a:lvl7pPr>
            <a:lvl8pPr marL="12540561" indent="0">
              <a:buNone/>
              <a:defRPr sz="5500">
                <a:solidFill>
                  <a:schemeClr val="tx1">
                    <a:tint val="75000"/>
                  </a:schemeClr>
                </a:solidFill>
              </a:defRPr>
            </a:lvl8pPr>
            <a:lvl9pPr marL="14332069" indent="0">
              <a:buNone/>
              <a:defRPr sz="5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1DD26C8-ACC4-2449-9C0B-5145107736C9}" type="datetimeFigureOut">
              <a:rPr lang="en-US"/>
              <a:pPr>
                <a:defRPr/>
              </a:pPr>
              <a:t>5/7/20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A1E59B-EB7A-4B4B-80F0-7EE1505C4C76}" type="slidenum">
              <a:rPr lang="en-US" altLang="en-US"/>
              <a:pPr/>
              <a:t>‹#›</a:t>
            </a:fld>
            <a:endParaRPr lang="en-US" altLang="en-US"/>
          </a:p>
        </p:txBody>
      </p:sp>
    </p:spTree>
    <p:extLst>
      <p:ext uri="{BB962C8B-B14F-4D97-AF65-F5344CB8AC3E}">
        <p14:creationId xmlns:p14="http://schemas.microsoft.com/office/powerpoint/2010/main" val="126213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42552" y="36413441"/>
            <a:ext cx="91865448" cy="102988535"/>
          </a:xfrm>
        </p:spPr>
        <p:txBody>
          <a:bodyPr/>
          <a:lstStyle>
            <a:lvl1pPr>
              <a:defRPr sz="11000"/>
            </a:lvl1pPr>
            <a:lvl2pPr>
              <a:defRPr sz="9429"/>
            </a:lvl2pPr>
            <a:lvl3pPr>
              <a:defRPr sz="7857"/>
            </a:lvl3pPr>
            <a:lvl4pPr>
              <a:defRPr sz="7072"/>
            </a:lvl4pPr>
            <a:lvl5pPr>
              <a:defRPr sz="7072"/>
            </a:lvl5pPr>
            <a:lvl6pPr>
              <a:defRPr sz="7072"/>
            </a:lvl6pPr>
            <a:lvl7pPr>
              <a:defRPr sz="7072"/>
            </a:lvl7pPr>
            <a:lvl8pPr>
              <a:defRPr sz="7072"/>
            </a:lvl8pPr>
            <a:lvl9pPr>
              <a:defRPr sz="70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2717603" y="36413441"/>
            <a:ext cx="91865452" cy="102988535"/>
          </a:xfrm>
        </p:spPr>
        <p:txBody>
          <a:bodyPr/>
          <a:lstStyle>
            <a:lvl1pPr>
              <a:defRPr sz="11000"/>
            </a:lvl1pPr>
            <a:lvl2pPr>
              <a:defRPr sz="9429"/>
            </a:lvl2pPr>
            <a:lvl3pPr>
              <a:defRPr sz="7857"/>
            </a:lvl3pPr>
            <a:lvl4pPr>
              <a:defRPr sz="7072"/>
            </a:lvl4pPr>
            <a:lvl5pPr>
              <a:defRPr sz="7072"/>
            </a:lvl5pPr>
            <a:lvl6pPr>
              <a:defRPr sz="7072"/>
            </a:lvl6pPr>
            <a:lvl7pPr>
              <a:defRPr sz="7072"/>
            </a:lvl7pPr>
            <a:lvl8pPr>
              <a:defRPr sz="7072"/>
            </a:lvl8pPr>
            <a:lvl9pPr>
              <a:defRPr sz="70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56F1BCF-4DDF-DD4D-8B84-843B0F59B18E}" type="datetimeFigureOut">
              <a:rPr lang="en-US"/>
              <a:pPr>
                <a:defRPr/>
              </a:pPr>
              <a:t>5/7/20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DB84D17-59E9-DA4B-B811-D14FE068C14E}" type="slidenum">
              <a:rPr lang="en-US" altLang="en-US"/>
              <a:pPr/>
              <a:t>‹#›</a:t>
            </a:fld>
            <a:endParaRPr lang="en-US" altLang="en-US"/>
          </a:p>
        </p:txBody>
      </p:sp>
    </p:spTree>
    <p:extLst>
      <p:ext uri="{BB962C8B-B14F-4D97-AF65-F5344CB8AC3E}">
        <p14:creationId xmlns:p14="http://schemas.microsoft.com/office/powerpoint/2010/main" val="19766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9"/>
            <a:ext cx="32918400"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549815"/>
            <a:ext cx="16160752" cy="2729651"/>
          </a:xfrm>
        </p:spPr>
        <p:txBody>
          <a:bodyPr anchor="b"/>
          <a:lstStyle>
            <a:lvl1pPr marL="0" indent="0">
              <a:buNone/>
              <a:defRPr sz="9429" b="1"/>
            </a:lvl1pPr>
            <a:lvl2pPr marL="1791509" indent="0">
              <a:buNone/>
              <a:defRPr sz="7857" b="1"/>
            </a:lvl2pPr>
            <a:lvl3pPr marL="3583017" indent="0">
              <a:buNone/>
              <a:defRPr sz="7072" b="1"/>
            </a:lvl3pPr>
            <a:lvl4pPr marL="5374526" indent="0">
              <a:buNone/>
              <a:defRPr sz="6286" b="1"/>
            </a:lvl4pPr>
            <a:lvl5pPr marL="7166035" indent="0">
              <a:buNone/>
              <a:defRPr sz="6286" b="1"/>
            </a:lvl5pPr>
            <a:lvl6pPr marL="8957543" indent="0">
              <a:buNone/>
              <a:defRPr sz="6286" b="1"/>
            </a:lvl6pPr>
            <a:lvl7pPr marL="10749052" indent="0">
              <a:buNone/>
              <a:defRPr sz="6286" b="1"/>
            </a:lvl7pPr>
            <a:lvl8pPr marL="12540561" indent="0">
              <a:buNone/>
              <a:defRPr sz="6286" b="1"/>
            </a:lvl8pPr>
            <a:lvl9pPr marL="14332069" indent="0">
              <a:buNone/>
              <a:defRPr sz="6286" b="1"/>
            </a:lvl9pPr>
          </a:lstStyle>
          <a:p>
            <a:pPr lvl="0"/>
            <a:r>
              <a:rPr lang="en-US"/>
              <a:t>Click to edit Master text styles</a:t>
            </a:r>
          </a:p>
        </p:txBody>
      </p:sp>
      <p:sp>
        <p:nvSpPr>
          <p:cNvPr id="4" name="Content Placeholder 3"/>
          <p:cNvSpPr>
            <a:spLocks noGrp="1"/>
          </p:cNvSpPr>
          <p:nvPr>
            <p:ph sz="half" idx="2"/>
          </p:nvPr>
        </p:nvSpPr>
        <p:spPr>
          <a:xfrm>
            <a:off x="1828800" y="9279466"/>
            <a:ext cx="16160752" cy="16858829"/>
          </a:xfrm>
        </p:spPr>
        <p:txBody>
          <a:bodyPr/>
          <a:lstStyle>
            <a:lvl1pPr>
              <a:defRPr sz="9429"/>
            </a:lvl1pPr>
            <a:lvl2pPr>
              <a:defRPr sz="7857"/>
            </a:lvl2pPr>
            <a:lvl3pPr>
              <a:defRPr sz="7072"/>
            </a:lvl3pPr>
            <a:lvl4pPr>
              <a:defRPr sz="6286"/>
            </a:lvl4pPr>
            <a:lvl5pPr>
              <a:defRPr sz="6286"/>
            </a:lvl5pPr>
            <a:lvl6pPr>
              <a:defRPr sz="6286"/>
            </a:lvl6pPr>
            <a:lvl7pPr>
              <a:defRPr sz="6286"/>
            </a:lvl7pPr>
            <a:lvl8pPr>
              <a:defRPr sz="6286"/>
            </a:lvl8pPr>
            <a:lvl9pPr>
              <a:defRPr sz="62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549815"/>
            <a:ext cx="16167100" cy="2729651"/>
          </a:xfrm>
        </p:spPr>
        <p:txBody>
          <a:bodyPr anchor="b"/>
          <a:lstStyle>
            <a:lvl1pPr marL="0" indent="0">
              <a:buNone/>
              <a:defRPr sz="9429" b="1"/>
            </a:lvl1pPr>
            <a:lvl2pPr marL="1791509" indent="0">
              <a:buNone/>
              <a:defRPr sz="7857" b="1"/>
            </a:lvl2pPr>
            <a:lvl3pPr marL="3583017" indent="0">
              <a:buNone/>
              <a:defRPr sz="7072" b="1"/>
            </a:lvl3pPr>
            <a:lvl4pPr marL="5374526" indent="0">
              <a:buNone/>
              <a:defRPr sz="6286" b="1"/>
            </a:lvl4pPr>
            <a:lvl5pPr marL="7166035" indent="0">
              <a:buNone/>
              <a:defRPr sz="6286" b="1"/>
            </a:lvl5pPr>
            <a:lvl6pPr marL="8957543" indent="0">
              <a:buNone/>
              <a:defRPr sz="6286" b="1"/>
            </a:lvl6pPr>
            <a:lvl7pPr marL="10749052" indent="0">
              <a:buNone/>
              <a:defRPr sz="6286" b="1"/>
            </a:lvl7pPr>
            <a:lvl8pPr marL="12540561" indent="0">
              <a:buNone/>
              <a:defRPr sz="6286" b="1"/>
            </a:lvl8pPr>
            <a:lvl9pPr marL="14332069" indent="0">
              <a:buNone/>
              <a:defRPr sz="6286" b="1"/>
            </a:lvl9pPr>
          </a:lstStyle>
          <a:p>
            <a:pPr lvl="0"/>
            <a:r>
              <a:rPr lang="en-US"/>
              <a:t>Click to edit Master text styles</a:t>
            </a:r>
          </a:p>
        </p:txBody>
      </p:sp>
      <p:sp>
        <p:nvSpPr>
          <p:cNvPr id="6" name="Content Placeholder 5"/>
          <p:cNvSpPr>
            <a:spLocks noGrp="1"/>
          </p:cNvSpPr>
          <p:nvPr>
            <p:ph sz="quarter" idx="4"/>
          </p:nvPr>
        </p:nvSpPr>
        <p:spPr>
          <a:xfrm>
            <a:off x="18580102" y="9279466"/>
            <a:ext cx="16167100" cy="16858829"/>
          </a:xfrm>
        </p:spPr>
        <p:txBody>
          <a:bodyPr/>
          <a:lstStyle>
            <a:lvl1pPr>
              <a:defRPr sz="9429"/>
            </a:lvl1pPr>
            <a:lvl2pPr>
              <a:defRPr sz="7857"/>
            </a:lvl2pPr>
            <a:lvl3pPr>
              <a:defRPr sz="7072"/>
            </a:lvl3pPr>
            <a:lvl4pPr>
              <a:defRPr sz="6286"/>
            </a:lvl4pPr>
            <a:lvl5pPr>
              <a:defRPr sz="6286"/>
            </a:lvl5pPr>
            <a:lvl6pPr>
              <a:defRPr sz="6286"/>
            </a:lvl6pPr>
            <a:lvl7pPr>
              <a:defRPr sz="6286"/>
            </a:lvl7pPr>
            <a:lvl8pPr>
              <a:defRPr sz="6286"/>
            </a:lvl8pPr>
            <a:lvl9pPr>
              <a:defRPr sz="62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842C4C6-B2BA-7B43-9550-CB72AB202234}" type="datetimeFigureOut">
              <a:rPr lang="en-US"/>
              <a:pPr>
                <a:defRPr/>
              </a:pPr>
              <a:t>5/7/20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135B05D-95C5-684D-9A91-AE719CC81D95}" type="slidenum">
              <a:rPr lang="en-US" altLang="en-US"/>
              <a:pPr/>
              <a:t>‹#›</a:t>
            </a:fld>
            <a:endParaRPr lang="en-US" altLang="en-US"/>
          </a:p>
        </p:txBody>
      </p:sp>
    </p:spTree>
    <p:extLst>
      <p:ext uri="{BB962C8B-B14F-4D97-AF65-F5344CB8AC3E}">
        <p14:creationId xmlns:p14="http://schemas.microsoft.com/office/powerpoint/2010/main" val="16201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554F9A-6DE5-B346-AF24-ED4FCDD17EFB}" type="datetimeFigureOut">
              <a:rPr lang="en-US"/>
              <a:pPr>
                <a:defRPr/>
              </a:pPr>
              <a:t>5/7/20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87BC882-4485-FF4B-A951-50BCA4779D2D}" type="slidenum">
              <a:rPr lang="en-US" altLang="en-US"/>
              <a:pPr/>
              <a:t>‹#›</a:t>
            </a:fld>
            <a:endParaRPr lang="en-US" altLang="en-US"/>
          </a:p>
        </p:txBody>
      </p:sp>
    </p:spTree>
    <p:extLst>
      <p:ext uri="{BB962C8B-B14F-4D97-AF65-F5344CB8AC3E}">
        <p14:creationId xmlns:p14="http://schemas.microsoft.com/office/powerpoint/2010/main" val="208785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91153F-5059-0D43-85B8-D6D1A4316091}" type="datetimeFigureOut">
              <a:rPr lang="en-US"/>
              <a:pPr>
                <a:defRPr/>
              </a:pPr>
              <a:t>5/7/20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87C9B1B-50C7-094B-BACF-219C9FB2C617}" type="slidenum">
              <a:rPr lang="en-US" altLang="en-US"/>
              <a:pPr/>
              <a:t>‹#›</a:t>
            </a:fld>
            <a:endParaRPr lang="en-US" altLang="en-US"/>
          </a:p>
        </p:txBody>
      </p:sp>
    </p:spTree>
    <p:extLst>
      <p:ext uri="{BB962C8B-B14F-4D97-AF65-F5344CB8AC3E}">
        <p14:creationId xmlns:p14="http://schemas.microsoft.com/office/powerpoint/2010/main" val="66360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165014"/>
            <a:ext cx="12033252" cy="4958080"/>
          </a:xfrm>
        </p:spPr>
        <p:txBody>
          <a:bodyPr anchor="b"/>
          <a:lstStyle>
            <a:lvl1pPr algn="l">
              <a:defRPr sz="7857" b="1"/>
            </a:lvl1pPr>
          </a:lstStyle>
          <a:p>
            <a:r>
              <a:rPr lang="en-US"/>
              <a:t>Click to edit Master title style</a:t>
            </a:r>
          </a:p>
        </p:txBody>
      </p:sp>
      <p:sp>
        <p:nvSpPr>
          <p:cNvPr id="3" name="Content Placeholder 2"/>
          <p:cNvSpPr>
            <a:spLocks noGrp="1"/>
          </p:cNvSpPr>
          <p:nvPr>
            <p:ph idx="1"/>
          </p:nvPr>
        </p:nvSpPr>
        <p:spPr>
          <a:xfrm>
            <a:off x="14300200" y="1165016"/>
            <a:ext cx="20447000" cy="24973282"/>
          </a:xfrm>
        </p:spPr>
        <p:txBody>
          <a:bodyPr/>
          <a:lstStyle>
            <a:lvl1pPr>
              <a:defRPr sz="12572"/>
            </a:lvl1pPr>
            <a:lvl2pPr>
              <a:defRPr sz="11000"/>
            </a:lvl2pPr>
            <a:lvl3pPr>
              <a:defRPr sz="9429"/>
            </a:lvl3pPr>
            <a:lvl4pPr>
              <a:defRPr sz="7857"/>
            </a:lvl4pPr>
            <a:lvl5pPr>
              <a:defRPr sz="7857"/>
            </a:lvl5pPr>
            <a:lvl6pPr>
              <a:defRPr sz="7857"/>
            </a:lvl6pPr>
            <a:lvl7pPr>
              <a:defRPr sz="7857"/>
            </a:lvl7pPr>
            <a:lvl8pPr>
              <a:defRPr sz="7857"/>
            </a:lvl8pPr>
            <a:lvl9pPr>
              <a:defRPr sz="7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3" y="6123096"/>
            <a:ext cx="12033252" cy="20015202"/>
          </a:xfrm>
        </p:spPr>
        <p:txBody>
          <a:bodyPr/>
          <a:lstStyle>
            <a:lvl1pPr marL="0" indent="0">
              <a:buNone/>
              <a:defRPr sz="5500"/>
            </a:lvl1pPr>
            <a:lvl2pPr marL="1791509" indent="0">
              <a:buNone/>
              <a:defRPr sz="4714"/>
            </a:lvl2pPr>
            <a:lvl3pPr marL="3583017" indent="0">
              <a:buNone/>
              <a:defRPr sz="3929"/>
            </a:lvl3pPr>
            <a:lvl4pPr marL="5374526" indent="0">
              <a:buNone/>
              <a:defRPr sz="3500"/>
            </a:lvl4pPr>
            <a:lvl5pPr marL="7166035" indent="0">
              <a:buNone/>
              <a:defRPr sz="3500"/>
            </a:lvl5pPr>
            <a:lvl6pPr marL="8957543" indent="0">
              <a:buNone/>
              <a:defRPr sz="3500"/>
            </a:lvl6pPr>
            <a:lvl7pPr marL="10749052" indent="0">
              <a:buNone/>
              <a:defRPr sz="3500"/>
            </a:lvl7pPr>
            <a:lvl8pPr marL="12540561" indent="0">
              <a:buNone/>
              <a:defRPr sz="3500"/>
            </a:lvl8pPr>
            <a:lvl9pPr marL="14332069" indent="0">
              <a:buNone/>
              <a:defRPr sz="35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3AEC42-0379-2048-BBF2-F2E5555169E0}" type="datetimeFigureOut">
              <a:rPr lang="en-US"/>
              <a:pPr>
                <a:defRPr/>
              </a:pPr>
              <a:t>5/7/20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C9BECB-FA1E-E94C-8E15-4CAF67E1EAEA}" type="slidenum">
              <a:rPr lang="en-US" altLang="en-US"/>
              <a:pPr/>
              <a:t>‹#›</a:t>
            </a:fld>
            <a:endParaRPr lang="en-US" altLang="en-US"/>
          </a:p>
        </p:txBody>
      </p:sp>
    </p:spTree>
    <p:extLst>
      <p:ext uri="{BB962C8B-B14F-4D97-AF65-F5344CB8AC3E}">
        <p14:creationId xmlns:p14="http://schemas.microsoft.com/office/powerpoint/2010/main" val="131400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20482561"/>
            <a:ext cx="21945600" cy="2418082"/>
          </a:xfrm>
        </p:spPr>
        <p:txBody>
          <a:bodyPr anchor="b"/>
          <a:lstStyle>
            <a:lvl1pPr algn="l">
              <a:defRPr sz="7857" b="1"/>
            </a:lvl1pPr>
          </a:lstStyle>
          <a:p>
            <a:r>
              <a:rPr lang="en-US"/>
              <a:t>Click to edit Master title style</a:t>
            </a:r>
          </a:p>
        </p:txBody>
      </p:sp>
      <p:sp>
        <p:nvSpPr>
          <p:cNvPr id="3" name="Picture Placeholder 2"/>
          <p:cNvSpPr>
            <a:spLocks noGrp="1"/>
          </p:cNvSpPr>
          <p:nvPr>
            <p:ph type="pic" idx="1"/>
          </p:nvPr>
        </p:nvSpPr>
        <p:spPr>
          <a:xfrm>
            <a:off x="7169152" y="2614506"/>
            <a:ext cx="21945600" cy="17556480"/>
          </a:xfrm>
        </p:spPr>
        <p:txBody>
          <a:bodyPr rtlCol="0">
            <a:normAutofit/>
          </a:bodyPr>
          <a:lstStyle>
            <a:lvl1pPr marL="0" indent="0">
              <a:buNone/>
              <a:defRPr sz="12572"/>
            </a:lvl1pPr>
            <a:lvl2pPr marL="1791509" indent="0">
              <a:buNone/>
              <a:defRPr sz="11000"/>
            </a:lvl2pPr>
            <a:lvl3pPr marL="3583017" indent="0">
              <a:buNone/>
              <a:defRPr sz="9429"/>
            </a:lvl3pPr>
            <a:lvl4pPr marL="5374526" indent="0">
              <a:buNone/>
              <a:defRPr sz="7857"/>
            </a:lvl4pPr>
            <a:lvl5pPr marL="7166035" indent="0">
              <a:buNone/>
              <a:defRPr sz="7857"/>
            </a:lvl5pPr>
            <a:lvl6pPr marL="8957543" indent="0">
              <a:buNone/>
              <a:defRPr sz="7857"/>
            </a:lvl6pPr>
            <a:lvl7pPr marL="10749052" indent="0">
              <a:buNone/>
              <a:defRPr sz="7857"/>
            </a:lvl7pPr>
            <a:lvl8pPr marL="12540561" indent="0">
              <a:buNone/>
              <a:defRPr sz="7857"/>
            </a:lvl8pPr>
            <a:lvl9pPr marL="14332069" indent="0">
              <a:buNone/>
              <a:defRPr sz="7857"/>
            </a:lvl9pPr>
          </a:lstStyle>
          <a:p>
            <a:pPr lvl="0"/>
            <a:endParaRPr lang="en-US" noProof="0"/>
          </a:p>
        </p:txBody>
      </p:sp>
      <p:sp>
        <p:nvSpPr>
          <p:cNvPr id="4" name="Text Placeholder 3"/>
          <p:cNvSpPr>
            <a:spLocks noGrp="1"/>
          </p:cNvSpPr>
          <p:nvPr>
            <p:ph type="body" sz="half" idx="2"/>
          </p:nvPr>
        </p:nvSpPr>
        <p:spPr>
          <a:xfrm>
            <a:off x="7169152" y="22900643"/>
            <a:ext cx="21945600" cy="3434078"/>
          </a:xfrm>
        </p:spPr>
        <p:txBody>
          <a:bodyPr/>
          <a:lstStyle>
            <a:lvl1pPr marL="0" indent="0">
              <a:buNone/>
              <a:defRPr sz="5500"/>
            </a:lvl1pPr>
            <a:lvl2pPr marL="1791509" indent="0">
              <a:buNone/>
              <a:defRPr sz="4714"/>
            </a:lvl2pPr>
            <a:lvl3pPr marL="3583017" indent="0">
              <a:buNone/>
              <a:defRPr sz="3929"/>
            </a:lvl3pPr>
            <a:lvl4pPr marL="5374526" indent="0">
              <a:buNone/>
              <a:defRPr sz="3500"/>
            </a:lvl4pPr>
            <a:lvl5pPr marL="7166035" indent="0">
              <a:buNone/>
              <a:defRPr sz="3500"/>
            </a:lvl5pPr>
            <a:lvl6pPr marL="8957543" indent="0">
              <a:buNone/>
              <a:defRPr sz="3500"/>
            </a:lvl6pPr>
            <a:lvl7pPr marL="10749052" indent="0">
              <a:buNone/>
              <a:defRPr sz="3500"/>
            </a:lvl7pPr>
            <a:lvl8pPr marL="12540561" indent="0">
              <a:buNone/>
              <a:defRPr sz="3500"/>
            </a:lvl8pPr>
            <a:lvl9pPr marL="14332069" indent="0">
              <a:buNone/>
              <a:defRPr sz="35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73E8B6-1759-CA47-A12E-78FB8120D3E4}" type="datetimeFigureOut">
              <a:rPr lang="en-US"/>
              <a:pPr>
                <a:defRPr/>
              </a:pPr>
              <a:t>5/7/20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0D8ADC0-CFA9-D340-86A0-7F175ABD6000}" type="slidenum">
              <a:rPr lang="en-US" altLang="en-US"/>
              <a:pPr/>
              <a:t>‹#›</a:t>
            </a:fld>
            <a:endParaRPr lang="en-US" altLang="en-US"/>
          </a:p>
        </p:txBody>
      </p:sp>
    </p:spTree>
    <p:extLst>
      <p:ext uri="{BB962C8B-B14F-4D97-AF65-F5344CB8AC3E}">
        <p14:creationId xmlns:p14="http://schemas.microsoft.com/office/powerpoint/2010/main" val="18313555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171575"/>
            <a:ext cx="32918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1612" tIns="250806" rIns="501612" bIns="250806"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828800" y="6827838"/>
            <a:ext cx="32918400" cy="193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1612" tIns="250806" rIns="501612" bIns="2508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828800" y="27120850"/>
            <a:ext cx="8534400" cy="1557338"/>
          </a:xfrm>
          <a:prstGeom prst="rect">
            <a:avLst/>
          </a:prstGeom>
        </p:spPr>
        <p:txBody>
          <a:bodyPr vert="horz" lIns="501612" tIns="250806" rIns="501612" bIns="250806" rtlCol="0" anchor="ctr"/>
          <a:lstStyle>
            <a:lvl1pPr algn="l" defTabSz="3583017" eaLnBrk="1" fontAlgn="auto" hangingPunct="1">
              <a:spcBef>
                <a:spcPts val="0"/>
              </a:spcBef>
              <a:spcAft>
                <a:spcPts val="0"/>
              </a:spcAft>
              <a:defRPr sz="4714">
                <a:solidFill>
                  <a:schemeClr val="tx1">
                    <a:tint val="75000"/>
                  </a:schemeClr>
                </a:solidFill>
                <a:latin typeface="+mn-lt"/>
              </a:defRPr>
            </a:lvl1pPr>
          </a:lstStyle>
          <a:p>
            <a:pPr>
              <a:defRPr/>
            </a:pPr>
            <a:fld id="{FAEF0BEE-05F1-9D47-8E6D-75E048F0FEF6}" type="datetimeFigureOut">
              <a:rPr lang="en-US"/>
              <a:pPr>
                <a:defRPr/>
              </a:pPr>
              <a:t>5/7/20</a:t>
            </a:fld>
            <a:endParaRPr lang="en-US"/>
          </a:p>
        </p:txBody>
      </p:sp>
      <p:sp>
        <p:nvSpPr>
          <p:cNvPr id="5" name="Footer Placeholder 4"/>
          <p:cNvSpPr>
            <a:spLocks noGrp="1"/>
          </p:cNvSpPr>
          <p:nvPr>
            <p:ph type="ftr" sz="quarter" idx="3"/>
          </p:nvPr>
        </p:nvSpPr>
        <p:spPr>
          <a:xfrm>
            <a:off x="12496800" y="27120850"/>
            <a:ext cx="11582400" cy="1557338"/>
          </a:xfrm>
          <a:prstGeom prst="rect">
            <a:avLst/>
          </a:prstGeom>
        </p:spPr>
        <p:txBody>
          <a:bodyPr vert="horz" lIns="501612" tIns="250806" rIns="501612" bIns="250806" rtlCol="0" anchor="ctr"/>
          <a:lstStyle>
            <a:lvl1pPr algn="ctr" defTabSz="3583017" eaLnBrk="1" fontAlgn="auto" hangingPunct="1">
              <a:spcBef>
                <a:spcPts val="0"/>
              </a:spcBef>
              <a:spcAft>
                <a:spcPts val="0"/>
              </a:spcAft>
              <a:defRPr sz="4714">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6212800" y="27120850"/>
            <a:ext cx="8534400" cy="1557338"/>
          </a:xfrm>
          <a:prstGeom prst="rect">
            <a:avLst/>
          </a:prstGeom>
        </p:spPr>
        <p:txBody>
          <a:bodyPr vert="horz" wrap="square" lIns="501612" tIns="250806" rIns="501612" bIns="250806" numCol="1" anchor="ctr" anchorCtr="0" compatLnSpc="1">
            <a:prstTxWarp prst="textNoShape">
              <a:avLst/>
            </a:prstTxWarp>
          </a:bodyPr>
          <a:lstStyle>
            <a:lvl1pPr algn="r" eaLnBrk="1" hangingPunct="1">
              <a:defRPr sz="4700">
                <a:solidFill>
                  <a:srgbClr val="898989"/>
                </a:solidFill>
                <a:latin typeface="Calibri" charset="0"/>
              </a:defRPr>
            </a:lvl1pPr>
          </a:lstStyle>
          <a:p>
            <a:fld id="{4B7DE7C3-A4A7-6548-A708-8A899B121F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81400" rtl="0" eaLnBrk="0" fontAlgn="base" hangingPunct="0">
        <a:spcBef>
          <a:spcPct val="0"/>
        </a:spcBef>
        <a:spcAft>
          <a:spcPct val="0"/>
        </a:spcAft>
        <a:defRPr sz="17200" kern="1200">
          <a:solidFill>
            <a:schemeClr val="tx1"/>
          </a:solidFill>
          <a:latin typeface="+mj-lt"/>
          <a:ea typeface="+mj-ea"/>
          <a:cs typeface="+mj-cs"/>
        </a:defRPr>
      </a:lvl1pPr>
      <a:lvl2pPr algn="ctr" defTabSz="3581400" rtl="0" eaLnBrk="0" fontAlgn="base" hangingPunct="0">
        <a:spcBef>
          <a:spcPct val="0"/>
        </a:spcBef>
        <a:spcAft>
          <a:spcPct val="0"/>
        </a:spcAft>
        <a:defRPr sz="17200">
          <a:solidFill>
            <a:schemeClr val="tx1"/>
          </a:solidFill>
          <a:latin typeface="Calibri" panose="020F0502020204030204" pitchFamily="34" charset="0"/>
        </a:defRPr>
      </a:lvl2pPr>
      <a:lvl3pPr algn="ctr" defTabSz="3581400" rtl="0" eaLnBrk="0" fontAlgn="base" hangingPunct="0">
        <a:spcBef>
          <a:spcPct val="0"/>
        </a:spcBef>
        <a:spcAft>
          <a:spcPct val="0"/>
        </a:spcAft>
        <a:defRPr sz="17200">
          <a:solidFill>
            <a:schemeClr val="tx1"/>
          </a:solidFill>
          <a:latin typeface="Calibri" panose="020F0502020204030204" pitchFamily="34" charset="0"/>
        </a:defRPr>
      </a:lvl3pPr>
      <a:lvl4pPr algn="ctr" defTabSz="3581400" rtl="0" eaLnBrk="0" fontAlgn="base" hangingPunct="0">
        <a:spcBef>
          <a:spcPct val="0"/>
        </a:spcBef>
        <a:spcAft>
          <a:spcPct val="0"/>
        </a:spcAft>
        <a:defRPr sz="17200">
          <a:solidFill>
            <a:schemeClr val="tx1"/>
          </a:solidFill>
          <a:latin typeface="Calibri" panose="020F0502020204030204" pitchFamily="34" charset="0"/>
        </a:defRPr>
      </a:lvl4pPr>
      <a:lvl5pPr algn="ctr" defTabSz="3581400" rtl="0" eaLnBrk="0" fontAlgn="base" hangingPunct="0">
        <a:spcBef>
          <a:spcPct val="0"/>
        </a:spcBef>
        <a:spcAft>
          <a:spcPct val="0"/>
        </a:spcAft>
        <a:defRPr sz="17200">
          <a:solidFill>
            <a:schemeClr val="tx1"/>
          </a:solidFill>
          <a:latin typeface="Calibri" panose="020F0502020204030204" pitchFamily="34" charset="0"/>
        </a:defRPr>
      </a:lvl5pPr>
      <a:lvl6pPr marL="326578" algn="ctr" defTabSz="3582152" rtl="0" fontAlgn="base">
        <a:spcBef>
          <a:spcPct val="0"/>
        </a:spcBef>
        <a:spcAft>
          <a:spcPct val="0"/>
        </a:spcAft>
        <a:defRPr sz="17215">
          <a:solidFill>
            <a:schemeClr val="tx1"/>
          </a:solidFill>
          <a:latin typeface="Calibri" panose="020F0502020204030204" pitchFamily="34" charset="0"/>
        </a:defRPr>
      </a:lvl6pPr>
      <a:lvl7pPr marL="653156" algn="ctr" defTabSz="3582152" rtl="0" fontAlgn="base">
        <a:spcBef>
          <a:spcPct val="0"/>
        </a:spcBef>
        <a:spcAft>
          <a:spcPct val="0"/>
        </a:spcAft>
        <a:defRPr sz="17215">
          <a:solidFill>
            <a:schemeClr val="tx1"/>
          </a:solidFill>
          <a:latin typeface="Calibri" panose="020F0502020204030204" pitchFamily="34" charset="0"/>
        </a:defRPr>
      </a:lvl7pPr>
      <a:lvl8pPr marL="979734" algn="ctr" defTabSz="3582152" rtl="0" fontAlgn="base">
        <a:spcBef>
          <a:spcPct val="0"/>
        </a:spcBef>
        <a:spcAft>
          <a:spcPct val="0"/>
        </a:spcAft>
        <a:defRPr sz="17215">
          <a:solidFill>
            <a:schemeClr val="tx1"/>
          </a:solidFill>
          <a:latin typeface="Calibri" panose="020F0502020204030204" pitchFamily="34" charset="0"/>
        </a:defRPr>
      </a:lvl8pPr>
      <a:lvl9pPr marL="1306312" algn="ctr" defTabSz="3582152" rtl="0" fontAlgn="base">
        <a:spcBef>
          <a:spcPct val="0"/>
        </a:spcBef>
        <a:spcAft>
          <a:spcPct val="0"/>
        </a:spcAft>
        <a:defRPr sz="17215">
          <a:solidFill>
            <a:schemeClr val="tx1"/>
          </a:solidFill>
          <a:latin typeface="Calibri" panose="020F0502020204030204" pitchFamily="34" charset="0"/>
        </a:defRPr>
      </a:lvl9pPr>
    </p:titleStyle>
    <p:bodyStyle>
      <a:lvl1pPr marL="1341438" indent="-1341438" algn="l" defTabSz="3581400" rtl="0" eaLnBrk="0" fontAlgn="base" hangingPunct="0">
        <a:spcBef>
          <a:spcPct val="20000"/>
        </a:spcBef>
        <a:spcAft>
          <a:spcPct val="0"/>
        </a:spcAft>
        <a:buFont typeface="Arial" charset="0"/>
        <a:buChar char="•"/>
        <a:defRPr sz="12500" kern="1200">
          <a:solidFill>
            <a:schemeClr val="tx1"/>
          </a:solidFill>
          <a:latin typeface="+mn-lt"/>
          <a:ea typeface="+mn-ea"/>
          <a:cs typeface="+mn-cs"/>
        </a:defRPr>
      </a:lvl1pPr>
      <a:lvl2pPr marL="2909888" indent="-1119188" algn="l" defTabSz="3581400" rtl="0" eaLnBrk="0" fontAlgn="base" hangingPunct="0">
        <a:spcBef>
          <a:spcPct val="20000"/>
        </a:spcBef>
        <a:spcAft>
          <a:spcPct val="0"/>
        </a:spcAft>
        <a:buFont typeface="Arial" charset="0"/>
        <a:buChar char="–"/>
        <a:defRPr sz="11000" kern="1200">
          <a:solidFill>
            <a:schemeClr val="tx1"/>
          </a:solidFill>
          <a:latin typeface="+mn-lt"/>
          <a:ea typeface="+mn-ea"/>
          <a:cs typeface="+mn-cs"/>
        </a:defRPr>
      </a:lvl2pPr>
      <a:lvl3pPr marL="4476750" indent="-893763" algn="l" defTabSz="3581400" rtl="0" eaLnBrk="0" fontAlgn="base" hangingPunct="0">
        <a:spcBef>
          <a:spcPct val="20000"/>
        </a:spcBef>
        <a:spcAft>
          <a:spcPct val="0"/>
        </a:spcAft>
        <a:buFont typeface="Arial" charset="0"/>
        <a:buChar char="•"/>
        <a:defRPr sz="9400" kern="1200">
          <a:solidFill>
            <a:schemeClr val="tx1"/>
          </a:solidFill>
          <a:latin typeface="+mn-lt"/>
          <a:ea typeface="+mn-ea"/>
          <a:cs typeface="+mn-cs"/>
        </a:defRPr>
      </a:lvl3pPr>
      <a:lvl4pPr marL="6269038" indent="-893763" algn="l" defTabSz="3581400" rtl="0" eaLnBrk="0" fontAlgn="base" hangingPunct="0">
        <a:spcBef>
          <a:spcPct val="20000"/>
        </a:spcBef>
        <a:spcAft>
          <a:spcPct val="0"/>
        </a:spcAft>
        <a:buFont typeface="Arial" charset="0"/>
        <a:buChar char="–"/>
        <a:defRPr sz="7800" kern="1200">
          <a:solidFill>
            <a:schemeClr val="tx1"/>
          </a:solidFill>
          <a:latin typeface="+mn-lt"/>
          <a:ea typeface="+mn-ea"/>
          <a:cs typeface="+mn-cs"/>
        </a:defRPr>
      </a:lvl4pPr>
      <a:lvl5pPr marL="8059738" indent="-893763" algn="l" defTabSz="3581400" rtl="0" eaLnBrk="0" fontAlgn="base" hangingPunct="0">
        <a:spcBef>
          <a:spcPct val="20000"/>
        </a:spcBef>
        <a:spcAft>
          <a:spcPct val="0"/>
        </a:spcAft>
        <a:buFont typeface="Arial" charset="0"/>
        <a:buChar char="»"/>
        <a:defRPr sz="7800" kern="1200">
          <a:solidFill>
            <a:schemeClr val="tx1"/>
          </a:solidFill>
          <a:latin typeface="+mn-lt"/>
          <a:ea typeface="+mn-ea"/>
          <a:cs typeface="+mn-cs"/>
        </a:defRPr>
      </a:lvl5pPr>
      <a:lvl6pPr marL="9853298" indent="-895754" algn="l" defTabSz="3583017" rtl="0" eaLnBrk="1" latinLnBrk="0" hangingPunct="1">
        <a:spcBef>
          <a:spcPct val="20000"/>
        </a:spcBef>
        <a:buFont typeface="Arial" pitchFamily="34" charset="0"/>
        <a:buChar char="•"/>
        <a:defRPr sz="7857" kern="1200">
          <a:solidFill>
            <a:schemeClr val="tx1"/>
          </a:solidFill>
          <a:latin typeface="+mn-lt"/>
          <a:ea typeface="+mn-ea"/>
          <a:cs typeface="+mn-cs"/>
        </a:defRPr>
      </a:lvl6pPr>
      <a:lvl7pPr marL="11644806" indent="-895754" algn="l" defTabSz="3583017" rtl="0" eaLnBrk="1" latinLnBrk="0" hangingPunct="1">
        <a:spcBef>
          <a:spcPct val="20000"/>
        </a:spcBef>
        <a:buFont typeface="Arial" pitchFamily="34" charset="0"/>
        <a:buChar char="•"/>
        <a:defRPr sz="7857" kern="1200">
          <a:solidFill>
            <a:schemeClr val="tx1"/>
          </a:solidFill>
          <a:latin typeface="+mn-lt"/>
          <a:ea typeface="+mn-ea"/>
          <a:cs typeface="+mn-cs"/>
        </a:defRPr>
      </a:lvl7pPr>
      <a:lvl8pPr marL="13436315" indent="-895754" algn="l" defTabSz="3583017" rtl="0" eaLnBrk="1" latinLnBrk="0" hangingPunct="1">
        <a:spcBef>
          <a:spcPct val="20000"/>
        </a:spcBef>
        <a:buFont typeface="Arial" pitchFamily="34" charset="0"/>
        <a:buChar char="•"/>
        <a:defRPr sz="7857" kern="1200">
          <a:solidFill>
            <a:schemeClr val="tx1"/>
          </a:solidFill>
          <a:latin typeface="+mn-lt"/>
          <a:ea typeface="+mn-ea"/>
          <a:cs typeface="+mn-cs"/>
        </a:defRPr>
      </a:lvl8pPr>
      <a:lvl9pPr marL="15227824" indent="-895754" algn="l" defTabSz="3583017" rtl="0" eaLnBrk="1" latinLnBrk="0" hangingPunct="1">
        <a:spcBef>
          <a:spcPct val="20000"/>
        </a:spcBef>
        <a:buFont typeface="Arial" pitchFamily="34" charset="0"/>
        <a:buChar char="•"/>
        <a:defRPr sz="7857" kern="1200">
          <a:solidFill>
            <a:schemeClr val="tx1"/>
          </a:solidFill>
          <a:latin typeface="+mn-lt"/>
          <a:ea typeface="+mn-ea"/>
          <a:cs typeface="+mn-cs"/>
        </a:defRPr>
      </a:lvl9pPr>
    </p:bodyStyle>
    <p:otherStyle>
      <a:defPPr>
        <a:defRPr lang="en-US"/>
      </a:defPPr>
      <a:lvl1pPr marL="0" algn="l" defTabSz="3583017" rtl="0" eaLnBrk="1" latinLnBrk="0" hangingPunct="1">
        <a:defRPr sz="7072" kern="1200">
          <a:solidFill>
            <a:schemeClr val="tx1"/>
          </a:solidFill>
          <a:latin typeface="+mn-lt"/>
          <a:ea typeface="+mn-ea"/>
          <a:cs typeface="+mn-cs"/>
        </a:defRPr>
      </a:lvl1pPr>
      <a:lvl2pPr marL="1791509" algn="l" defTabSz="3583017" rtl="0" eaLnBrk="1" latinLnBrk="0" hangingPunct="1">
        <a:defRPr sz="7072" kern="1200">
          <a:solidFill>
            <a:schemeClr val="tx1"/>
          </a:solidFill>
          <a:latin typeface="+mn-lt"/>
          <a:ea typeface="+mn-ea"/>
          <a:cs typeface="+mn-cs"/>
        </a:defRPr>
      </a:lvl2pPr>
      <a:lvl3pPr marL="3583017" algn="l" defTabSz="3583017" rtl="0" eaLnBrk="1" latinLnBrk="0" hangingPunct="1">
        <a:defRPr sz="7072" kern="1200">
          <a:solidFill>
            <a:schemeClr val="tx1"/>
          </a:solidFill>
          <a:latin typeface="+mn-lt"/>
          <a:ea typeface="+mn-ea"/>
          <a:cs typeface="+mn-cs"/>
        </a:defRPr>
      </a:lvl3pPr>
      <a:lvl4pPr marL="5374526" algn="l" defTabSz="3583017" rtl="0" eaLnBrk="1" latinLnBrk="0" hangingPunct="1">
        <a:defRPr sz="7072" kern="1200">
          <a:solidFill>
            <a:schemeClr val="tx1"/>
          </a:solidFill>
          <a:latin typeface="+mn-lt"/>
          <a:ea typeface="+mn-ea"/>
          <a:cs typeface="+mn-cs"/>
        </a:defRPr>
      </a:lvl4pPr>
      <a:lvl5pPr marL="7166035" algn="l" defTabSz="3583017" rtl="0" eaLnBrk="1" latinLnBrk="0" hangingPunct="1">
        <a:defRPr sz="7072" kern="1200">
          <a:solidFill>
            <a:schemeClr val="tx1"/>
          </a:solidFill>
          <a:latin typeface="+mn-lt"/>
          <a:ea typeface="+mn-ea"/>
          <a:cs typeface="+mn-cs"/>
        </a:defRPr>
      </a:lvl5pPr>
      <a:lvl6pPr marL="8957543" algn="l" defTabSz="3583017" rtl="0" eaLnBrk="1" latinLnBrk="0" hangingPunct="1">
        <a:defRPr sz="7072" kern="1200">
          <a:solidFill>
            <a:schemeClr val="tx1"/>
          </a:solidFill>
          <a:latin typeface="+mn-lt"/>
          <a:ea typeface="+mn-ea"/>
          <a:cs typeface="+mn-cs"/>
        </a:defRPr>
      </a:lvl6pPr>
      <a:lvl7pPr marL="10749052" algn="l" defTabSz="3583017" rtl="0" eaLnBrk="1" latinLnBrk="0" hangingPunct="1">
        <a:defRPr sz="7072" kern="1200">
          <a:solidFill>
            <a:schemeClr val="tx1"/>
          </a:solidFill>
          <a:latin typeface="+mn-lt"/>
          <a:ea typeface="+mn-ea"/>
          <a:cs typeface="+mn-cs"/>
        </a:defRPr>
      </a:lvl7pPr>
      <a:lvl8pPr marL="12540561" algn="l" defTabSz="3583017" rtl="0" eaLnBrk="1" latinLnBrk="0" hangingPunct="1">
        <a:defRPr sz="7072" kern="1200">
          <a:solidFill>
            <a:schemeClr val="tx1"/>
          </a:solidFill>
          <a:latin typeface="+mn-lt"/>
          <a:ea typeface="+mn-ea"/>
          <a:cs typeface="+mn-cs"/>
        </a:defRPr>
      </a:lvl8pPr>
      <a:lvl9pPr marL="14332069" algn="l" defTabSz="3583017" rtl="0" eaLnBrk="1" latinLnBrk="0" hangingPunct="1">
        <a:defRPr sz="70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www.searo.who.int/entity/asia_pacific_observatory/publications/hits/Indonesia_HIT/en/" TargetMode="External"/><Relationship Id="rId12" Type="http://schemas.openxmlformats.org/officeDocument/2006/relationships/hyperlink" Target="https://worldpopulationreview.com/world-cities/yogyakarta-population/" TargetMode="External"/><Relationship Id="rId13" Type="http://schemas.openxmlformats.org/officeDocument/2006/relationships/image" Target="../media/image1.tiff"/><Relationship Id="rId14" Type="http://schemas.openxmlformats.org/officeDocument/2006/relationships/image" Target="../media/image2.tiff"/><Relationship Id="rId15" Type="http://schemas.openxmlformats.org/officeDocument/2006/relationships/image" Target="../media/image3.tiff"/><Relationship Id="rId16" Type="http://schemas.openxmlformats.org/officeDocument/2006/relationships/image" Target="../media/image4.tiff"/><Relationship Id="rId17" Type="http://schemas.openxmlformats.org/officeDocument/2006/relationships/image" Target="../media/image5.tiff"/><Relationship Id="rId18"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improvingphc.org/indonesia-puskesmas-and-road-equity-and-access" TargetMode="External"/><Relationship Id="rId4" Type="http://schemas.openxmlformats.org/officeDocument/2006/relationships/hyperlink" Target="https://www.cdc.gov/globalhealth/countries/indonesia/default.htm" TargetMode="External"/><Relationship Id="rId5" Type="http://schemas.openxmlformats.org/officeDocument/2006/relationships/hyperlink" Target="http://www.healthdata.org/sites/default/files/files/county_profiles/US/2015/County_Report_Providence_County_Rhode_Island.pdf" TargetMode="External"/><Relationship Id="rId6" Type="http://schemas.openxmlformats.org/officeDocument/2006/relationships/hyperlink" Target="https://www.healthcare-administration-degree.net/faq/what-is-the-difference-between-a-public-and-private-hospital/" TargetMode="External"/><Relationship Id="rId7" Type="http://schemas.openxmlformats.org/officeDocument/2006/relationships/hyperlink" Target="http://www.healthdata.org/indonesia-yogyakarta" TargetMode="External"/><Relationship Id="rId8" Type="http://schemas.openxmlformats.org/officeDocument/2006/relationships/hyperlink" Target="http://scopeofpracticepolicy.org/states/ri/" TargetMode="External"/><Relationship Id="rId9" Type="http://schemas.openxmlformats.org/officeDocument/2006/relationships/hyperlink" Target="https://www.cdc.gov/nchs/pressroom/states/rhodeisland/rhodeisland.htm" TargetMode="External"/><Relationship Id="rId10" Type="http://schemas.openxmlformats.org/officeDocument/2006/relationships/hyperlink" Target="https://www.census.gov/quickfacts/providencecityrhodeisla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26696432" y="5393391"/>
            <a:ext cx="8629545" cy="15180609"/>
          </a:xfrm>
          <a:prstGeom prst="rect">
            <a:avLst/>
          </a:prstGeom>
          <a:ln>
            <a:solidFill>
              <a:schemeClr val="tx1"/>
            </a:solidFill>
          </a:ln>
        </p:spPr>
        <p:txBody>
          <a:bodyPr wrap="square" lIns="358294" tIns="179147" rIns="358294" bIns="179147">
            <a:normAutofit/>
          </a:bodyPr>
          <a:lstStyle/>
          <a:p>
            <a:pPr algn="ctr" defTabSz="3583017" eaLnBrk="1" fontAlgn="auto" hangingPunct="1">
              <a:spcBef>
                <a:spcPct val="20000"/>
              </a:spcBef>
              <a:spcAft>
                <a:spcPts val="0"/>
              </a:spcAft>
              <a:defRPr/>
            </a:pPr>
            <a:r>
              <a:rPr lang="en-US" sz="3857" b="1" dirty="0" smtClean="0">
                <a:latin typeface="Arial" panose="020B0604020202020204" pitchFamily="34" charset="0"/>
                <a:cs typeface="Arial" panose="020B0604020202020204" pitchFamily="34" charset="0"/>
              </a:rPr>
              <a:t>Observation &amp; Discussion</a:t>
            </a:r>
            <a:endParaRPr lang="en-US" sz="3857" b="1" dirty="0">
              <a:latin typeface="Arial" panose="020B0604020202020204" pitchFamily="34" charset="0"/>
              <a:cs typeface="Arial" panose="020B0604020202020204" pitchFamily="34" charset="0"/>
            </a:endParaRPr>
          </a:p>
          <a:p>
            <a:pPr algn="ctr" defTabSz="3583017" eaLnBrk="1" fontAlgn="auto" hangingPunct="1">
              <a:spcBef>
                <a:spcPct val="20000"/>
              </a:spcBef>
              <a:spcAft>
                <a:spcPts val="0"/>
              </a:spcAft>
              <a:defRPr/>
            </a:pPr>
            <a:r>
              <a:rPr lang="en-US" sz="3000" dirty="0" smtClean="0">
                <a:latin typeface="Arial" panose="020B0604020202020204" pitchFamily="34" charset="0"/>
                <a:cs typeface="Arial" panose="020B0604020202020204" pitchFamily="34" charset="0"/>
              </a:rPr>
              <a:t>Visiting Indonesia in January of 2020 allowed for an observation of the culture and the ways in which they practice medicine. After touring a local hospital’s stroke unit, pharmacy and the </a:t>
            </a:r>
            <a:r>
              <a:rPr lang="en-US" sz="3000" dirty="0" err="1" smtClean="0">
                <a:latin typeface="Arial" panose="020B0604020202020204" pitchFamily="34" charset="0"/>
                <a:cs typeface="Arial" panose="020B0604020202020204" pitchFamily="34" charset="0"/>
              </a:rPr>
              <a:t>Puskesmas</a:t>
            </a:r>
            <a:r>
              <a:rPr lang="en-US" sz="3000" dirty="0" smtClean="0">
                <a:latin typeface="Arial" panose="020B0604020202020204" pitchFamily="34" charset="0"/>
                <a:cs typeface="Arial" panose="020B0604020202020204" pitchFamily="34" charset="0"/>
              </a:rPr>
              <a:t> (Community Health Centers), the perceptions toward Western medicine became evident. </a:t>
            </a:r>
            <a:r>
              <a:rPr lang="en-US" sz="3000" dirty="0">
                <a:latin typeface="Arial" panose="020B0604020202020204" pitchFamily="34" charset="0"/>
                <a:cs typeface="Arial" panose="020B0604020202020204" pitchFamily="34" charset="0"/>
              </a:rPr>
              <a:t>As compared to Providence, Rhode Island, CAM therapies seem to be used more widely in Indonesia. </a:t>
            </a:r>
            <a:r>
              <a:rPr lang="en-US" sz="3000" dirty="0" err="1" smtClean="0">
                <a:latin typeface="Arial" panose="020B0604020202020204" pitchFamily="34" charset="0"/>
                <a:cs typeface="Arial" panose="020B0604020202020204" pitchFamily="34" charset="0"/>
              </a:rPr>
              <a:t>Jamu</a:t>
            </a:r>
            <a:r>
              <a:rPr lang="en-US" sz="3000" dirty="0" smtClean="0">
                <a:latin typeface="Arial" panose="020B0604020202020204" pitchFamily="34" charset="0"/>
                <a:cs typeface="Arial" panose="020B0604020202020204" pitchFamily="34" charset="0"/>
              </a:rPr>
              <a:t> is a popular form of Complementary and Alternative Medicine in Indonesia that </a:t>
            </a:r>
            <a:r>
              <a:rPr lang="en-US" sz="3000" dirty="0">
                <a:latin typeface="Arial" panose="020B0604020202020204" pitchFamily="34" charset="0"/>
                <a:cs typeface="Arial" panose="020B0604020202020204" pitchFamily="34" charset="0"/>
              </a:rPr>
              <a:t>uses natural products such as plants and roots to treat many </a:t>
            </a:r>
            <a:r>
              <a:rPr lang="en-US" sz="3000" dirty="0" smtClean="0">
                <a:latin typeface="Arial" panose="020B0604020202020204" pitchFamily="34" charset="0"/>
                <a:cs typeface="Arial" panose="020B0604020202020204" pitchFamily="34" charset="0"/>
              </a:rPr>
              <a:t>ailments. </a:t>
            </a:r>
            <a:r>
              <a:rPr lang="en-US" sz="3000" dirty="0" err="1" smtClean="0">
                <a:latin typeface="Arial" panose="020B0604020202020204" pitchFamily="34" charset="0"/>
                <a:cs typeface="Arial" panose="020B0604020202020204" pitchFamily="34" charset="0"/>
              </a:rPr>
              <a:t>Jamu</a:t>
            </a:r>
            <a:r>
              <a:rPr lang="en-US" sz="3000" dirty="0" smtClean="0">
                <a:latin typeface="Arial" panose="020B0604020202020204" pitchFamily="34" charset="0"/>
                <a:cs typeface="Arial" panose="020B0604020202020204" pitchFamily="34" charset="0"/>
              </a:rPr>
              <a:t> is often chosen over other forms of Western medicine in Indonesia out of concern of the side-effects of the prescribed medication</a:t>
            </a:r>
            <a:r>
              <a:rPr lang="en-US" sz="3000" dirty="0">
                <a:latin typeface="Arial" panose="020B0604020202020204" pitchFamily="34" charset="0"/>
                <a:cs typeface="Arial" panose="020B0604020202020204" pitchFamily="34" charset="0"/>
              </a:rPr>
              <a:t>. This anecdotal evidence merits further </a:t>
            </a:r>
            <a:r>
              <a:rPr lang="en-US" sz="3000" dirty="0" smtClean="0">
                <a:latin typeface="Arial" panose="020B0604020202020204" pitchFamily="34" charset="0"/>
                <a:cs typeface="Arial" panose="020B0604020202020204" pitchFamily="34" charset="0"/>
              </a:rPr>
              <a:t>investigation to determine the extent of use of </a:t>
            </a:r>
            <a:r>
              <a:rPr lang="en-US" sz="3000" dirty="0" err="1" smtClean="0">
                <a:latin typeface="Arial" panose="020B0604020202020204" pitchFamily="34" charset="0"/>
                <a:cs typeface="Arial" panose="020B0604020202020204" pitchFamily="34" charset="0"/>
              </a:rPr>
              <a:t>Jamu</a:t>
            </a:r>
            <a:r>
              <a:rPr lang="en-US" sz="3000" dirty="0" smtClean="0">
                <a:latin typeface="Arial" panose="020B0604020202020204" pitchFamily="34" charset="0"/>
                <a:cs typeface="Arial" panose="020B0604020202020204" pitchFamily="34" charset="0"/>
              </a:rPr>
              <a:t> by the public. Additional research is also needed to determine the effects of </a:t>
            </a:r>
            <a:r>
              <a:rPr lang="en-US" sz="3000" dirty="0" err="1" smtClean="0">
                <a:latin typeface="Arial" panose="020B0604020202020204" pitchFamily="34" charset="0"/>
                <a:cs typeface="Arial" panose="020B0604020202020204" pitchFamily="34" charset="0"/>
              </a:rPr>
              <a:t>Jamu</a:t>
            </a:r>
            <a:r>
              <a:rPr lang="en-US" sz="3000" dirty="0" smtClean="0">
                <a:latin typeface="Arial" panose="020B0604020202020204" pitchFamily="34" charset="0"/>
                <a:cs typeface="Arial" panose="020B0604020202020204" pitchFamily="34" charset="0"/>
              </a:rPr>
              <a:t> in treating the symptoms of Stroke. </a:t>
            </a:r>
          </a:p>
          <a:p>
            <a:pPr algn="ctr" defTabSz="3583017" eaLnBrk="1" fontAlgn="auto" hangingPunct="1">
              <a:spcBef>
                <a:spcPct val="20000"/>
              </a:spcBef>
              <a:spcAft>
                <a:spcPts val="0"/>
              </a:spcAft>
              <a:defRPr/>
            </a:pPr>
            <a:r>
              <a:rPr lang="en-US" sz="3000" dirty="0" smtClean="0">
                <a:latin typeface="Arial" panose="020B0604020202020204" pitchFamily="34" charset="0"/>
                <a:cs typeface="Arial" panose="020B0604020202020204" pitchFamily="34" charset="0"/>
              </a:rPr>
              <a:t>Ultimately, these differences in prevalence and incidence rates of Stroke may be due to the differences in how healthcare is provided to the local population, the types of facilities that are available, the history of the two cities and their unique cultural practices.  </a:t>
            </a:r>
          </a:p>
          <a:p>
            <a:pPr algn="ctr" defTabSz="3583017" eaLnBrk="1" fontAlgn="auto" hangingPunct="1">
              <a:spcBef>
                <a:spcPct val="20000"/>
              </a:spcBef>
              <a:spcAft>
                <a:spcPts val="0"/>
              </a:spcAft>
              <a:defRPr/>
            </a:pPr>
            <a:endParaRPr lang="en-US" sz="3200" dirty="0" smtClean="0">
              <a:solidFill>
                <a:schemeClr val="tx1">
                  <a:tint val="75000"/>
                </a:schemeClr>
              </a:solidFill>
              <a:latin typeface="Arial" panose="020B0604020202020204" pitchFamily="34" charset="0"/>
              <a:cs typeface="Arial" panose="020B0604020202020204" pitchFamily="34" charset="0"/>
            </a:endParaRPr>
          </a:p>
          <a:p>
            <a:pPr algn="ctr" defTabSz="3583017" eaLnBrk="1" fontAlgn="auto" hangingPunct="1">
              <a:spcBef>
                <a:spcPct val="20000"/>
              </a:spcBef>
              <a:spcAft>
                <a:spcPts val="0"/>
              </a:spcAft>
              <a:defRPr/>
            </a:pPr>
            <a:endParaRPr lang="en-US" sz="3200" dirty="0">
              <a:solidFill>
                <a:schemeClr val="tx1">
                  <a:tint val="75000"/>
                </a:schemeClr>
              </a:solidFill>
              <a:latin typeface="Arial" panose="020B0604020202020204" pitchFamily="34" charset="0"/>
              <a:cs typeface="Arial" panose="020B0604020202020204" pitchFamily="34" charset="0"/>
            </a:endParaRPr>
          </a:p>
          <a:p>
            <a:pPr defTabSz="3583017" eaLnBrk="1" fontAlgn="auto" hangingPunct="1">
              <a:spcBef>
                <a:spcPct val="20000"/>
              </a:spcBef>
              <a:spcAft>
                <a:spcPts val="0"/>
              </a:spcAft>
              <a:defRPr/>
            </a:pPr>
            <a:endParaRPr lang="en-US" sz="3857" dirty="0">
              <a:solidFill>
                <a:schemeClr val="tx1">
                  <a:tint val="75000"/>
                </a:schemeClr>
              </a:solidFill>
              <a:latin typeface="+mn-lt"/>
            </a:endParaRPr>
          </a:p>
          <a:p>
            <a:pPr defTabSz="3583017" eaLnBrk="1" fontAlgn="auto" hangingPunct="1">
              <a:spcBef>
                <a:spcPct val="20000"/>
              </a:spcBef>
              <a:spcAft>
                <a:spcPts val="0"/>
              </a:spcAft>
              <a:defRPr/>
            </a:pPr>
            <a:endParaRPr lang="en-US" sz="3857" dirty="0">
              <a:solidFill>
                <a:schemeClr val="tx1">
                  <a:tint val="75000"/>
                </a:schemeClr>
              </a:solidFill>
              <a:latin typeface="+mn-lt"/>
            </a:endParaRPr>
          </a:p>
          <a:p>
            <a:pPr defTabSz="3583017" eaLnBrk="1" fontAlgn="auto" hangingPunct="1">
              <a:spcBef>
                <a:spcPct val="20000"/>
              </a:spcBef>
              <a:spcAft>
                <a:spcPts val="0"/>
              </a:spcAft>
              <a:defRPr/>
            </a:pPr>
            <a:endParaRPr lang="en-US" sz="3857" dirty="0">
              <a:solidFill>
                <a:schemeClr val="tx1">
                  <a:tint val="75000"/>
                </a:schemeClr>
              </a:solidFill>
              <a:latin typeface="+mn-lt"/>
            </a:endParaRPr>
          </a:p>
          <a:p>
            <a:pPr defTabSz="3583017" eaLnBrk="1" fontAlgn="auto" hangingPunct="1">
              <a:spcBef>
                <a:spcPct val="20000"/>
              </a:spcBef>
              <a:spcAft>
                <a:spcPts val="0"/>
              </a:spcAft>
              <a:defRPr/>
            </a:pPr>
            <a:endParaRPr lang="en-US" sz="3857" dirty="0">
              <a:solidFill>
                <a:schemeClr val="tx1">
                  <a:tint val="75000"/>
                </a:schemeClr>
              </a:solidFill>
              <a:latin typeface="+mn-lt"/>
            </a:endParaRPr>
          </a:p>
          <a:p>
            <a:pPr defTabSz="3583017" eaLnBrk="1" fontAlgn="auto" hangingPunct="1">
              <a:spcBef>
                <a:spcPct val="20000"/>
              </a:spcBef>
              <a:spcAft>
                <a:spcPts val="0"/>
              </a:spcAft>
              <a:defRPr/>
            </a:pPr>
            <a:endParaRPr lang="en-US" sz="3857" dirty="0">
              <a:solidFill>
                <a:schemeClr val="tx1">
                  <a:tint val="75000"/>
                </a:schemeClr>
              </a:solidFill>
              <a:latin typeface="+mn-lt"/>
            </a:endParaRPr>
          </a:p>
        </p:txBody>
      </p:sp>
      <p:sp>
        <p:nvSpPr>
          <p:cNvPr id="2" name="Title 1"/>
          <p:cNvSpPr>
            <a:spLocks noGrp="1"/>
          </p:cNvSpPr>
          <p:nvPr>
            <p:ph type="ctrTitle"/>
          </p:nvPr>
        </p:nvSpPr>
        <p:spPr>
          <a:xfrm>
            <a:off x="2716213" y="1349374"/>
            <a:ext cx="31089600" cy="3611563"/>
          </a:xfrm>
          <a:ln w="3175">
            <a:solidFill>
              <a:schemeClr val="tx1"/>
            </a:solidFill>
          </a:ln>
        </p:spPr>
        <p:txBody>
          <a:bodyPr rtlCol="0">
            <a:normAutofit fontScale="90000"/>
          </a:bodyPr>
          <a:lstStyle/>
          <a:p>
            <a:pPr defTabSz="3583017" eaLnBrk="1" fontAlgn="auto" hangingPunct="1">
              <a:spcAft>
                <a:spcPts val="0"/>
              </a:spcAft>
              <a:defRPr/>
            </a:pPr>
            <a:r>
              <a:rPr lang="en-US" sz="8000" dirty="0" smtClean="0"/>
              <a:t>Perceptions of Healthcare and Medicine in Yogyakarta in Comparison to Providence</a:t>
            </a:r>
            <a:r>
              <a:rPr lang="en-US" sz="6286" dirty="0"/>
              <a:t/>
            </a:r>
            <a:br>
              <a:rPr lang="en-US" sz="6286" dirty="0"/>
            </a:br>
            <a:r>
              <a:rPr lang="en-US" sz="4900" dirty="0" smtClean="0"/>
              <a:t>Lynnea Talbot, Kinesiology</a:t>
            </a:r>
            <a:r>
              <a:rPr lang="en-US" sz="4000" dirty="0" smtClean="0"/>
              <a:t/>
            </a:r>
            <a:br>
              <a:rPr lang="en-US" sz="4000" dirty="0" smtClean="0"/>
            </a:br>
            <a:r>
              <a:rPr lang="en-US" sz="4000" dirty="0" smtClean="0"/>
              <a:t>Sponsor: Shabnam Lateef, Kinesiology</a:t>
            </a:r>
            <a:endParaRPr lang="en-US" sz="4000" baseline="30000" dirty="0"/>
          </a:p>
        </p:txBody>
      </p:sp>
      <p:sp>
        <p:nvSpPr>
          <p:cNvPr id="3" name="Subtitle 2"/>
          <p:cNvSpPr>
            <a:spLocks noGrp="1"/>
          </p:cNvSpPr>
          <p:nvPr>
            <p:ph type="subTitle" idx="1"/>
          </p:nvPr>
        </p:nvSpPr>
        <p:spPr>
          <a:xfrm>
            <a:off x="1155619" y="5606076"/>
            <a:ext cx="8556625" cy="7347924"/>
          </a:xfrm>
          <a:ln>
            <a:solidFill>
              <a:schemeClr val="tx1"/>
            </a:solidFill>
          </a:ln>
        </p:spPr>
        <p:txBody>
          <a:bodyPr rtlCol="0">
            <a:normAutofit fontScale="25000" lnSpcReduction="20000"/>
          </a:bodyPr>
          <a:lstStyle/>
          <a:p>
            <a:pPr defTabSz="3583017" eaLnBrk="1" fontAlgn="auto" hangingPunct="1">
              <a:spcAft>
                <a:spcPts val="0"/>
              </a:spcAft>
              <a:buFont typeface="Arial" panose="020B0604020202020204" pitchFamily="34" charset="0"/>
              <a:buNone/>
              <a:defRPr/>
            </a:pPr>
            <a:r>
              <a:rPr lang="en-US" sz="15400" b="1" dirty="0" smtClean="0">
                <a:solidFill>
                  <a:schemeClr val="tx1"/>
                </a:solidFill>
                <a:latin typeface="Arial" panose="020B0604020202020204" pitchFamily="34" charset="0"/>
                <a:cs typeface="Arial" panose="020B0604020202020204" pitchFamily="34" charset="0"/>
              </a:rPr>
              <a:t>Introduction</a:t>
            </a:r>
          </a:p>
          <a:p>
            <a:pPr algn="just" defTabSz="3583017" eaLnBrk="1" fontAlgn="auto" hangingPunct="1">
              <a:lnSpc>
                <a:spcPct val="120000"/>
              </a:lnSpc>
              <a:spcAft>
                <a:spcPts val="0"/>
              </a:spcAft>
              <a:defRPr/>
            </a:pPr>
            <a:r>
              <a:rPr lang="en-US" sz="12000" dirty="0" smtClean="0">
                <a:solidFill>
                  <a:schemeClr val="tx1"/>
                </a:solidFill>
                <a:latin typeface="Arial" panose="020B0604020202020204" pitchFamily="34" charset="0"/>
                <a:cs typeface="Arial" panose="020B0604020202020204" pitchFamily="34" charset="0"/>
              </a:rPr>
              <a:t>Yogyakarta </a:t>
            </a:r>
            <a:r>
              <a:rPr lang="en-US" sz="12000" dirty="0">
                <a:solidFill>
                  <a:schemeClr val="tx1"/>
                </a:solidFill>
                <a:latin typeface="Arial" panose="020B0604020202020204" pitchFamily="34" charset="0"/>
                <a:cs typeface="Arial" panose="020B0604020202020204" pitchFamily="34" charset="0"/>
              </a:rPr>
              <a:t>and </a:t>
            </a:r>
            <a:r>
              <a:rPr lang="en-US" sz="12000" dirty="0" smtClean="0">
                <a:solidFill>
                  <a:schemeClr val="tx1"/>
                </a:solidFill>
                <a:latin typeface="Arial" panose="020B0604020202020204" pitchFamily="34" charset="0"/>
                <a:cs typeface="Arial" panose="020B0604020202020204" pitchFamily="34" charset="0"/>
              </a:rPr>
              <a:t>Providence </a:t>
            </a:r>
            <a:r>
              <a:rPr lang="en-US" sz="12000" dirty="0">
                <a:solidFill>
                  <a:schemeClr val="tx1"/>
                </a:solidFill>
                <a:latin typeface="Arial" panose="020B0604020202020204" pitchFamily="34" charset="0"/>
                <a:cs typeface="Arial" panose="020B0604020202020204" pitchFamily="34" charset="0"/>
              </a:rPr>
              <a:t>are both major cities, located in Java, Indonesia and Rhode Island within the United States, respectively. </a:t>
            </a:r>
            <a:r>
              <a:rPr lang="en-US" sz="12000" dirty="0" smtClean="0">
                <a:solidFill>
                  <a:schemeClr val="tx1"/>
                </a:solidFill>
                <a:latin typeface="Arial" panose="020B0604020202020204" pitchFamily="34" charset="0"/>
                <a:cs typeface="Arial" panose="020B0604020202020204" pitchFamily="34" charset="0"/>
              </a:rPr>
              <a:t>The </a:t>
            </a:r>
            <a:r>
              <a:rPr lang="en-US" sz="12000" dirty="0">
                <a:solidFill>
                  <a:schemeClr val="tx1"/>
                </a:solidFill>
                <a:latin typeface="Arial" panose="020B0604020202020204" pitchFamily="34" charset="0"/>
                <a:cs typeface="Arial" panose="020B0604020202020204" pitchFamily="34" charset="0"/>
              </a:rPr>
              <a:t>life expectancy values for the city of Yogyakarta are 69.5 and 72.8 for males and females, respectively as of </a:t>
            </a:r>
            <a:r>
              <a:rPr lang="en-US" sz="12000" dirty="0" smtClean="0">
                <a:solidFill>
                  <a:schemeClr val="tx1"/>
                </a:solidFill>
                <a:latin typeface="Arial" panose="020B0604020202020204" pitchFamily="34" charset="0"/>
                <a:cs typeface="Arial" panose="020B0604020202020204" pitchFamily="34" charset="0"/>
              </a:rPr>
              <a:t>2017. </a:t>
            </a:r>
            <a:r>
              <a:rPr lang="en-US" sz="12000" dirty="0">
                <a:solidFill>
                  <a:schemeClr val="tx1"/>
                </a:solidFill>
                <a:latin typeface="Arial" panose="020B0604020202020204" pitchFamily="34" charset="0"/>
                <a:cs typeface="Arial" panose="020B0604020202020204" pitchFamily="34" charset="0"/>
              </a:rPr>
              <a:t>The life expectancy values for the city of Providence are 76.8 and 81.5 for males and females, respectively as of 2014. Each city has a distinct form of </a:t>
            </a:r>
            <a:r>
              <a:rPr lang="en-US" sz="12000" dirty="0" smtClean="0">
                <a:solidFill>
                  <a:schemeClr val="tx1"/>
                </a:solidFill>
                <a:latin typeface="Arial" panose="020B0604020202020204" pitchFamily="34" charset="0"/>
                <a:cs typeface="Arial" panose="020B0604020202020204" pitchFamily="34" charset="0"/>
              </a:rPr>
              <a:t>healthcare. </a:t>
            </a:r>
            <a:r>
              <a:rPr lang="en-US" sz="12000" dirty="0">
                <a:solidFill>
                  <a:schemeClr val="tx1"/>
                </a:solidFill>
                <a:latin typeface="Arial" panose="020B0604020202020204" pitchFamily="34" charset="0"/>
                <a:cs typeface="Arial" panose="020B0604020202020204" pitchFamily="34" charset="0"/>
              </a:rPr>
              <a:t>The </a:t>
            </a:r>
            <a:r>
              <a:rPr lang="en-US" sz="12000" dirty="0" smtClean="0">
                <a:solidFill>
                  <a:schemeClr val="tx1"/>
                </a:solidFill>
                <a:latin typeface="Arial" panose="020B0604020202020204" pitchFamily="34" charset="0"/>
                <a:cs typeface="Arial" panose="020B0604020202020204" pitchFamily="34" charset="0"/>
              </a:rPr>
              <a:t>types of medical facilities available to patients varies </a:t>
            </a:r>
            <a:r>
              <a:rPr lang="en-US" sz="12000" dirty="0">
                <a:solidFill>
                  <a:schemeClr val="tx1"/>
                </a:solidFill>
                <a:latin typeface="Arial" panose="020B0604020202020204" pitchFamily="34" charset="0"/>
                <a:cs typeface="Arial" panose="020B0604020202020204" pitchFamily="34" charset="0"/>
              </a:rPr>
              <a:t>by </a:t>
            </a:r>
            <a:r>
              <a:rPr lang="en-US" sz="12000" dirty="0" smtClean="0">
                <a:solidFill>
                  <a:schemeClr val="tx1"/>
                </a:solidFill>
                <a:latin typeface="Arial" panose="020B0604020202020204" pitchFamily="34" charset="0"/>
                <a:cs typeface="Arial" panose="020B0604020202020204" pitchFamily="34" charset="0"/>
              </a:rPr>
              <a:t>location. </a:t>
            </a:r>
            <a:r>
              <a:rPr lang="en-US" sz="12000" dirty="0">
                <a:solidFill>
                  <a:schemeClr val="tx1"/>
                </a:solidFill>
                <a:latin typeface="Arial" panose="020B0604020202020204" pitchFamily="34" charset="0"/>
                <a:cs typeface="Arial" panose="020B0604020202020204" pitchFamily="34" charset="0"/>
              </a:rPr>
              <a:t>H</a:t>
            </a:r>
            <a:r>
              <a:rPr lang="en-US" sz="12000" dirty="0" smtClean="0">
                <a:solidFill>
                  <a:schemeClr val="tx1"/>
                </a:solidFill>
                <a:latin typeface="Arial" panose="020B0604020202020204" pitchFamily="34" charset="0"/>
                <a:cs typeface="Arial" panose="020B0604020202020204" pitchFamily="34" charset="0"/>
              </a:rPr>
              <a:t>ealth outcomes may also be affected </a:t>
            </a:r>
            <a:r>
              <a:rPr lang="en-US" sz="12000" dirty="0">
                <a:solidFill>
                  <a:schemeClr val="tx1"/>
                </a:solidFill>
                <a:latin typeface="Arial" panose="020B0604020202020204" pitchFamily="34" charset="0"/>
                <a:cs typeface="Arial" panose="020B0604020202020204" pitchFamily="34" charset="0"/>
              </a:rPr>
              <a:t>by </a:t>
            </a:r>
            <a:r>
              <a:rPr lang="en-US" sz="12000" dirty="0" smtClean="0">
                <a:solidFill>
                  <a:schemeClr val="tx1"/>
                </a:solidFill>
                <a:latin typeface="Arial" panose="020B0604020202020204" pitchFamily="34" charset="0"/>
                <a:cs typeface="Arial" panose="020B0604020202020204" pitchFamily="34" charset="0"/>
              </a:rPr>
              <a:t>the use of complementary </a:t>
            </a:r>
            <a:r>
              <a:rPr lang="en-US" sz="12000" dirty="0">
                <a:solidFill>
                  <a:schemeClr val="tx1"/>
                </a:solidFill>
                <a:latin typeface="Arial" panose="020B0604020202020204" pitchFamily="34" charset="0"/>
                <a:cs typeface="Arial" panose="020B0604020202020204" pitchFamily="34" charset="0"/>
              </a:rPr>
              <a:t>and alternative medicine (CAM) therapies</a:t>
            </a:r>
            <a:r>
              <a:rPr lang="en-US" sz="12800" dirty="0">
                <a:solidFill>
                  <a:schemeClr val="tx1"/>
                </a:solidFill>
                <a:latin typeface="Arial" panose="020B0604020202020204" pitchFamily="34" charset="0"/>
                <a:cs typeface="Arial" panose="020B0604020202020204" pitchFamily="34" charset="0"/>
              </a:rPr>
              <a:t>. </a:t>
            </a:r>
            <a:endParaRPr lang="en-US" sz="12800" dirty="0" smtClean="0">
              <a:solidFill>
                <a:schemeClr val="tx1"/>
              </a:solidFill>
              <a:latin typeface="Arial" panose="020B0604020202020204" pitchFamily="34" charset="0"/>
              <a:cs typeface="Arial" panose="020B0604020202020204" pitchFamily="34" charset="0"/>
            </a:endParaRPr>
          </a:p>
        </p:txBody>
      </p:sp>
      <p:sp>
        <p:nvSpPr>
          <p:cNvPr id="13315" name="TextBox 4"/>
          <p:cNvSpPr txBox="1">
            <a:spLocks noChangeArrowheads="1"/>
          </p:cNvSpPr>
          <p:nvPr/>
        </p:nvSpPr>
        <p:spPr bwMode="auto">
          <a:xfrm>
            <a:off x="1155619" y="13454462"/>
            <a:ext cx="8591897" cy="10842520"/>
          </a:xfrm>
          <a:prstGeom prst="rect">
            <a:avLst/>
          </a:prstGeom>
          <a:noFill/>
          <a:ln w="9525">
            <a:solidFill>
              <a:schemeClr val="tx1"/>
            </a:solidFill>
            <a:miter lim="800000"/>
            <a:headEnd/>
            <a:tailEnd/>
          </a:ln>
        </p:spPr>
        <p:txBody>
          <a:bodyPr wrap="square">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defTabSz="3761185" eaLnBrk="1" hangingPunct="1">
              <a:defRPr/>
            </a:pPr>
            <a:r>
              <a:rPr lang="en-US" altLang="en-US" sz="3857" b="1" dirty="0" smtClean="0">
                <a:cs typeface="Arial" panose="020B0604020202020204" pitchFamily="34" charset="0"/>
              </a:rPr>
              <a:t>Stroke </a:t>
            </a:r>
          </a:p>
          <a:p>
            <a:pPr algn="just" defTabSz="3761185" eaLnBrk="1" hangingPunct="1">
              <a:defRPr/>
            </a:pPr>
            <a:r>
              <a:rPr lang="en-US" altLang="en-US" sz="3000" dirty="0" smtClean="0">
                <a:cs typeface="Arial" panose="020B0604020202020204" pitchFamily="34" charset="0"/>
              </a:rPr>
              <a:t>Stroke is the number one cause of death in Yogyakarta, Indonesia and the 6th leading cause of death in Rhode Island, USA. Risk factors for Stroke include, age and family history, lifestyle factors like smoking, diet and exercise and associated conditions such as hypertension, heart disease or diabetes also. In Providence, from 2014-2018, the percentage of those who have died from a stroke and are overweight or obese has significantly increased. The percentage who have died from a stroke and also smoke, suffer from depression or use drugs or alcohol have remained relatively constant. The highest prevalence of stroke in Yogyakarta is associated most closely with increasing age, hypertension and diabetes. Addressing modifiable risk factors is an effective way of reducing Stroke mortality even in low-income settings. </a:t>
            </a:r>
            <a:r>
              <a:rPr lang="en-US" altLang="en-US" sz="3000" dirty="0">
                <a:cs typeface="Arial" panose="020B0604020202020204" pitchFamily="34" charset="0"/>
              </a:rPr>
              <a:t>Smoking, which is socially acceptable, is also a</a:t>
            </a:r>
            <a:r>
              <a:rPr lang="en-US" altLang="en-US" sz="3000" dirty="0">
                <a:solidFill>
                  <a:srgbClr val="FF0000"/>
                </a:solidFill>
                <a:cs typeface="Arial" panose="020B0604020202020204" pitchFamily="34" charset="0"/>
              </a:rPr>
              <a:t> </a:t>
            </a:r>
            <a:r>
              <a:rPr lang="en-US" altLang="en-US" sz="3000" dirty="0">
                <a:cs typeface="Arial" panose="020B0604020202020204" pitchFamily="34" charset="0"/>
              </a:rPr>
              <a:t>major concern in Yogyakarta. </a:t>
            </a:r>
            <a:r>
              <a:rPr lang="en-US" altLang="en-US" sz="3000" dirty="0" smtClean="0">
                <a:cs typeface="Arial" panose="020B0604020202020204" pitchFamily="34" charset="0"/>
              </a:rPr>
              <a:t>Both </a:t>
            </a:r>
            <a:r>
              <a:rPr lang="en-US" altLang="en-US" sz="3000" dirty="0">
                <a:cs typeface="Arial" panose="020B0604020202020204" pitchFamily="34" charset="0"/>
              </a:rPr>
              <a:t>cities are working to raise awareness about the risk factors and available treatments for stroke.</a:t>
            </a:r>
            <a:endParaRPr lang="en-US" altLang="en-US" sz="3000" b="1" dirty="0" smtClean="0">
              <a:cs typeface="Arial" panose="020B0604020202020204" pitchFamily="34" charset="0"/>
            </a:endParaRPr>
          </a:p>
        </p:txBody>
      </p:sp>
      <p:sp>
        <p:nvSpPr>
          <p:cNvPr id="13316" name="TextBox 5"/>
          <p:cNvSpPr txBox="1">
            <a:spLocks noChangeArrowheads="1"/>
          </p:cNvSpPr>
          <p:nvPr/>
        </p:nvSpPr>
        <p:spPr bwMode="auto">
          <a:xfrm>
            <a:off x="10720863" y="5393391"/>
            <a:ext cx="14966950" cy="23184039"/>
          </a:xfrm>
          <a:prstGeom prst="rect">
            <a:avLst/>
          </a:prstGeom>
          <a:noFill/>
          <a:ln w="3175">
            <a:solidFill>
              <a:schemeClr val="tx1"/>
            </a:solidFill>
            <a:miter lim="800000"/>
            <a:headEnd/>
            <a:tailEnd/>
          </a:ln>
        </p:spPr>
        <p:txBody>
          <a:bodyPr>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defTabSz="3761185" eaLnBrk="1" hangingPunct="1">
              <a:defRPr/>
            </a:pPr>
            <a:r>
              <a:rPr lang="en-US" altLang="en-US" sz="3857" b="1" dirty="0" smtClean="0">
                <a:latin typeface="Calibri" panose="020F0502020204030204" pitchFamily="34" charset="0"/>
              </a:rPr>
              <a:t>Compare &amp; Contrast </a:t>
            </a:r>
            <a:endParaRPr lang="en-US" altLang="en-US" sz="3857" b="1" dirty="0">
              <a:latin typeface="Calibri" panose="020F0502020204030204" pitchFamily="34" charset="0"/>
            </a:endParaRPr>
          </a:p>
          <a:p>
            <a:pPr algn="ctr" defTabSz="3761185" eaLnBrk="1" hangingPunct="1">
              <a:defRPr/>
            </a:pPr>
            <a:endParaRPr lang="en-US" altLang="en-US" sz="3857" b="1"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smtClean="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r>
              <a:rPr lang="en-US" altLang="en-US" sz="2800" dirty="0" smtClean="0">
                <a:latin typeface="Arial" charset="0"/>
                <a:ea typeface="Arial" charset="0"/>
                <a:cs typeface="Arial" charset="0"/>
              </a:rPr>
              <a:t>   Local Puskesmas</a:t>
            </a:r>
          </a:p>
          <a:p>
            <a:pPr defTabSz="3761185" eaLnBrk="1" hangingPunct="1">
              <a:defRPr/>
            </a:pPr>
            <a:r>
              <a:rPr lang="en-US" altLang="en-US" sz="2800" dirty="0" smtClean="0">
                <a:latin typeface="Arial" charset="0"/>
                <a:ea typeface="Arial" charset="0"/>
                <a:cs typeface="Arial" charset="0"/>
              </a:rPr>
              <a:t>   located in </a:t>
            </a:r>
          </a:p>
          <a:p>
            <a:pPr defTabSz="3761185" eaLnBrk="1" hangingPunct="1">
              <a:defRPr/>
            </a:pPr>
            <a:r>
              <a:rPr lang="en-US" altLang="en-US" sz="2800" dirty="0">
                <a:latin typeface="Arial" charset="0"/>
                <a:ea typeface="Arial" charset="0"/>
                <a:cs typeface="Arial" charset="0"/>
              </a:rPr>
              <a:t> </a:t>
            </a:r>
            <a:r>
              <a:rPr lang="en-US" altLang="en-US" sz="2800" dirty="0" smtClean="0">
                <a:latin typeface="Arial" charset="0"/>
                <a:ea typeface="Arial" charset="0"/>
                <a:cs typeface="Arial" charset="0"/>
              </a:rPr>
              <a:t>  Prambanan,</a:t>
            </a:r>
          </a:p>
          <a:p>
            <a:pPr defTabSz="3761185" eaLnBrk="1" hangingPunct="1">
              <a:defRPr/>
            </a:pPr>
            <a:r>
              <a:rPr lang="en-US" altLang="en-US" sz="2800" dirty="0">
                <a:latin typeface="Arial" charset="0"/>
                <a:ea typeface="Arial" charset="0"/>
                <a:cs typeface="Arial" charset="0"/>
              </a:rPr>
              <a:t> </a:t>
            </a:r>
            <a:r>
              <a:rPr lang="en-US" altLang="en-US" sz="2800" dirty="0" smtClean="0">
                <a:latin typeface="Arial" charset="0"/>
                <a:ea typeface="Arial" charset="0"/>
                <a:cs typeface="Arial" charset="0"/>
              </a:rPr>
              <a:t>  Indonesia </a:t>
            </a:r>
            <a:endParaRPr lang="en-US" altLang="en-US" sz="2800" dirty="0">
              <a:latin typeface="Arial" charset="0"/>
              <a:ea typeface="Arial" charset="0"/>
              <a:cs typeface="Arial"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smtClean="0">
              <a:latin typeface="Calibri" panose="020F0502020204030204" pitchFamily="34" charset="0"/>
            </a:endParaRPr>
          </a:p>
          <a:p>
            <a:pPr defTabSz="3761185" eaLnBrk="1" hangingPunct="1">
              <a:defRPr/>
            </a:pPr>
            <a:endParaRPr lang="en-US" altLang="en-US" sz="3857" dirty="0" smtClean="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a:p>
            <a:pPr defTabSz="3761185" eaLnBrk="1" hangingPunct="1">
              <a:defRPr/>
            </a:pPr>
            <a:endParaRPr lang="en-US" altLang="en-US" sz="3857" dirty="0" smtClean="0">
              <a:latin typeface="Calibri" panose="020F0502020204030204" pitchFamily="34" charset="0"/>
            </a:endParaRPr>
          </a:p>
          <a:p>
            <a:pPr defTabSz="3761185" eaLnBrk="1" hangingPunct="1">
              <a:defRPr/>
            </a:pPr>
            <a:endParaRPr lang="en-US" altLang="en-US" sz="3857" dirty="0">
              <a:latin typeface="Calibri" panose="020F0502020204030204" pitchFamily="34" charset="0"/>
            </a:endParaRPr>
          </a:p>
        </p:txBody>
      </p:sp>
      <p:sp>
        <p:nvSpPr>
          <p:cNvPr id="13318" name="TextBox 7"/>
          <p:cNvSpPr txBox="1">
            <a:spLocks noChangeArrowheads="1"/>
          </p:cNvSpPr>
          <p:nvPr/>
        </p:nvSpPr>
        <p:spPr bwMode="auto">
          <a:xfrm>
            <a:off x="26661160" y="20525487"/>
            <a:ext cx="8736568" cy="8217634"/>
          </a:xfrm>
          <a:prstGeom prst="rect">
            <a:avLst/>
          </a:prstGeom>
          <a:noFill/>
          <a:ln w="9525">
            <a:solidFill>
              <a:schemeClr val="tx1"/>
            </a:solidFill>
            <a:miter lim="800000"/>
            <a:headEnd/>
            <a:tailEnd/>
          </a:ln>
        </p:spPr>
        <p:txBody>
          <a:bodyPr wrap="square">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defTabSz="3761185" eaLnBrk="1" hangingPunct="1">
              <a:defRPr/>
            </a:pPr>
            <a:r>
              <a:rPr lang="en-US" altLang="en-US" sz="1600" b="1" dirty="0">
                <a:latin typeface="Calibri" panose="020F0502020204030204" pitchFamily="34" charset="0"/>
              </a:rPr>
              <a:t>Literature </a:t>
            </a:r>
            <a:r>
              <a:rPr lang="en-US" altLang="en-US" sz="1600" b="1" dirty="0" smtClean="0">
                <a:latin typeface="Calibri" panose="020F0502020204030204" pitchFamily="34" charset="0"/>
              </a:rPr>
              <a:t>Cited</a:t>
            </a:r>
            <a:r>
              <a:rPr lang="en-US" sz="1600" dirty="0"/>
              <a:t> </a:t>
            </a:r>
          </a:p>
          <a:p>
            <a:r>
              <a:rPr lang="en-US" sz="1600" dirty="0" smtClean="0"/>
              <a:t>1.Benotti</a:t>
            </a:r>
            <a:r>
              <a:rPr lang="en-US" sz="1600" dirty="0"/>
              <a:t>, E., Hirschhorn, L., Sugiyarso, S., &amp; Ahmad, J. (2019, September 26). Indonesia: Puskesmas and </a:t>
            </a:r>
            <a:endParaRPr lang="en-US" sz="1600" dirty="0" smtClean="0"/>
          </a:p>
          <a:p>
            <a:r>
              <a:rPr lang="en-US" sz="1600" dirty="0" smtClean="0"/>
              <a:t> the </a:t>
            </a:r>
            <a:r>
              <a:rPr lang="en-US" sz="1600" dirty="0"/>
              <a:t>Road to Equity and Access. Retrieved March 21, 2020, from </a:t>
            </a:r>
            <a:r>
              <a:rPr lang="en-US" sz="1600" u="sng" dirty="0">
                <a:hlinkClick r:id="rId3"/>
              </a:rPr>
              <a:t>https://</a:t>
            </a:r>
            <a:r>
              <a:rPr lang="en-US" sz="1600" u="sng" dirty="0" smtClean="0">
                <a:hlinkClick r:id="rId3"/>
              </a:rPr>
              <a:t>improvingphc.org/indonesia-      puskesmas-and-road-equity-and-access</a:t>
            </a:r>
            <a:endParaRPr lang="en-US" sz="1600" dirty="0"/>
          </a:p>
          <a:p>
            <a:r>
              <a:rPr lang="en-US" sz="1600" dirty="0" smtClean="0"/>
              <a:t>2.CDC </a:t>
            </a:r>
            <a:r>
              <a:rPr lang="en-US" sz="1600" dirty="0"/>
              <a:t>Global Health - Indonesia. (2020, January 3). Retrieved March 20, 2020, from </a:t>
            </a:r>
            <a:r>
              <a:rPr lang="en-US" sz="1600" dirty="0" smtClean="0"/>
              <a:t>   </a:t>
            </a:r>
            <a:r>
              <a:rPr lang="en-US" sz="1600" u="sng" dirty="0" smtClean="0">
                <a:hlinkClick r:id="rId4"/>
              </a:rPr>
              <a:t>https</a:t>
            </a:r>
            <a:r>
              <a:rPr lang="en-US" sz="1600" u="sng" dirty="0">
                <a:hlinkClick r:id="rId4"/>
              </a:rPr>
              <a:t>://</a:t>
            </a:r>
            <a:r>
              <a:rPr lang="en-US" sz="1600" u="sng" dirty="0" smtClean="0">
                <a:hlinkClick r:id="rId4"/>
              </a:rPr>
              <a:t>www.cdc.gov/globalhealth/countries/indonesia/default.htm</a:t>
            </a:r>
            <a:endParaRPr lang="en-US" sz="1600" dirty="0"/>
          </a:p>
          <a:p>
            <a:r>
              <a:rPr lang="en-US" sz="1600" dirty="0" smtClean="0"/>
              <a:t>3.Country Profile: Providence County, Rhode Island. (2016). Retrieved March 20, 2020, from </a:t>
            </a:r>
            <a:r>
              <a:rPr lang="en-US" sz="1600" u="sng" dirty="0" smtClean="0">
                <a:hlinkClick r:id="rId5"/>
              </a:rPr>
              <a:t>http://www.healthdata.org/sites/default/files/files/county_profiles/US/2015/County_Report_Providence_County_Rhode_Island.pdf</a:t>
            </a:r>
            <a:endParaRPr lang="en-US" sz="1600" dirty="0" smtClean="0"/>
          </a:p>
          <a:p>
            <a:r>
              <a:rPr lang="en-US" sz="1600" dirty="0" smtClean="0"/>
              <a:t>4. Healthcare </a:t>
            </a:r>
            <a:r>
              <a:rPr lang="en-US" sz="1600" dirty="0"/>
              <a:t>Administration Degree Programs (2020). What is the Difference Between a Public and Private Hospital? Retrieved March 21, 2020, from </a:t>
            </a:r>
            <a:r>
              <a:rPr lang="en-US" sz="1600" u="sng" dirty="0">
                <a:hlinkClick r:id="rId6"/>
              </a:rPr>
              <a:t>https</a:t>
            </a:r>
            <a:r>
              <a:rPr lang="en-US" sz="1600" u="sng" dirty="0" smtClean="0">
                <a:hlinkClick r:id="rId6"/>
              </a:rPr>
              <a:t>://www.healthcare-administration-degree.net/faq/what-is-the-difference-between-a-public-and-private-hospital/</a:t>
            </a:r>
            <a:endParaRPr lang="en-US" sz="1600" dirty="0" smtClean="0"/>
          </a:p>
          <a:p>
            <a:r>
              <a:rPr lang="en-US" sz="1600" dirty="0" smtClean="0"/>
              <a:t>5. Indonesia - Yogyakarta. (2018, November 9). Retrieved March 20, 2020, from </a:t>
            </a:r>
            <a:r>
              <a:rPr lang="en-US" sz="1600" u="sng" dirty="0" smtClean="0">
                <a:hlinkClick r:id="rId7"/>
              </a:rPr>
              <a:t>http://www.healthdata.org/indonesia-yogyakarta</a:t>
            </a:r>
            <a:endParaRPr lang="en-US" sz="1600" dirty="0" smtClean="0"/>
          </a:p>
          <a:p>
            <a:r>
              <a:rPr lang="en-US" sz="1600" dirty="0" smtClean="0"/>
              <a:t>6. Scope of Practice Policy. (2020). Rhode Island Scope of Practice Policy - State Profile. Retrieved March 21, 2020, from </a:t>
            </a:r>
            <a:r>
              <a:rPr lang="en-US" sz="1600" u="sng" dirty="0" smtClean="0">
                <a:hlinkClick r:id="rId8"/>
              </a:rPr>
              <a:t>http://scopeofpracticepolicy.org/states/ri/</a:t>
            </a:r>
            <a:endParaRPr lang="en-US" sz="1600" dirty="0" smtClean="0"/>
          </a:p>
          <a:p>
            <a:r>
              <a:rPr lang="en-US" sz="1600" dirty="0" smtClean="0"/>
              <a:t>7. Stats of the State of Rhode Island. (2018, April 9). Retrieved March 20, 2020, from </a:t>
            </a:r>
            <a:r>
              <a:rPr lang="en-US" sz="1600" u="sng" dirty="0" smtClean="0">
                <a:hlinkClick r:id="rId9"/>
              </a:rPr>
              <a:t>https://www.cdc.gov/nchs/pressroom/states/rhodeisland/rhodeisland.htm</a:t>
            </a:r>
            <a:endParaRPr lang="en-US" sz="1600" u="sng" dirty="0" smtClean="0"/>
          </a:p>
          <a:p>
            <a:r>
              <a:rPr lang="en-US" sz="1600" u="sng" dirty="0" smtClean="0"/>
              <a:t>7. </a:t>
            </a:r>
            <a:r>
              <a:rPr lang="en-US" sz="1600" dirty="0" smtClean="0"/>
              <a:t>State of Rhode Island: Department of Health. (2020). Retrieved April 18, 2020, from https://</a:t>
            </a:r>
            <a:r>
              <a:rPr lang="en-US" sz="1600" dirty="0" err="1" smtClean="0"/>
              <a:t>health.ri.gov</a:t>
            </a:r>
            <a:r>
              <a:rPr lang="en-US" sz="1600" dirty="0" smtClean="0"/>
              <a:t>/data/stroke/</a:t>
            </a:r>
            <a:endParaRPr lang="en-US" sz="1600" u="sng" dirty="0" smtClean="0"/>
          </a:p>
          <a:p>
            <a:r>
              <a:rPr lang="en-US" sz="1600" u="sng" dirty="0" smtClean="0"/>
              <a:t>8. </a:t>
            </a:r>
            <a:r>
              <a:rPr lang="en-US" sz="1600" dirty="0" smtClean="0"/>
              <a:t>Stroke Risk. (2017, January 17). Retrieved April 18, 2020, from https://</a:t>
            </a:r>
            <a:r>
              <a:rPr lang="en-US" sz="1600" dirty="0" err="1" smtClean="0"/>
              <a:t>www.cdc.gov</a:t>
            </a:r>
            <a:r>
              <a:rPr lang="en-US" sz="1600" dirty="0" smtClean="0"/>
              <a:t>/stroke/</a:t>
            </a:r>
            <a:r>
              <a:rPr lang="en-US" sz="1600" dirty="0" err="1" smtClean="0"/>
              <a:t>risk_factors.htm</a:t>
            </a:r>
            <a:endParaRPr lang="en-US" sz="1600" dirty="0" smtClean="0"/>
          </a:p>
          <a:p>
            <a:r>
              <a:rPr lang="en-US" sz="1600" dirty="0" smtClean="0"/>
              <a:t>9. U.S</a:t>
            </a:r>
            <a:r>
              <a:rPr lang="en-US" sz="1600" dirty="0"/>
              <a:t>. Census Bureau: Providence city, Rhode Island. (2018). Retrieved March 20, 2020, from </a:t>
            </a:r>
            <a:r>
              <a:rPr lang="en-US" sz="1600" u="sng" dirty="0">
                <a:hlinkClick r:id="rId10"/>
              </a:rPr>
              <a:t>https://</a:t>
            </a:r>
            <a:r>
              <a:rPr lang="en-US" sz="1600" u="sng" dirty="0" smtClean="0">
                <a:hlinkClick r:id="rId10"/>
              </a:rPr>
              <a:t>www.census.gov/quickfacts/providencecityrhodeisland</a:t>
            </a:r>
            <a:endParaRPr lang="en-US" sz="1600" dirty="0"/>
          </a:p>
          <a:p>
            <a:r>
              <a:rPr lang="en-US" sz="1600" dirty="0" smtClean="0"/>
              <a:t>10. World </a:t>
            </a:r>
            <a:r>
              <a:rPr lang="en-US" sz="1600" dirty="0"/>
              <a:t>Health Organization. (2017). The Republic of Indonesia Health System Review. </a:t>
            </a:r>
            <a:r>
              <a:rPr lang="en-US" sz="1600" i="1" dirty="0"/>
              <a:t>Asia Pacific Observatory on Health Systems and Policies</a:t>
            </a:r>
            <a:r>
              <a:rPr lang="en-US" sz="1600" dirty="0"/>
              <a:t>, </a:t>
            </a:r>
            <a:r>
              <a:rPr lang="en-US" sz="1600" i="1" dirty="0"/>
              <a:t>7</a:t>
            </a:r>
            <a:r>
              <a:rPr lang="en-US" sz="1600" dirty="0"/>
              <a:t>(1), 1–328. Retrieved from </a:t>
            </a:r>
            <a:r>
              <a:rPr lang="en-US" sz="1600" u="sng" dirty="0">
                <a:hlinkClick r:id="rId11"/>
              </a:rPr>
              <a:t>http://www.searo.who.int/entity/asia_pacific_observatory/publications/hits/Indonesia_HIT/en</a:t>
            </a:r>
            <a:r>
              <a:rPr lang="en-US" sz="1600" u="sng" dirty="0" smtClean="0">
                <a:hlinkClick r:id="rId11"/>
              </a:rPr>
              <a:t>/</a:t>
            </a:r>
            <a:endParaRPr lang="en-US" sz="1600" dirty="0"/>
          </a:p>
          <a:p>
            <a:pPr indent="-365760"/>
            <a:r>
              <a:rPr lang="en-US" sz="1600" dirty="0" smtClean="0"/>
              <a:t>11. Yogyakarta </a:t>
            </a:r>
            <a:r>
              <a:rPr lang="en-US" sz="1600" dirty="0"/>
              <a:t>Population 2020. (2020). Retrieved March 20, 2020, from </a:t>
            </a:r>
            <a:r>
              <a:rPr lang="en-US" sz="1600" u="sng" dirty="0">
                <a:hlinkClick r:id="rId12"/>
              </a:rPr>
              <a:t>https://worldpopulationreview.com/world-cities/yogyakarta-population</a:t>
            </a:r>
            <a:r>
              <a:rPr lang="en-US" sz="1600" u="sng" dirty="0" smtClean="0">
                <a:hlinkClick r:id="rId12"/>
              </a:rPr>
              <a:t>/</a:t>
            </a:r>
            <a:endParaRPr lang="en-US" sz="1600" u="sng" dirty="0" smtClean="0"/>
          </a:p>
          <a:p>
            <a:pPr indent="-365760"/>
            <a:r>
              <a:rPr lang="en-US" sz="1600" dirty="0" smtClean="0"/>
              <a:t>12. State </a:t>
            </a:r>
            <a:r>
              <a:rPr lang="en-US" sz="1600" dirty="0"/>
              <a:t>of Rhode Island: Department of Health. (2020). Retrieved April 18, 2020, from https://</a:t>
            </a:r>
            <a:r>
              <a:rPr lang="en-US" sz="1600" dirty="0" err="1"/>
              <a:t>health.ri.gov</a:t>
            </a:r>
            <a:r>
              <a:rPr lang="en-US" sz="1600" dirty="0"/>
              <a:t>/data/stroke/</a:t>
            </a:r>
            <a:endParaRPr lang="en-US" sz="1600" u="sng" dirty="0" smtClean="0"/>
          </a:p>
          <a:p>
            <a:pPr indent="-365760"/>
            <a:endParaRPr lang="en-US" sz="1600" dirty="0"/>
          </a:p>
        </p:txBody>
      </p:sp>
      <p:sp>
        <p:nvSpPr>
          <p:cNvPr id="8" name="TextBox 7"/>
          <p:cNvSpPr txBox="1"/>
          <p:nvPr/>
        </p:nvSpPr>
        <p:spPr>
          <a:xfrm>
            <a:off x="11775283" y="20030751"/>
            <a:ext cx="5977174" cy="8463855"/>
          </a:xfrm>
          <a:prstGeom prst="rect">
            <a:avLst/>
          </a:prstGeom>
          <a:noFill/>
          <a:ln>
            <a:solidFill>
              <a:schemeClr val="tx1"/>
            </a:solidFill>
          </a:ln>
        </p:spPr>
        <p:txBody>
          <a:bodyPr wrap="square" rtlCol="0">
            <a:spAutoFit/>
          </a:bodyPr>
          <a:lstStyle/>
          <a:p>
            <a:pPr algn="ctr"/>
            <a:r>
              <a:rPr lang="en-US" sz="3600" dirty="0" smtClean="0"/>
              <a:t>Complementary &amp; Alternative Medicine (CAM) Therapies</a:t>
            </a:r>
          </a:p>
          <a:p>
            <a:endParaRPr lang="en-US" sz="3400" dirty="0" smtClean="0"/>
          </a:p>
          <a:p>
            <a:r>
              <a:rPr lang="en-US" sz="3400" dirty="0" smtClean="0"/>
              <a:t>Yogyakarta, Indonesia</a:t>
            </a:r>
          </a:p>
          <a:p>
            <a:pPr marL="571500" indent="-571500">
              <a:buFont typeface="Arial" charset="0"/>
              <a:buChar char="•"/>
            </a:pPr>
            <a:r>
              <a:rPr lang="en-US" sz="3000" dirty="0" smtClean="0"/>
              <a:t>Jamu</a:t>
            </a:r>
          </a:p>
          <a:p>
            <a:pPr marL="571500" indent="-571500">
              <a:buFont typeface="Arial" charset="0"/>
              <a:buChar char="•"/>
            </a:pPr>
            <a:r>
              <a:rPr lang="en-US" sz="3000" dirty="0" smtClean="0"/>
              <a:t>Massage therapy</a:t>
            </a:r>
          </a:p>
          <a:p>
            <a:pPr marL="571500" indent="-571500">
              <a:buFont typeface="Arial" charset="0"/>
              <a:buChar char="•"/>
            </a:pPr>
            <a:r>
              <a:rPr lang="en-US" sz="3000" dirty="0" smtClean="0"/>
              <a:t>Meditation</a:t>
            </a:r>
          </a:p>
          <a:p>
            <a:pPr marL="571500" indent="-571500">
              <a:buFont typeface="Arial" charset="0"/>
              <a:buChar char="•"/>
            </a:pPr>
            <a:r>
              <a:rPr lang="en-US" sz="3000" dirty="0" smtClean="0"/>
              <a:t>Yoga</a:t>
            </a:r>
          </a:p>
          <a:p>
            <a:pPr marL="571500" indent="-571500">
              <a:buFont typeface="Arial" charset="0"/>
              <a:buChar char="•"/>
            </a:pPr>
            <a:r>
              <a:rPr lang="en-US" sz="3000" dirty="0" smtClean="0"/>
              <a:t>Kerokan (coining)</a:t>
            </a:r>
            <a:endParaRPr lang="en-US" sz="3600" dirty="0"/>
          </a:p>
          <a:p>
            <a:endParaRPr lang="en-US" sz="3400" dirty="0" smtClean="0"/>
          </a:p>
          <a:p>
            <a:r>
              <a:rPr lang="en-US" sz="3400" dirty="0" smtClean="0"/>
              <a:t>Providence, Rhode Island</a:t>
            </a:r>
          </a:p>
          <a:p>
            <a:pPr marL="571500" indent="-571500">
              <a:buFont typeface="Arial" charset="0"/>
              <a:buChar char="•"/>
            </a:pPr>
            <a:r>
              <a:rPr lang="en-US" sz="3000" dirty="0" smtClean="0"/>
              <a:t>Acupuncture</a:t>
            </a:r>
          </a:p>
          <a:p>
            <a:pPr marL="571500" indent="-571500">
              <a:buFont typeface="Arial" charset="0"/>
              <a:buChar char="•"/>
            </a:pPr>
            <a:r>
              <a:rPr lang="en-US" sz="3000" dirty="0" smtClean="0"/>
              <a:t>Chiropractic medicine</a:t>
            </a:r>
          </a:p>
          <a:p>
            <a:pPr marL="571500" indent="-571500">
              <a:buFont typeface="Arial" charset="0"/>
              <a:buChar char="•"/>
            </a:pPr>
            <a:r>
              <a:rPr lang="en-US" sz="3000" dirty="0" smtClean="0"/>
              <a:t>Massage therapy</a:t>
            </a:r>
          </a:p>
          <a:p>
            <a:pPr marL="571500" indent="-571500">
              <a:buFont typeface="Arial" charset="0"/>
              <a:buChar char="•"/>
            </a:pPr>
            <a:r>
              <a:rPr lang="en-US" sz="3000" dirty="0" smtClean="0"/>
              <a:t>Meditation</a:t>
            </a:r>
          </a:p>
          <a:p>
            <a:pPr marL="571500" indent="-571500">
              <a:buFont typeface="Arial" charset="0"/>
              <a:buChar char="•"/>
            </a:pPr>
            <a:r>
              <a:rPr lang="en-US" sz="3000" dirty="0" smtClean="0"/>
              <a:t>Yoga</a:t>
            </a:r>
            <a:endParaRPr lang="en-US" sz="3000" dirty="0"/>
          </a:p>
        </p:txBody>
      </p:sp>
      <p:sp>
        <p:nvSpPr>
          <p:cNvPr id="9" name="TextBox 8"/>
          <p:cNvSpPr txBox="1"/>
          <p:nvPr/>
        </p:nvSpPr>
        <p:spPr>
          <a:xfrm>
            <a:off x="18806875" y="19383968"/>
            <a:ext cx="6509464" cy="9140964"/>
          </a:xfrm>
          <a:prstGeom prst="rect">
            <a:avLst/>
          </a:prstGeom>
          <a:noFill/>
          <a:ln>
            <a:solidFill>
              <a:schemeClr val="tx1"/>
            </a:solidFill>
          </a:ln>
        </p:spPr>
        <p:txBody>
          <a:bodyPr wrap="square" rtlCol="0">
            <a:spAutoFit/>
          </a:bodyPr>
          <a:lstStyle/>
          <a:p>
            <a:pPr algn="ctr"/>
            <a:r>
              <a:rPr lang="en-US" sz="3600" dirty="0" smtClean="0"/>
              <a:t>Insurance &amp; Access</a:t>
            </a:r>
          </a:p>
          <a:p>
            <a:r>
              <a:rPr lang="en-US" sz="3400" dirty="0" smtClean="0"/>
              <a:t>Yogyakarta:</a:t>
            </a:r>
          </a:p>
          <a:p>
            <a:pPr marL="571500" indent="-571500">
              <a:buFont typeface="Arial" charset="0"/>
              <a:buChar char="•"/>
            </a:pPr>
            <a:r>
              <a:rPr lang="en-US" sz="3000" dirty="0" smtClean="0"/>
              <a:t>Universal healthcare </a:t>
            </a:r>
            <a:endParaRPr lang="en-US" sz="3000" dirty="0"/>
          </a:p>
          <a:p>
            <a:r>
              <a:rPr lang="en-US" sz="3000" dirty="0"/>
              <a:t> </a:t>
            </a:r>
            <a:r>
              <a:rPr lang="en-US" sz="3000" dirty="0" smtClean="0"/>
              <a:t>     -There is equal access to healthcare for all irrespective of their financial state</a:t>
            </a:r>
          </a:p>
          <a:p>
            <a:endParaRPr lang="en-US" sz="3400" dirty="0" smtClean="0"/>
          </a:p>
          <a:p>
            <a:r>
              <a:rPr lang="en-US" sz="3400" dirty="0" smtClean="0"/>
              <a:t>Providence:</a:t>
            </a:r>
            <a:endParaRPr lang="en-US" sz="3400" dirty="0"/>
          </a:p>
          <a:p>
            <a:pPr marL="571500" indent="-571500">
              <a:buFont typeface="Arial" charset="0"/>
              <a:buChar char="•"/>
            </a:pPr>
            <a:r>
              <a:rPr lang="en-US" sz="3000" dirty="0" smtClean="0"/>
              <a:t>Universal healthcare is not an option in Providence. Most people rely on health insurance that can be purchased from private insurance companies.</a:t>
            </a:r>
          </a:p>
          <a:p>
            <a:pPr marL="571500" indent="-571500">
              <a:buFont typeface="Arial" charset="0"/>
              <a:buChar char="•"/>
            </a:pPr>
            <a:r>
              <a:rPr lang="en-US" sz="3000" dirty="0" smtClean="0"/>
              <a:t>Limited state and federal government subsidies are available in the form of Medicare &amp; Medicaid which are designed to assist the elderly, the poor and the disabled. </a:t>
            </a:r>
          </a:p>
        </p:txBody>
      </p:sp>
      <p:sp>
        <p:nvSpPr>
          <p:cNvPr id="10" name="TextBox 9"/>
          <p:cNvSpPr txBox="1"/>
          <p:nvPr/>
        </p:nvSpPr>
        <p:spPr>
          <a:xfrm>
            <a:off x="11620640" y="6733937"/>
            <a:ext cx="6286460" cy="5847755"/>
          </a:xfrm>
          <a:prstGeom prst="rect">
            <a:avLst/>
          </a:prstGeom>
          <a:noFill/>
          <a:ln>
            <a:solidFill>
              <a:schemeClr val="tx1"/>
            </a:solidFill>
          </a:ln>
        </p:spPr>
        <p:txBody>
          <a:bodyPr wrap="square" rtlCol="0">
            <a:spAutoFit/>
          </a:bodyPr>
          <a:lstStyle/>
          <a:p>
            <a:pPr algn="ctr"/>
            <a:r>
              <a:rPr lang="en-US" sz="3600" dirty="0" smtClean="0"/>
              <a:t>Medical Personnel</a:t>
            </a:r>
          </a:p>
          <a:p>
            <a:r>
              <a:rPr lang="en-US" sz="3400" dirty="0" smtClean="0"/>
              <a:t>Yogyakarta:</a:t>
            </a:r>
            <a:endParaRPr lang="en-US" sz="3400" dirty="0"/>
          </a:p>
          <a:p>
            <a:pPr marL="571500" indent="-571500">
              <a:buFont typeface="Arial" charset="0"/>
              <a:buChar char="•"/>
            </a:pPr>
            <a:r>
              <a:rPr lang="en-US" sz="3000" dirty="0" smtClean="0"/>
              <a:t>Physicians</a:t>
            </a:r>
          </a:p>
          <a:p>
            <a:pPr marL="571500" indent="-571500">
              <a:buFont typeface="Arial" charset="0"/>
              <a:buChar char="•"/>
            </a:pPr>
            <a:r>
              <a:rPr lang="en-US" sz="3000" dirty="0" smtClean="0"/>
              <a:t>Nurses</a:t>
            </a:r>
            <a:endParaRPr lang="en-US" sz="3600" dirty="0"/>
          </a:p>
          <a:p>
            <a:r>
              <a:rPr lang="en-US" sz="3400" dirty="0" smtClean="0"/>
              <a:t>Providence:</a:t>
            </a:r>
          </a:p>
          <a:p>
            <a:pPr marL="571500" indent="-571500">
              <a:buFont typeface="Arial" charset="0"/>
              <a:buChar char="•"/>
            </a:pPr>
            <a:r>
              <a:rPr lang="en-US" sz="3000" dirty="0" smtClean="0"/>
              <a:t>Physicians </a:t>
            </a:r>
          </a:p>
          <a:p>
            <a:pPr marL="571500" indent="-571500">
              <a:buFont typeface="Arial" charset="0"/>
              <a:buChar char="•"/>
            </a:pPr>
            <a:r>
              <a:rPr lang="en-US" sz="3000" dirty="0" smtClean="0"/>
              <a:t>Physician Assistant</a:t>
            </a:r>
          </a:p>
          <a:p>
            <a:pPr marL="571500" indent="-571500">
              <a:buFont typeface="Arial" charset="0"/>
              <a:buChar char="•"/>
            </a:pPr>
            <a:r>
              <a:rPr lang="en-US" sz="3000" dirty="0" smtClean="0"/>
              <a:t>Nurse Practitioner</a:t>
            </a:r>
          </a:p>
          <a:p>
            <a:pPr marL="571500" indent="-571500">
              <a:buFont typeface="Arial" charset="0"/>
              <a:buChar char="•"/>
            </a:pPr>
            <a:r>
              <a:rPr lang="en-US" sz="3000" dirty="0" smtClean="0"/>
              <a:t>Nurses (RN)</a:t>
            </a:r>
          </a:p>
          <a:p>
            <a:pPr marL="571500" indent="-571500">
              <a:buFont typeface="Arial" charset="0"/>
              <a:buChar char="•"/>
            </a:pPr>
            <a:r>
              <a:rPr lang="en-US" sz="3000" dirty="0" smtClean="0"/>
              <a:t>Licensed Practicing Nurse (LPN)</a:t>
            </a:r>
          </a:p>
          <a:p>
            <a:pPr marL="571500" indent="-571500">
              <a:buFont typeface="Arial" charset="0"/>
              <a:buChar char="•"/>
            </a:pPr>
            <a:r>
              <a:rPr lang="en-US" sz="3000" dirty="0" smtClean="0"/>
              <a:t>Certified Nurse’s Assistant (CNA)</a:t>
            </a:r>
            <a:endParaRPr lang="en-US" sz="3000" dirty="0"/>
          </a:p>
        </p:txBody>
      </p:sp>
      <p:sp>
        <p:nvSpPr>
          <p:cNvPr id="11" name="TextBox 10"/>
          <p:cNvSpPr txBox="1"/>
          <p:nvPr/>
        </p:nvSpPr>
        <p:spPr>
          <a:xfrm>
            <a:off x="18806876" y="6733937"/>
            <a:ext cx="6509464" cy="12372618"/>
          </a:xfrm>
          <a:prstGeom prst="rect">
            <a:avLst/>
          </a:prstGeom>
          <a:noFill/>
          <a:ln>
            <a:solidFill>
              <a:schemeClr val="tx1"/>
            </a:solidFill>
          </a:ln>
        </p:spPr>
        <p:txBody>
          <a:bodyPr wrap="square" rtlCol="0">
            <a:spAutoFit/>
          </a:bodyPr>
          <a:lstStyle/>
          <a:p>
            <a:pPr algn="ctr"/>
            <a:r>
              <a:rPr lang="en-US" sz="3600" dirty="0" smtClean="0"/>
              <a:t>Medical Facilities</a:t>
            </a:r>
          </a:p>
          <a:p>
            <a:r>
              <a:rPr lang="en-US" sz="3400" dirty="0" smtClean="0"/>
              <a:t>Yogyakarta:</a:t>
            </a:r>
          </a:p>
          <a:p>
            <a:pPr marL="571500" indent="-571500">
              <a:buFont typeface="Arial" charset="0"/>
              <a:buChar char="•"/>
            </a:pPr>
            <a:r>
              <a:rPr lang="en-US" sz="3000" dirty="0" smtClean="0"/>
              <a:t>People rely primarily on public hospitals which receive subsidies from the central government for treatment.</a:t>
            </a:r>
          </a:p>
          <a:p>
            <a:pPr marL="571500" indent="-571500">
              <a:buFont typeface="Arial" charset="0"/>
              <a:buChar char="•"/>
            </a:pPr>
            <a:r>
              <a:rPr lang="en-US" sz="3000" dirty="0"/>
              <a:t>Community Health Centers which are known as </a:t>
            </a:r>
            <a:r>
              <a:rPr lang="en-US" sz="3000" dirty="0" err="1" smtClean="0"/>
              <a:t>Puskesmas</a:t>
            </a:r>
            <a:r>
              <a:rPr lang="en-US" sz="3000" dirty="0" smtClean="0"/>
              <a:t> are also popular. </a:t>
            </a:r>
            <a:r>
              <a:rPr lang="en-US" sz="3000" dirty="0" err="1"/>
              <a:t>Puskesmas</a:t>
            </a:r>
            <a:r>
              <a:rPr lang="en-US" sz="3000" dirty="0"/>
              <a:t> rely on government subsidies, similar to the ones given to public hospitals</a:t>
            </a:r>
            <a:endParaRPr lang="en-US" sz="3600" dirty="0"/>
          </a:p>
          <a:p>
            <a:pPr marL="571500" indent="-571500">
              <a:buFont typeface="Arial" charset="0"/>
              <a:buChar char="•"/>
            </a:pPr>
            <a:r>
              <a:rPr lang="en-US" sz="3000" dirty="0" smtClean="0"/>
              <a:t>Few for profit </a:t>
            </a:r>
            <a:r>
              <a:rPr lang="en-US" sz="3000" dirty="0"/>
              <a:t>p</a:t>
            </a:r>
            <a:r>
              <a:rPr lang="en-US" sz="3000" dirty="0" smtClean="0"/>
              <a:t>rivate hospitals are available, but they are largely used by individuals from a higher socio-economic status.</a:t>
            </a:r>
          </a:p>
          <a:p>
            <a:endParaRPr lang="en-US" sz="3400" dirty="0" smtClean="0"/>
          </a:p>
          <a:p>
            <a:r>
              <a:rPr lang="en-US" sz="3400" dirty="0" smtClean="0"/>
              <a:t>Providence:</a:t>
            </a:r>
          </a:p>
          <a:p>
            <a:pPr marL="571500" indent="-571500">
              <a:buFont typeface="Arial" charset="0"/>
              <a:buChar char="•"/>
            </a:pPr>
            <a:r>
              <a:rPr lang="en-US" sz="3000" dirty="0" smtClean="0"/>
              <a:t>Public hospitals are funded by the government</a:t>
            </a:r>
          </a:p>
          <a:p>
            <a:pPr marL="571500" indent="-571500">
              <a:buFont typeface="Arial" charset="0"/>
              <a:buChar char="•"/>
            </a:pPr>
            <a:r>
              <a:rPr lang="en-US" sz="3000" dirty="0" smtClean="0"/>
              <a:t>Private hospitals are funded by one   individual or a group </a:t>
            </a:r>
          </a:p>
          <a:p>
            <a:pPr marL="571500" indent="-571500">
              <a:buFont typeface="Arial" charset="0"/>
              <a:buChar char="•"/>
            </a:pPr>
            <a:r>
              <a:rPr lang="en-US" sz="3000" dirty="0" smtClean="0"/>
              <a:t>Primary care practices that are often private practices</a:t>
            </a:r>
          </a:p>
          <a:p>
            <a:pPr marL="571500" indent="-571500">
              <a:buFont typeface="Arial" charset="0"/>
              <a:buChar char="•"/>
            </a:pPr>
            <a:r>
              <a:rPr lang="en-US" sz="3000" dirty="0" smtClean="0"/>
              <a:t>Walk-in clinics that accept insurance</a:t>
            </a:r>
          </a:p>
        </p:txBody>
      </p:sp>
      <p:pic>
        <p:nvPicPr>
          <p:cNvPr id="12" name="Picture 11"/>
          <p:cNvPicPr>
            <a:picLocks noChangeAspect="1"/>
          </p:cNvPicPr>
          <p:nvPr/>
        </p:nvPicPr>
        <p:blipFill>
          <a:blip r:embed="rId13"/>
          <a:stretch>
            <a:fillRect/>
          </a:stretch>
        </p:blipFill>
        <p:spPr>
          <a:xfrm>
            <a:off x="1155619" y="24341916"/>
            <a:ext cx="3263981" cy="4401205"/>
          </a:xfrm>
          <a:prstGeom prst="rect">
            <a:avLst/>
          </a:prstGeom>
        </p:spPr>
      </p:pic>
      <p:pic>
        <p:nvPicPr>
          <p:cNvPr id="13" name="Picture 12"/>
          <p:cNvPicPr>
            <a:picLocks noChangeAspect="1"/>
          </p:cNvPicPr>
          <p:nvPr/>
        </p:nvPicPr>
        <p:blipFill>
          <a:blip r:embed="rId14"/>
          <a:stretch>
            <a:fillRect/>
          </a:stretch>
        </p:blipFill>
        <p:spPr>
          <a:xfrm>
            <a:off x="29146413" y="2631233"/>
            <a:ext cx="3822869" cy="2231757"/>
          </a:xfrm>
          <a:prstGeom prst="rect">
            <a:avLst/>
          </a:prstGeom>
        </p:spPr>
      </p:pic>
      <p:pic>
        <p:nvPicPr>
          <p:cNvPr id="14" name="Picture 13"/>
          <p:cNvPicPr>
            <a:picLocks noChangeAspect="1"/>
          </p:cNvPicPr>
          <p:nvPr/>
        </p:nvPicPr>
        <p:blipFill>
          <a:blip r:embed="rId15"/>
          <a:stretch>
            <a:fillRect/>
          </a:stretch>
        </p:blipFill>
        <p:spPr>
          <a:xfrm>
            <a:off x="3508467" y="2655302"/>
            <a:ext cx="3886200" cy="2207688"/>
          </a:xfrm>
          <a:prstGeom prst="rect">
            <a:avLst/>
          </a:prstGeom>
        </p:spPr>
      </p:pic>
      <p:pic>
        <p:nvPicPr>
          <p:cNvPr id="16" name="Picture 15"/>
          <p:cNvPicPr>
            <a:picLocks noChangeAspect="1"/>
          </p:cNvPicPr>
          <p:nvPr/>
        </p:nvPicPr>
        <p:blipFill>
          <a:blip r:embed="rId16"/>
          <a:stretch>
            <a:fillRect/>
          </a:stretch>
        </p:blipFill>
        <p:spPr>
          <a:xfrm>
            <a:off x="11620640" y="13509957"/>
            <a:ext cx="4909174" cy="2552771"/>
          </a:xfrm>
          <a:prstGeom prst="rect">
            <a:avLst/>
          </a:prstGeom>
        </p:spPr>
      </p:pic>
      <p:pic>
        <p:nvPicPr>
          <p:cNvPr id="17" name="Picture 16"/>
          <p:cNvPicPr>
            <a:picLocks noChangeAspect="1"/>
          </p:cNvPicPr>
          <p:nvPr/>
        </p:nvPicPr>
        <p:blipFill>
          <a:blip r:embed="rId17"/>
          <a:stretch>
            <a:fillRect/>
          </a:stretch>
        </p:blipFill>
        <p:spPr>
          <a:xfrm>
            <a:off x="14132347" y="16202175"/>
            <a:ext cx="4532737" cy="3404681"/>
          </a:xfrm>
          <a:prstGeom prst="rect">
            <a:avLst/>
          </a:prstGeom>
        </p:spPr>
      </p:pic>
      <p:sp>
        <p:nvSpPr>
          <p:cNvPr id="18" name="TextBox 17"/>
          <p:cNvSpPr txBox="1"/>
          <p:nvPr/>
        </p:nvSpPr>
        <p:spPr>
          <a:xfrm>
            <a:off x="16663835" y="14463915"/>
            <a:ext cx="2102631" cy="1384995"/>
          </a:xfrm>
          <a:prstGeom prst="rect">
            <a:avLst/>
          </a:prstGeom>
          <a:noFill/>
        </p:spPr>
        <p:txBody>
          <a:bodyPr wrap="square" rtlCol="0">
            <a:spAutoFit/>
          </a:bodyPr>
          <a:lstStyle/>
          <a:p>
            <a:r>
              <a:rPr lang="en-US" sz="2800" dirty="0" smtClean="0"/>
              <a:t>Local Providence Hospital</a:t>
            </a:r>
            <a:endParaRPr lang="en-US" sz="2800" dirty="0"/>
          </a:p>
        </p:txBody>
      </p:sp>
      <p:pic>
        <p:nvPicPr>
          <p:cNvPr id="5" name="Picture 4"/>
          <p:cNvPicPr>
            <a:picLocks noChangeAspect="1"/>
          </p:cNvPicPr>
          <p:nvPr/>
        </p:nvPicPr>
        <p:blipFill>
          <a:blip r:embed="rId18"/>
          <a:stretch>
            <a:fillRect/>
          </a:stretch>
        </p:blipFill>
        <p:spPr>
          <a:xfrm>
            <a:off x="31057847" y="18456391"/>
            <a:ext cx="3200400" cy="2117668"/>
          </a:xfrm>
          <a:prstGeom prst="rect">
            <a:avLst/>
          </a:prstGeom>
        </p:spPr>
      </p:pic>
      <p:sp>
        <p:nvSpPr>
          <p:cNvPr id="19" name="TextBox 18"/>
          <p:cNvSpPr txBox="1"/>
          <p:nvPr/>
        </p:nvSpPr>
        <p:spPr>
          <a:xfrm>
            <a:off x="4419601" y="24341917"/>
            <a:ext cx="5327915" cy="4401205"/>
          </a:xfrm>
          <a:prstGeom prst="rect">
            <a:avLst/>
          </a:prstGeom>
          <a:noFill/>
          <a:ln>
            <a:solidFill>
              <a:schemeClr val="tx1"/>
            </a:solidFill>
          </a:ln>
        </p:spPr>
        <p:txBody>
          <a:bodyPr wrap="square" rtlCol="0">
            <a:spAutoFit/>
          </a:bodyPr>
          <a:lstStyle/>
          <a:p>
            <a:r>
              <a:rPr lang="en-US" sz="2800" dirty="0" smtClean="0"/>
              <a:t>Stroke mortality rates and the extent of any disability resulting from a Stroke is heavily dependent on receiving treatment within 3 hours after the onset of a Stroke.  It is thus important that people recognize the symptoms of a Stroke. The acronym FAST is used to educate patients.</a:t>
            </a:r>
            <a:endParaRPr lang="en-US" sz="2800" dirty="0"/>
          </a:p>
        </p:txBody>
      </p:sp>
      <p:sp>
        <p:nvSpPr>
          <p:cNvPr id="20" name="TextBox 19"/>
          <p:cNvSpPr txBox="1"/>
          <p:nvPr/>
        </p:nvSpPr>
        <p:spPr>
          <a:xfrm>
            <a:off x="10867619" y="17049134"/>
            <a:ext cx="3122937" cy="2138504"/>
          </a:xfrm>
          <a:prstGeom prst="rect">
            <a:avLst/>
          </a:prstGeom>
          <a:noFill/>
          <a:ln>
            <a:solidFill>
              <a:schemeClr val="tx1"/>
            </a:solidFill>
          </a:ln>
        </p:spPr>
        <p:txBody>
          <a:bodyPr wrap="square" rtlCol="0">
            <a:spAutoFit/>
          </a:bodyPr>
          <a:lstStyle/>
          <a:p>
            <a:endParaRPr lang="en-US"/>
          </a:p>
        </p:txBody>
      </p:sp>
      <p:sp>
        <p:nvSpPr>
          <p:cNvPr id="21" name="TextBox 20"/>
          <p:cNvSpPr txBox="1"/>
          <p:nvPr/>
        </p:nvSpPr>
        <p:spPr>
          <a:xfrm>
            <a:off x="16565829" y="14250816"/>
            <a:ext cx="2099255" cy="1714093"/>
          </a:xfrm>
          <a:prstGeom prst="rect">
            <a:avLst/>
          </a:prstGeom>
          <a:noFill/>
          <a:ln>
            <a:solidFill>
              <a:schemeClr val="tx1"/>
            </a:solidFill>
          </a:ln>
        </p:spPr>
        <p:txBody>
          <a:bodyPr wrap="square" rtlCol="0">
            <a:spAutoFit/>
          </a:bodyPr>
          <a:lstStyle/>
          <a:p>
            <a:endParaRPr lang="en-US"/>
          </a:p>
        </p:txBody>
      </p:sp>
      <p:sp>
        <p:nvSpPr>
          <p:cNvPr id="23" name="TextBox 22"/>
          <p:cNvSpPr txBox="1"/>
          <p:nvPr/>
        </p:nvSpPr>
        <p:spPr>
          <a:xfrm>
            <a:off x="27388182" y="18999700"/>
            <a:ext cx="3660090" cy="1031051"/>
          </a:xfrm>
          <a:prstGeom prst="rect">
            <a:avLst/>
          </a:prstGeom>
          <a:noFill/>
          <a:ln>
            <a:solidFill>
              <a:schemeClr val="tx1"/>
            </a:solidFill>
          </a:ln>
        </p:spPr>
        <p:txBody>
          <a:bodyPr wrap="square" rtlCol="0">
            <a:spAutoFit/>
          </a:bodyPr>
          <a:lstStyle/>
          <a:p>
            <a:pPr defTabSz="3583017" eaLnBrk="1" fontAlgn="auto" hangingPunct="1">
              <a:spcBef>
                <a:spcPts val="0"/>
              </a:spcBef>
              <a:spcAft>
                <a:spcPts val="0"/>
              </a:spcAft>
              <a:defRPr/>
            </a:pPr>
            <a:r>
              <a:rPr lang="en-US" sz="2800" dirty="0">
                <a:latin typeface="Arial" panose="020B0604020202020204" pitchFamily="34" charset="0"/>
                <a:cs typeface="Arial" panose="020B0604020202020204" pitchFamily="34" charset="0"/>
              </a:rPr>
              <a:t>The </a:t>
            </a:r>
            <a:r>
              <a:rPr lang="en-US" sz="2800" dirty="0" err="1">
                <a:latin typeface="Arial" panose="020B0604020202020204" pitchFamily="34" charset="0"/>
                <a:cs typeface="Arial" panose="020B0604020202020204" pitchFamily="34" charset="0"/>
              </a:rPr>
              <a:t>Jamu</a:t>
            </a:r>
            <a:r>
              <a:rPr lang="en-US" sz="2800" dirty="0">
                <a:latin typeface="Arial" panose="020B0604020202020204" pitchFamily="34" charset="0"/>
                <a:cs typeface="Arial" panose="020B0604020202020204" pitchFamily="34" charset="0"/>
              </a:rPr>
              <a:t> research </a:t>
            </a:r>
          </a:p>
          <a:p>
            <a:pPr defTabSz="3583017" eaLnBrk="1" fontAlgn="auto" hangingPunct="1">
              <a:spcBef>
                <a:spcPts val="600"/>
              </a:spcBef>
              <a:spcAft>
                <a:spcPts val="0"/>
              </a:spcAft>
              <a:defRPr/>
            </a:pPr>
            <a:r>
              <a:rPr lang="en-US" sz="2800" dirty="0">
                <a:latin typeface="Arial" panose="020B0604020202020204" pitchFamily="34" charset="0"/>
                <a:cs typeface="Arial" panose="020B0604020202020204" pitchFamily="34" charset="0"/>
              </a:rPr>
              <a:t>facility in </a:t>
            </a:r>
            <a:r>
              <a:rPr lang="en-US" sz="2800" dirty="0" smtClean="0">
                <a:latin typeface="Arial" panose="020B0604020202020204" pitchFamily="34" charset="0"/>
                <a:cs typeface="Arial" panose="020B0604020202020204" pitchFamily="34" charset="0"/>
              </a:rPr>
              <a:t>Yogyakarta</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23615</TotalTime>
  <Words>811</Words>
  <Application>Microsoft Macintosh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Perceptions of Healthcare and Medicine in Yogyakarta in Comparison to Providence Lynnea Talbot, Kinesiology Sponsor: Shabnam Lateef, Kinesiology</vt:lpstr>
    </vt:vector>
  </TitlesOfParts>
  <Company>URI - CELS</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Use sentence case</dc:title>
  <dc:creator>Brianne Neptin</dc:creator>
  <cp:lastModifiedBy>lynnea talbot</cp:lastModifiedBy>
  <cp:revision>71</cp:revision>
  <dcterms:created xsi:type="dcterms:W3CDTF">2009-06-29T17:09:57Z</dcterms:created>
  <dcterms:modified xsi:type="dcterms:W3CDTF">2020-05-07T21:58:18Z</dcterms:modified>
</cp:coreProperties>
</file>