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5760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E3E6"/>
    <a:srgbClr val="F5E7F5"/>
    <a:srgbClr val="FAE2F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EC989-9005-4C89-A4D0-BD2A3FFF4A49}" v="25" dt="2020-04-20T20:44:15.9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9" d="100"/>
          <a:sy n="19" d="100"/>
        </p:scale>
        <p:origin x="1546" y="7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a Thalmann" userId="f60ae9d4b03e5ea6" providerId="LiveId" clId="{BB8EC989-9005-4C89-A4D0-BD2A3FFF4A49}"/>
    <pc:docChg chg="custSel modSld">
      <pc:chgData name="Erica Thalmann" userId="f60ae9d4b03e5ea6" providerId="LiveId" clId="{BB8EC989-9005-4C89-A4D0-BD2A3FFF4A49}" dt="2020-04-20T20:44:59.706" v="420" actId="255"/>
      <pc:docMkLst>
        <pc:docMk/>
      </pc:docMkLst>
      <pc:sldChg chg="addSp delSp modSp">
        <pc:chgData name="Erica Thalmann" userId="f60ae9d4b03e5ea6" providerId="LiveId" clId="{BB8EC989-9005-4C89-A4D0-BD2A3FFF4A49}" dt="2020-04-20T20:44:59.706" v="420" actId="255"/>
        <pc:sldMkLst>
          <pc:docMk/>
          <pc:sldMk cId="1432966900" sldId="256"/>
        </pc:sldMkLst>
        <pc:spChg chg="add del mod">
          <ac:chgData name="Erica Thalmann" userId="f60ae9d4b03e5ea6" providerId="LiveId" clId="{BB8EC989-9005-4C89-A4D0-BD2A3FFF4A49}" dt="2020-04-19T15:02:16.090" v="264" actId="478"/>
          <ac:spMkLst>
            <pc:docMk/>
            <pc:sldMk cId="1432966900" sldId="256"/>
            <ac:spMk id="2" creationId="{C8FB109D-7509-41A7-94C8-952A123D4379}"/>
          </ac:spMkLst>
        </pc:spChg>
        <pc:spChg chg="mod">
          <ac:chgData name="Erica Thalmann" userId="f60ae9d4b03e5ea6" providerId="LiveId" clId="{BB8EC989-9005-4C89-A4D0-BD2A3FFF4A49}" dt="2020-04-20T20:33:36.933" v="368" actId="207"/>
          <ac:spMkLst>
            <pc:docMk/>
            <pc:sldMk cId="1432966900" sldId="256"/>
            <ac:spMk id="6" creationId="{716CC6D8-07EB-48D4-9053-FC783FF4385D}"/>
          </ac:spMkLst>
        </pc:spChg>
        <pc:spChg chg="mod">
          <ac:chgData name="Erica Thalmann" userId="f60ae9d4b03e5ea6" providerId="LiveId" clId="{BB8EC989-9005-4C89-A4D0-BD2A3FFF4A49}" dt="2020-04-20T20:44:59.706" v="420" actId="255"/>
          <ac:spMkLst>
            <pc:docMk/>
            <pc:sldMk cId="1432966900" sldId="256"/>
            <ac:spMk id="8" creationId="{0180ABE8-49F0-4000-838D-7F4B8C0337AF}"/>
          </ac:spMkLst>
        </pc:spChg>
        <pc:spChg chg="mod">
          <ac:chgData name="Erica Thalmann" userId="f60ae9d4b03e5ea6" providerId="LiveId" clId="{BB8EC989-9005-4C89-A4D0-BD2A3FFF4A49}" dt="2020-04-20T20:34:11.896" v="375" actId="207"/>
          <ac:spMkLst>
            <pc:docMk/>
            <pc:sldMk cId="1432966900" sldId="256"/>
            <ac:spMk id="9" creationId="{34C2B226-2FC7-4291-B01E-4EADA7D54135}"/>
          </ac:spMkLst>
        </pc:spChg>
        <pc:spChg chg="del">
          <ac:chgData name="Erica Thalmann" userId="f60ae9d4b03e5ea6" providerId="LiveId" clId="{BB8EC989-9005-4C89-A4D0-BD2A3FFF4A49}" dt="2020-04-19T14:52:58.421" v="20" actId="478"/>
          <ac:spMkLst>
            <pc:docMk/>
            <pc:sldMk cId="1432966900" sldId="256"/>
            <ac:spMk id="10" creationId="{FF4128BD-6B68-488B-BCE3-4E437FC134DD}"/>
          </ac:spMkLst>
        </pc:spChg>
        <pc:spChg chg="mod">
          <ac:chgData name="Erica Thalmann" userId="f60ae9d4b03e5ea6" providerId="LiveId" clId="{BB8EC989-9005-4C89-A4D0-BD2A3FFF4A49}" dt="2020-04-20T20:33:47.050" v="370" actId="207"/>
          <ac:spMkLst>
            <pc:docMk/>
            <pc:sldMk cId="1432966900" sldId="256"/>
            <ac:spMk id="11" creationId="{56A864D1-7E77-4743-93FB-65D04F6FB1DE}"/>
          </ac:spMkLst>
        </pc:spChg>
        <pc:spChg chg="mod">
          <ac:chgData name="Erica Thalmann" userId="f60ae9d4b03e5ea6" providerId="LiveId" clId="{BB8EC989-9005-4C89-A4D0-BD2A3FFF4A49}" dt="2020-04-20T20:33:57.606" v="372" actId="207"/>
          <ac:spMkLst>
            <pc:docMk/>
            <pc:sldMk cId="1432966900" sldId="256"/>
            <ac:spMk id="13" creationId="{EA9FF993-21F9-4A39-BA82-CC3954D81553}"/>
          </ac:spMkLst>
        </pc:spChg>
        <pc:spChg chg="mod">
          <ac:chgData name="Erica Thalmann" userId="f60ae9d4b03e5ea6" providerId="LiveId" clId="{BB8EC989-9005-4C89-A4D0-BD2A3FFF4A49}" dt="2020-04-20T20:34:01.856" v="373" actId="207"/>
          <ac:spMkLst>
            <pc:docMk/>
            <pc:sldMk cId="1432966900" sldId="256"/>
            <ac:spMk id="15" creationId="{D79525D4-91B9-45F2-B5BA-093F7022BC60}"/>
          </ac:spMkLst>
        </pc:spChg>
        <pc:spChg chg="add mod">
          <ac:chgData name="Erica Thalmann" userId="f60ae9d4b03e5ea6" providerId="LiveId" clId="{BB8EC989-9005-4C89-A4D0-BD2A3FFF4A49}" dt="2020-04-20T20:34:17.644" v="376" actId="207"/>
          <ac:spMkLst>
            <pc:docMk/>
            <pc:sldMk cId="1432966900" sldId="256"/>
            <ac:spMk id="16" creationId="{C2E70D7D-111E-4C71-86F1-138C0D159DBF}"/>
          </ac:spMkLst>
        </pc:spChg>
        <pc:spChg chg="mod">
          <ac:chgData name="Erica Thalmann" userId="f60ae9d4b03e5ea6" providerId="LiveId" clId="{BB8EC989-9005-4C89-A4D0-BD2A3FFF4A49}" dt="2020-04-20T20:34:07.180" v="374" actId="207"/>
          <ac:spMkLst>
            <pc:docMk/>
            <pc:sldMk cId="1432966900" sldId="256"/>
            <ac:spMk id="18" creationId="{67E8391F-703E-48D0-860B-8BF4F0DB4F54}"/>
          </ac:spMkLst>
        </pc:spChg>
        <pc:spChg chg="mod">
          <ac:chgData name="Erica Thalmann" userId="f60ae9d4b03e5ea6" providerId="LiveId" clId="{BB8EC989-9005-4C89-A4D0-BD2A3FFF4A49}" dt="2020-04-20T20:33:52.245" v="371" actId="207"/>
          <ac:spMkLst>
            <pc:docMk/>
            <pc:sldMk cId="1432966900" sldId="256"/>
            <ac:spMk id="19" creationId="{44B0803F-E6FA-4ED6-849E-F760C352AA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5368695"/>
            <a:ext cx="27432000" cy="7064585"/>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A0CD07-5790-43FE-89D6-0E30C608535A}"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411512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0CD07-5790-43FE-89D6-0E30C608535A}"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188168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557867"/>
            <a:ext cx="2320290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0CD07-5790-43FE-89D6-0E30C608535A}"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735785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0CD07-5790-43FE-89D6-0E30C608535A}"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2860399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8"/>
            <a:ext cx="31546800" cy="1217167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9581715"/>
            <a:ext cx="31546800" cy="640079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A0CD07-5790-43FE-89D6-0E30C608535A}"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132681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A0CD07-5790-43FE-89D6-0E30C608535A}"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95653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7172962"/>
            <a:ext cx="15473360"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7172962"/>
            <a:ext cx="15549564"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A0CD07-5790-43FE-89D6-0E30C608535A}"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174305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A0CD07-5790-43FE-89D6-0E30C608535A}"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3844219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0CD07-5790-43FE-89D6-0E30C608535A}"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349866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4213020"/>
            <a:ext cx="18516600" cy="20794133"/>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5EA0CD07-5790-43FE-89D6-0E30C608535A}"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212295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5EA0CD07-5790-43FE-89D6-0E30C608535A}"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8154E-8549-48B7-84A8-6C1B41AA3A07}" type="slidenum">
              <a:rPr lang="en-US" smtClean="0"/>
              <a:t>‹#›</a:t>
            </a:fld>
            <a:endParaRPr lang="en-US"/>
          </a:p>
        </p:txBody>
      </p:sp>
    </p:spTree>
    <p:extLst>
      <p:ext uri="{BB962C8B-B14F-4D97-AF65-F5344CB8AC3E}">
        <p14:creationId xmlns:p14="http://schemas.microsoft.com/office/powerpoint/2010/main" val="1014677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4800">
                <a:solidFill>
                  <a:schemeClr val="tx1">
                    <a:tint val="75000"/>
                  </a:schemeClr>
                </a:solidFill>
              </a:defRPr>
            </a:lvl1pPr>
          </a:lstStyle>
          <a:p>
            <a:fld id="{5EA0CD07-5790-43FE-89D6-0E30C608535A}" type="datetimeFigureOut">
              <a:rPr lang="en-US" smtClean="0"/>
              <a:t>4/20/2020</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4800">
                <a:solidFill>
                  <a:schemeClr val="tx1">
                    <a:tint val="75000"/>
                  </a:schemeClr>
                </a:solidFill>
              </a:defRPr>
            </a:lvl1pPr>
          </a:lstStyle>
          <a:p>
            <a:fld id="{B2A8154E-8549-48B7-84A8-6C1B41AA3A07}" type="slidenum">
              <a:rPr lang="en-US" smtClean="0"/>
              <a:t>‹#›</a:t>
            </a:fld>
            <a:endParaRPr lang="en-US"/>
          </a:p>
        </p:txBody>
      </p:sp>
    </p:spTree>
    <p:extLst>
      <p:ext uri="{BB962C8B-B14F-4D97-AF65-F5344CB8AC3E}">
        <p14:creationId xmlns:p14="http://schemas.microsoft.com/office/powerpoint/2010/main" val="557717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C23C77-8585-4ECC-85CD-E6A74E9996C6}"/>
              </a:ext>
            </a:extLst>
          </p:cNvPr>
          <p:cNvSpPr txBox="1"/>
          <p:nvPr/>
        </p:nvSpPr>
        <p:spPr>
          <a:xfrm>
            <a:off x="1356852" y="1120877"/>
            <a:ext cx="8200103" cy="13509523"/>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716CC6D8-07EB-48D4-9053-FC783FF4385D}"/>
              </a:ext>
            </a:extLst>
          </p:cNvPr>
          <p:cNvSpPr txBox="1"/>
          <p:nvPr/>
        </p:nvSpPr>
        <p:spPr>
          <a:xfrm>
            <a:off x="1032387" y="1086363"/>
            <a:ext cx="8554063" cy="27176670"/>
          </a:xfrm>
          <a:prstGeom prst="rect">
            <a:avLst/>
          </a:prstGeom>
          <a:solidFill>
            <a:srgbClr val="F9E3E6"/>
          </a:solidFill>
          <a:ln>
            <a:solidFill>
              <a:srgbClr val="F9E3E6"/>
            </a:solidFill>
          </a:ln>
        </p:spPr>
        <p:txBody>
          <a:bodyPr wrap="square" rtlCol="0">
            <a:spAutoFit/>
          </a:bodyPr>
          <a:lstStyle/>
          <a:p>
            <a:pPr algn="ctr"/>
            <a:r>
              <a:rPr lang="en-US" sz="4400" b="1" dirty="0">
                <a:solidFill>
                  <a:schemeClr val="bg1">
                    <a:lumMod val="50000"/>
                  </a:schemeClr>
                </a:solidFill>
                <a:latin typeface="Cambria" panose="02040503050406030204" pitchFamily="18" charset="0"/>
                <a:ea typeface="Cambria" panose="02040503050406030204" pitchFamily="18" charset="0"/>
              </a:rPr>
              <a:t>PURPOSE</a:t>
            </a:r>
          </a:p>
          <a:p>
            <a:r>
              <a:rPr lang="en-US" sz="3600" dirty="0">
                <a:solidFill>
                  <a:schemeClr val="bg1">
                    <a:lumMod val="50000"/>
                  </a:schemeClr>
                </a:solidFill>
                <a:latin typeface="Cambria" panose="02040503050406030204" pitchFamily="18" charset="0"/>
                <a:ea typeface="Cambria" panose="02040503050406030204" pitchFamily="18" charset="0"/>
              </a:rPr>
              <a:t>To examine whether women who are part of the LGBTQ community consume more non-traditional bridal wear compared to their straight counterparts and to examine through which channel consumers of non-traditional bridal wear predominantly shop.</a:t>
            </a:r>
          </a:p>
          <a:p>
            <a:endParaRPr lang="en-US" sz="3600" dirty="0">
              <a:solidFill>
                <a:schemeClr val="bg1">
                  <a:lumMod val="50000"/>
                </a:schemeClr>
              </a:solidFill>
              <a:latin typeface="Cambria" panose="02040503050406030204" pitchFamily="18" charset="0"/>
              <a:ea typeface="Cambria" panose="02040503050406030204" pitchFamily="18" charset="0"/>
            </a:endParaRPr>
          </a:p>
          <a:p>
            <a:pPr algn="ctr"/>
            <a:r>
              <a:rPr lang="en-US" sz="4400" b="1" dirty="0">
                <a:solidFill>
                  <a:schemeClr val="bg1">
                    <a:lumMod val="50000"/>
                  </a:schemeClr>
                </a:solidFill>
                <a:latin typeface="Cambria" panose="02040503050406030204" pitchFamily="18" charset="0"/>
                <a:ea typeface="Cambria" panose="02040503050406030204" pitchFamily="18" charset="0"/>
              </a:rPr>
              <a:t>METHODS</a:t>
            </a:r>
          </a:p>
          <a:p>
            <a:pPr algn="ctr"/>
            <a:endParaRPr lang="en-US" sz="3600" b="1" dirty="0">
              <a:solidFill>
                <a:schemeClr val="bg1">
                  <a:lumMod val="50000"/>
                </a:schemeClr>
              </a:solidFill>
              <a:latin typeface="Cambria" panose="02040503050406030204" pitchFamily="18" charset="0"/>
              <a:ea typeface="Cambria" panose="02040503050406030204" pitchFamily="18" charset="0"/>
            </a:endParaRPr>
          </a:p>
          <a:p>
            <a:pPr algn="ctr"/>
            <a:r>
              <a:rPr lang="en-US" sz="3600" b="1" dirty="0">
                <a:solidFill>
                  <a:schemeClr val="bg1">
                    <a:lumMod val="50000"/>
                  </a:schemeClr>
                </a:solidFill>
                <a:latin typeface="Cambria" panose="02040503050406030204" pitchFamily="18" charset="0"/>
                <a:ea typeface="Cambria" panose="02040503050406030204" pitchFamily="18" charset="0"/>
              </a:rPr>
              <a:t>Participant Profile</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170 respondents (only 138 proceeded past first question)</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130 females, 6 males, 1 non-binary, and 1 other</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117 heterosexual, 9 bisexual, 8 gay/lesbian, 4 other</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105 currently married, 33 not currently married</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10 currently engaged, 22 not currently engaged</a:t>
            </a:r>
          </a:p>
          <a:p>
            <a:endParaRPr lang="en-US" sz="3600" dirty="0">
              <a:solidFill>
                <a:schemeClr val="bg1">
                  <a:lumMod val="50000"/>
                </a:schemeClr>
              </a:solidFill>
              <a:latin typeface="Cambria" panose="02040503050406030204" pitchFamily="18" charset="0"/>
              <a:ea typeface="Cambria" panose="02040503050406030204" pitchFamily="18" charset="0"/>
            </a:endParaRPr>
          </a:p>
          <a:p>
            <a:pPr algn="ctr"/>
            <a:r>
              <a:rPr lang="en-US" sz="3600" b="1" dirty="0">
                <a:solidFill>
                  <a:schemeClr val="bg1">
                    <a:lumMod val="50000"/>
                  </a:schemeClr>
                </a:solidFill>
                <a:latin typeface="Cambria" panose="02040503050406030204" pitchFamily="18" charset="0"/>
                <a:ea typeface="Cambria" panose="02040503050406030204" pitchFamily="18" charset="0"/>
              </a:rPr>
              <a:t>Procedure</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Posted survey to relevant Facebook groups, including national LGBTQ groups and Our Town South Kingstown (RI only)</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Performed a netnography to determine bridal designers’ perceptions of the non-traditional bridal wear market</a:t>
            </a:r>
          </a:p>
          <a:p>
            <a:endParaRPr lang="en-US" sz="3600" dirty="0">
              <a:solidFill>
                <a:schemeClr val="bg1">
                  <a:lumMod val="50000"/>
                </a:schemeClr>
              </a:solidFill>
              <a:latin typeface="Cambria" panose="02040503050406030204" pitchFamily="18" charset="0"/>
              <a:ea typeface="Cambria" panose="02040503050406030204" pitchFamily="18" charset="0"/>
            </a:endParaRPr>
          </a:p>
          <a:p>
            <a:pPr algn="ctr"/>
            <a:r>
              <a:rPr lang="en-US" sz="3600" b="1" dirty="0">
                <a:solidFill>
                  <a:schemeClr val="bg1">
                    <a:lumMod val="50000"/>
                  </a:schemeClr>
                </a:solidFill>
                <a:latin typeface="Cambria" panose="02040503050406030204" pitchFamily="18" charset="0"/>
                <a:ea typeface="Cambria" panose="02040503050406030204" pitchFamily="18" charset="0"/>
              </a:rPr>
              <a:t>Data Analysis</a:t>
            </a:r>
          </a:p>
          <a:p>
            <a:r>
              <a:rPr lang="en-US" sz="3600" dirty="0">
                <a:solidFill>
                  <a:schemeClr val="bg1">
                    <a:lumMod val="50000"/>
                  </a:schemeClr>
                </a:solidFill>
                <a:latin typeface="Cambria" panose="02040503050406030204" pitchFamily="18" charset="0"/>
                <a:ea typeface="Cambria" panose="02040503050406030204" pitchFamily="18" charset="0"/>
              </a:rPr>
              <a:t>Quantitative data was analyzed using basic statistical methods like mean, median, and standard deviation. Qualitative data was analyzed by counting word frequency.</a:t>
            </a:r>
          </a:p>
          <a:p>
            <a:endParaRPr lang="en-US" sz="3600" dirty="0">
              <a:solidFill>
                <a:schemeClr val="bg1">
                  <a:lumMod val="65000"/>
                </a:schemeClr>
              </a:solidFill>
              <a:latin typeface="Cambria" panose="02040503050406030204" pitchFamily="18" charset="0"/>
              <a:ea typeface="Cambria" panose="02040503050406030204" pitchFamily="18" charset="0"/>
            </a:endParaRPr>
          </a:p>
          <a:p>
            <a:endParaRPr lang="en-US" sz="3600" dirty="0">
              <a:solidFill>
                <a:schemeClr val="bg1">
                  <a:lumMod val="65000"/>
                </a:schemeClr>
              </a:solidFill>
              <a:latin typeface="Cambria" panose="02040503050406030204" pitchFamily="18" charset="0"/>
              <a:ea typeface="Cambria" panose="02040503050406030204" pitchFamily="18" charset="0"/>
            </a:endParaRPr>
          </a:p>
          <a:p>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pPr algn="ctr"/>
            <a:endParaRPr lang="en-US" sz="3600" dirty="0">
              <a:solidFill>
                <a:schemeClr val="bg1">
                  <a:lumMod val="65000"/>
                </a:schemeClr>
              </a:solidFill>
              <a:latin typeface="Cambria" panose="02040503050406030204" pitchFamily="18" charset="0"/>
              <a:ea typeface="Cambria" panose="02040503050406030204" pitchFamily="18" charset="0"/>
            </a:endParaRPr>
          </a:p>
          <a:p>
            <a:endParaRPr lang="en-US" sz="3600" dirty="0">
              <a:solidFill>
                <a:schemeClr val="bg1">
                  <a:lumMod val="65000"/>
                </a:schemeClr>
              </a:solidFill>
              <a:latin typeface="Cambria" panose="02040503050406030204" pitchFamily="18" charset="0"/>
              <a:ea typeface="Cambria" panose="02040503050406030204" pitchFamily="18" charset="0"/>
            </a:endParaRPr>
          </a:p>
          <a:p>
            <a:endParaRPr lang="en-US" sz="4400" dirty="0">
              <a:solidFill>
                <a:schemeClr val="bg1">
                  <a:lumMod val="65000"/>
                </a:schemeClr>
              </a:solidFill>
              <a:latin typeface="Cambria" panose="02040503050406030204" pitchFamily="18" charset="0"/>
              <a:ea typeface="Cambria" panose="02040503050406030204" pitchFamily="18" charset="0"/>
            </a:endParaRPr>
          </a:p>
        </p:txBody>
      </p:sp>
      <p:sp>
        <p:nvSpPr>
          <p:cNvPr id="8" name="TextBox 7">
            <a:extLst>
              <a:ext uri="{FF2B5EF4-FFF2-40B4-BE49-F238E27FC236}">
                <a16:creationId xmlns:a16="http://schemas.microsoft.com/office/drawing/2014/main" id="{0180ABE8-49F0-4000-838D-7F4B8C0337AF}"/>
              </a:ext>
            </a:extLst>
          </p:cNvPr>
          <p:cNvSpPr txBox="1"/>
          <p:nvPr/>
        </p:nvSpPr>
        <p:spPr>
          <a:xfrm>
            <a:off x="9881419" y="1120877"/>
            <a:ext cx="16842658" cy="3231654"/>
          </a:xfrm>
          <a:prstGeom prst="rect">
            <a:avLst/>
          </a:prstGeom>
          <a:solidFill>
            <a:srgbClr val="F9E3E6"/>
          </a:solidFill>
          <a:ln>
            <a:solidFill>
              <a:srgbClr val="F9E3E6"/>
            </a:solidFill>
          </a:ln>
        </p:spPr>
        <p:txBody>
          <a:bodyPr wrap="square" rtlCol="0">
            <a:spAutoFit/>
          </a:bodyPr>
          <a:lstStyle/>
          <a:p>
            <a:pPr algn="ctr"/>
            <a:r>
              <a:rPr lang="en-US" sz="4800" b="1" dirty="0">
                <a:solidFill>
                  <a:schemeClr val="bg1">
                    <a:lumMod val="50000"/>
                  </a:schemeClr>
                </a:solidFill>
                <a:latin typeface="Cambria" panose="02040503050406030204" pitchFamily="18" charset="0"/>
                <a:ea typeface="Cambria" panose="02040503050406030204" pitchFamily="18" charset="0"/>
              </a:rPr>
              <a:t>NON-TRADITIONAL BRIDAL WEAR AND ITS PRIMARY CONSUMER</a:t>
            </a:r>
          </a:p>
          <a:p>
            <a:pPr algn="ctr"/>
            <a:r>
              <a:rPr lang="en-US" sz="3600" b="1" dirty="0">
                <a:solidFill>
                  <a:schemeClr val="bg1">
                    <a:lumMod val="50000"/>
                  </a:schemeClr>
                </a:solidFill>
                <a:latin typeface="Cambria" panose="02040503050406030204" pitchFamily="18" charset="0"/>
                <a:ea typeface="Cambria" panose="02040503050406030204" pitchFamily="18" charset="0"/>
              </a:rPr>
              <a:t>Erica Thalmann and Kristina DiMaria</a:t>
            </a:r>
          </a:p>
          <a:p>
            <a:pPr algn="ctr"/>
            <a:r>
              <a:rPr lang="en-US" sz="3600" b="1" dirty="0">
                <a:solidFill>
                  <a:schemeClr val="bg1">
                    <a:lumMod val="50000"/>
                  </a:schemeClr>
                </a:solidFill>
                <a:latin typeface="Cambria" panose="02040503050406030204" pitchFamily="18" charset="0"/>
                <a:ea typeface="Cambria" panose="02040503050406030204" pitchFamily="18" charset="0"/>
              </a:rPr>
              <a:t>Advisor: Jessica </a:t>
            </a:r>
            <a:r>
              <a:rPr lang="en-US" sz="3600" b="1" dirty="0" err="1">
                <a:solidFill>
                  <a:schemeClr val="bg1">
                    <a:lumMod val="50000"/>
                  </a:schemeClr>
                </a:solidFill>
                <a:latin typeface="Cambria" panose="02040503050406030204" pitchFamily="18" charset="0"/>
                <a:ea typeface="Cambria" panose="02040503050406030204" pitchFamily="18" charset="0"/>
              </a:rPr>
              <a:t>Strübel</a:t>
            </a:r>
            <a:r>
              <a:rPr lang="en-US" sz="3600" b="1" dirty="0">
                <a:solidFill>
                  <a:schemeClr val="bg1">
                    <a:lumMod val="50000"/>
                  </a:schemeClr>
                </a:solidFill>
                <a:latin typeface="Cambria" panose="02040503050406030204" pitchFamily="18" charset="0"/>
                <a:ea typeface="Cambria" panose="02040503050406030204" pitchFamily="18" charset="0"/>
              </a:rPr>
              <a:t>, Ph.D.</a:t>
            </a:r>
          </a:p>
          <a:p>
            <a:pPr algn="ctr"/>
            <a:r>
              <a:rPr lang="en-US" sz="3600" b="1" i="1" dirty="0">
                <a:solidFill>
                  <a:schemeClr val="bg1">
                    <a:lumMod val="50000"/>
                  </a:schemeClr>
                </a:solidFill>
                <a:latin typeface="Cambria" panose="02040503050406030204" pitchFamily="18" charset="0"/>
                <a:ea typeface="Cambria" panose="02040503050406030204" pitchFamily="18" charset="0"/>
              </a:rPr>
              <a:t>University of Rhode Island</a:t>
            </a:r>
          </a:p>
        </p:txBody>
      </p:sp>
      <p:sp>
        <p:nvSpPr>
          <p:cNvPr id="9" name="TextBox 8">
            <a:extLst>
              <a:ext uri="{FF2B5EF4-FFF2-40B4-BE49-F238E27FC236}">
                <a16:creationId xmlns:a16="http://schemas.microsoft.com/office/drawing/2014/main" id="{34C2B226-2FC7-4291-B01E-4EADA7D54135}"/>
              </a:ext>
            </a:extLst>
          </p:cNvPr>
          <p:cNvSpPr txBox="1"/>
          <p:nvPr/>
        </p:nvSpPr>
        <p:spPr>
          <a:xfrm>
            <a:off x="27019045" y="1120876"/>
            <a:ext cx="8200103" cy="24591347"/>
          </a:xfrm>
          <a:prstGeom prst="rect">
            <a:avLst/>
          </a:prstGeom>
          <a:solidFill>
            <a:srgbClr val="F9E3E6"/>
          </a:solidFill>
          <a:ln>
            <a:solidFill>
              <a:srgbClr val="F9E3E6"/>
            </a:solidFill>
          </a:ln>
        </p:spPr>
        <p:txBody>
          <a:bodyPr wrap="square" rtlCol="0">
            <a:spAutoFit/>
          </a:bodyPr>
          <a:lstStyle/>
          <a:p>
            <a:pPr algn="ctr"/>
            <a:r>
              <a:rPr lang="en-US" sz="4400" b="1" dirty="0">
                <a:solidFill>
                  <a:schemeClr val="bg1">
                    <a:lumMod val="50000"/>
                  </a:schemeClr>
                </a:solidFill>
                <a:latin typeface="Cambria" panose="02040503050406030204" pitchFamily="18" charset="0"/>
                <a:ea typeface="Cambria" panose="02040503050406030204" pitchFamily="18" charset="0"/>
              </a:rPr>
              <a:t>DISCUSSION</a:t>
            </a:r>
            <a:endParaRPr lang="en-US" sz="3600" b="1" dirty="0">
              <a:solidFill>
                <a:schemeClr val="bg1">
                  <a:lumMod val="50000"/>
                </a:schemeClr>
              </a:solidFill>
              <a:latin typeface="Cambria" panose="02040503050406030204" pitchFamily="18" charset="0"/>
              <a:ea typeface="Cambria" panose="02040503050406030204" pitchFamily="18" charset="0"/>
            </a:endParaRPr>
          </a:p>
          <a:p>
            <a:pPr algn="ctr"/>
            <a:endParaRPr lang="en-US" sz="3600" dirty="0">
              <a:solidFill>
                <a:schemeClr val="bg1">
                  <a:lumMod val="50000"/>
                </a:schemeClr>
              </a:solidFill>
              <a:latin typeface="Cambria" panose="02040503050406030204" pitchFamily="18" charset="0"/>
              <a:ea typeface="Cambria" panose="02040503050406030204" pitchFamily="18" charset="0"/>
            </a:endParaRP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When LGBTQ respondents were asked to describe the assortment of bridal wear available to them, the responses were overwhelmingly “white standard gowns” and “long white gowns”, with silhouettes such as mermaid, A-line, and ball gown coming up frequently. When the same respondents were asked to describe what type of bridal wear they were seeking, responses were much more varied.</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When the whole population was asked whether they considered their taste in bridal wear to be non-traditional, 21.5% responded yes and 78.5% responded no.  When the LGBTQ respondents were asked the same question, 50% responded yes and 50% responded no</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This confirms our hypothesis that members of the LGBTQ community are more likely to purchase non-traditional bridal wear compared to their straight counterparts</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The decrease in satisfaction with the bridal wear assortment is most likely a result of a lack of assortment across bridal wear channels, and LGBTQ brides’ desire for something different.  This desire to define their sexual orientation through dress is consistent with the Social Identity Theory.</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The few respondents who wore bridal wear that would be considered non-traditional such as a pantsuit or a pink dress resorted to the internet to find exactly what they were looking for, confirming our hypothesis that shoppers seeking non-traditional bridal wear opt to shop online</a:t>
            </a:r>
          </a:p>
        </p:txBody>
      </p:sp>
      <p:sp>
        <p:nvSpPr>
          <p:cNvPr id="11" name="TextBox 10">
            <a:extLst>
              <a:ext uri="{FF2B5EF4-FFF2-40B4-BE49-F238E27FC236}">
                <a16:creationId xmlns:a16="http://schemas.microsoft.com/office/drawing/2014/main" id="{56A864D1-7E77-4743-93FB-65D04F6FB1DE}"/>
              </a:ext>
            </a:extLst>
          </p:cNvPr>
          <p:cNvSpPr txBox="1"/>
          <p:nvPr/>
        </p:nvSpPr>
        <p:spPr>
          <a:xfrm>
            <a:off x="9881419" y="4660490"/>
            <a:ext cx="16842658" cy="10741402"/>
          </a:xfrm>
          <a:prstGeom prst="rect">
            <a:avLst/>
          </a:prstGeom>
          <a:solidFill>
            <a:srgbClr val="F9E3E6"/>
          </a:solidFill>
          <a:ln>
            <a:solidFill>
              <a:srgbClr val="F9E3E6"/>
            </a:solidFill>
          </a:ln>
        </p:spPr>
        <p:txBody>
          <a:bodyPr wrap="square" rtlCol="0">
            <a:spAutoFit/>
          </a:bodyPr>
          <a:lstStyle/>
          <a:p>
            <a:pPr algn="ctr"/>
            <a:r>
              <a:rPr lang="en-US" sz="4400" b="1" dirty="0">
                <a:solidFill>
                  <a:schemeClr val="bg1">
                    <a:lumMod val="50000"/>
                  </a:schemeClr>
                </a:solidFill>
                <a:latin typeface="Cambria" panose="02040503050406030204" pitchFamily="18" charset="0"/>
                <a:ea typeface="Cambria" panose="02040503050406030204" pitchFamily="18" charset="0"/>
              </a:rPr>
              <a:t>INTRODUCTION</a:t>
            </a:r>
          </a:p>
          <a:p>
            <a:pPr algn="ctr"/>
            <a:endParaRPr lang="en-US" sz="3600" b="1" dirty="0">
              <a:solidFill>
                <a:schemeClr val="bg1">
                  <a:lumMod val="50000"/>
                </a:schemeClr>
              </a:solidFill>
              <a:latin typeface="Cambria" panose="02040503050406030204" pitchFamily="18" charset="0"/>
              <a:ea typeface="Cambria" panose="02040503050406030204" pitchFamily="18" charset="0"/>
            </a:endParaRP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No studies have examined the correlation between sexual orientation and preference for bridal wear</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Brands that implement targeted marketing have been found to have greater saliency and support from the gay community,  which essentially means more sales (McNamara &amp; </a:t>
            </a:r>
            <a:r>
              <a:rPr lang="en-US" sz="3600" dirty="0" err="1">
                <a:solidFill>
                  <a:schemeClr val="bg1">
                    <a:lumMod val="50000"/>
                  </a:schemeClr>
                </a:solidFill>
                <a:latin typeface="Cambria" panose="02040503050406030204" pitchFamily="18" charset="0"/>
                <a:ea typeface="Cambria" panose="02040503050406030204" pitchFamily="18" charset="0"/>
              </a:rPr>
              <a:t>Descubes</a:t>
            </a:r>
            <a:r>
              <a:rPr lang="en-US" sz="3600" dirty="0">
                <a:solidFill>
                  <a:schemeClr val="bg1">
                    <a:lumMod val="50000"/>
                  </a:schemeClr>
                </a:solidFill>
                <a:latin typeface="Cambria" panose="02040503050406030204" pitchFamily="18" charset="0"/>
                <a:ea typeface="Cambria" panose="02040503050406030204" pitchFamily="18" charset="0"/>
              </a:rPr>
              <a:t>, 2016; </a:t>
            </a:r>
            <a:r>
              <a:rPr lang="en-US" sz="3600" dirty="0" err="1">
                <a:solidFill>
                  <a:schemeClr val="bg1">
                    <a:lumMod val="50000"/>
                  </a:schemeClr>
                </a:solidFill>
                <a:latin typeface="Cambria" panose="02040503050406030204" pitchFamily="18" charset="0"/>
                <a:ea typeface="Cambria" panose="02040503050406030204" pitchFamily="18" charset="0"/>
              </a:rPr>
              <a:t>Oakenfull</a:t>
            </a:r>
            <a:r>
              <a:rPr lang="en-US" sz="3600" dirty="0">
                <a:solidFill>
                  <a:schemeClr val="bg1">
                    <a:lumMod val="50000"/>
                  </a:schemeClr>
                </a:solidFill>
                <a:latin typeface="Cambria" panose="02040503050406030204" pitchFamily="18" charset="0"/>
                <a:ea typeface="Cambria" panose="02040503050406030204" pitchFamily="18" charset="0"/>
              </a:rPr>
              <a:t>, 2012 )</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The gay segment is created by marketers themselves through positive reinforcement between the brand and the consumer  (</a:t>
            </a:r>
            <a:r>
              <a:rPr lang="en-US" sz="3600" dirty="0" err="1">
                <a:solidFill>
                  <a:schemeClr val="bg1">
                    <a:lumMod val="50000"/>
                  </a:schemeClr>
                </a:solidFill>
                <a:latin typeface="Cambria" panose="02040503050406030204" pitchFamily="18" charset="0"/>
                <a:ea typeface="Cambria" panose="02040503050406030204" pitchFamily="18" charset="0"/>
              </a:rPr>
              <a:t>Branchik</a:t>
            </a:r>
            <a:r>
              <a:rPr lang="en-US" sz="3600" dirty="0">
                <a:solidFill>
                  <a:schemeClr val="bg1">
                    <a:lumMod val="50000"/>
                  </a:schemeClr>
                </a:solidFill>
                <a:latin typeface="Cambria" panose="02040503050406030204" pitchFamily="18" charset="0"/>
                <a:ea typeface="Cambria" panose="02040503050406030204" pitchFamily="18" charset="0"/>
              </a:rPr>
              <a:t>, 2002 ; McNamara &amp; </a:t>
            </a:r>
            <a:r>
              <a:rPr lang="en-US" sz="3600" dirty="0" err="1">
                <a:solidFill>
                  <a:schemeClr val="bg1">
                    <a:lumMod val="50000"/>
                  </a:schemeClr>
                </a:solidFill>
                <a:latin typeface="Cambria" panose="02040503050406030204" pitchFamily="18" charset="0"/>
                <a:ea typeface="Cambria" panose="02040503050406030204" pitchFamily="18" charset="0"/>
              </a:rPr>
              <a:t>Descubes</a:t>
            </a:r>
            <a:r>
              <a:rPr lang="en-US" sz="3600" dirty="0">
                <a:solidFill>
                  <a:schemeClr val="bg1">
                    <a:lumMod val="50000"/>
                  </a:schemeClr>
                </a:solidFill>
                <a:latin typeface="Cambria" panose="02040503050406030204" pitchFamily="18" charset="0"/>
                <a:ea typeface="Cambria" panose="02040503050406030204" pitchFamily="18" charset="0"/>
              </a:rPr>
              <a:t>, 2016)</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America  is experiencing a new downward shift in marriages known as a “marriage gap,” due to many couples wanting to be financially stable and settled before they tie the knot (“The Decline of Marriage”, 2010)</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According to the Brides American Wedding Study, a wedding in 2017 cost a couple about $27,000 but increased to more than $44,000 just the following year (Brides Editors, 2019)</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Bridal-wear stores began to carry collections of all types  of wedding dresses so that any bride that came in would be able to find a unique dress to match each bride’s one-of-a-kind personality (</a:t>
            </a:r>
            <a:r>
              <a:rPr lang="en-US" sz="3600" dirty="0" err="1">
                <a:solidFill>
                  <a:schemeClr val="bg1">
                    <a:lumMod val="50000"/>
                  </a:schemeClr>
                </a:solidFill>
                <a:latin typeface="Cambria" panose="02040503050406030204" pitchFamily="18" charset="0"/>
                <a:ea typeface="Cambria" panose="02040503050406030204" pitchFamily="18" charset="0"/>
              </a:rPr>
              <a:t>Ketner</a:t>
            </a:r>
            <a:r>
              <a:rPr lang="en-US" sz="3600" dirty="0">
                <a:solidFill>
                  <a:schemeClr val="bg1">
                    <a:lumMod val="50000"/>
                  </a:schemeClr>
                </a:solidFill>
                <a:latin typeface="Cambria" panose="02040503050406030204" pitchFamily="18" charset="0"/>
                <a:ea typeface="Cambria" panose="02040503050406030204" pitchFamily="18" charset="0"/>
              </a:rPr>
              <a:t>, 2014)</a:t>
            </a:r>
          </a:p>
        </p:txBody>
      </p:sp>
      <p:pic>
        <p:nvPicPr>
          <p:cNvPr id="1026" name="Picture 2" descr="The Biggest Hurdles Real Same-Sex Couples Faced While Wedding Planning">
            <a:extLst>
              <a:ext uri="{FF2B5EF4-FFF2-40B4-BE49-F238E27FC236}">
                <a16:creationId xmlns:a16="http://schemas.microsoft.com/office/drawing/2014/main" id="{0CE77B93-D7D3-4FAD-AB2A-48E82A5A3850}"/>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t="26629" r="2294" b="30306"/>
          <a:stretch/>
        </p:blipFill>
        <p:spPr bwMode="auto">
          <a:xfrm>
            <a:off x="1512284" y="22686869"/>
            <a:ext cx="7594268" cy="468613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EA9FF993-21F9-4A39-BA82-CC3954D81553}"/>
              </a:ext>
            </a:extLst>
          </p:cNvPr>
          <p:cNvSpPr txBox="1"/>
          <p:nvPr/>
        </p:nvSpPr>
        <p:spPr>
          <a:xfrm>
            <a:off x="9881419" y="15667703"/>
            <a:ext cx="16842658" cy="12403395"/>
          </a:xfrm>
          <a:prstGeom prst="rect">
            <a:avLst/>
          </a:prstGeom>
          <a:solidFill>
            <a:srgbClr val="F9E3E6"/>
          </a:solidFill>
          <a:ln>
            <a:solidFill>
              <a:srgbClr val="F9E3E6"/>
            </a:solidFill>
          </a:ln>
        </p:spPr>
        <p:txBody>
          <a:bodyPr wrap="square" rtlCol="0">
            <a:spAutoFit/>
          </a:bodyPr>
          <a:lstStyle/>
          <a:p>
            <a:pPr algn="ctr"/>
            <a:r>
              <a:rPr lang="en-US" sz="4400" b="1" dirty="0">
                <a:solidFill>
                  <a:schemeClr val="bg1">
                    <a:lumMod val="50000"/>
                  </a:schemeClr>
                </a:solidFill>
                <a:latin typeface="Cambria" panose="02040503050406030204" pitchFamily="18" charset="0"/>
                <a:ea typeface="Cambria" panose="02040503050406030204" pitchFamily="18" charset="0"/>
              </a:rPr>
              <a:t>RESULTS</a:t>
            </a: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pPr algn="ctr"/>
            <a:endParaRPr lang="en-US" sz="3600" b="1" dirty="0">
              <a:solidFill>
                <a:schemeClr val="bg1">
                  <a:lumMod val="65000"/>
                </a:schemeClr>
              </a:solidFill>
              <a:latin typeface="Cambria" panose="02040503050406030204" pitchFamily="18" charset="0"/>
              <a:ea typeface="Cambria" panose="02040503050406030204" pitchFamily="18" charset="0"/>
            </a:endParaRPr>
          </a:p>
          <a:p>
            <a:endParaRPr lang="en-US" sz="3600" b="1" dirty="0">
              <a:solidFill>
                <a:schemeClr val="bg1">
                  <a:lumMod val="65000"/>
                </a:schemeClr>
              </a:solidFill>
              <a:latin typeface="Cambria" panose="02040503050406030204" pitchFamily="18" charset="0"/>
              <a:ea typeface="Cambria" panose="02040503050406030204" pitchFamily="18" charset="0"/>
            </a:endParaRPr>
          </a:p>
        </p:txBody>
      </p:sp>
      <p:pic>
        <p:nvPicPr>
          <p:cNvPr id="14" name="Picture 13" descr="A screenshot of a cell phone&#10;&#10;Description automatically generated">
            <a:extLst>
              <a:ext uri="{FF2B5EF4-FFF2-40B4-BE49-F238E27FC236}">
                <a16:creationId xmlns:a16="http://schemas.microsoft.com/office/drawing/2014/main" id="{C4FCE1BE-E6EC-441D-B224-EF42B1EDA420}"/>
              </a:ext>
            </a:extLst>
          </p:cNvPr>
          <p:cNvPicPr>
            <a:picLocks noChangeAspect="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9050941" y="16950583"/>
            <a:ext cx="7167716" cy="5006023"/>
          </a:xfrm>
          <a:prstGeom prst="rect">
            <a:avLst/>
          </a:prstGeom>
        </p:spPr>
      </p:pic>
      <p:sp>
        <p:nvSpPr>
          <p:cNvPr id="15" name="TextBox 14">
            <a:extLst>
              <a:ext uri="{FF2B5EF4-FFF2-40B4-BE49-F238E27FC236}">
                <a16:creationId xmlns:a16="http://schemas.microsoft.com/office/drawing/2014/main" id="{D79525D4-91B9-45F2-B5BA-093F7022BC60}"/>
              </a:ext>
            </a:extLst>
          </p:cNvPr>
          <p:cNvSpPr txBox="1"/>
          <p:nvPr/>
        </p:nvSpPr>
        <p:spPr>
          <a:xfrm>
            <a:off x="19019045" y="22148260"/>
            <a:ext cx="8000000" cy="1077218"/>
          </a:xfrm>
          <a:prstGeom prst="rect">
            <a:avLst/>
          </a:prstGeom>
          <a:noFill/>
        </p:spPr>
        <p:txBody>
          <a:bodyPr wrap="square" rtlCol="0">
            <a:spAutoFit/>
          </a:bodyPr>
          <a:lstStyle/>
          <a:p>
            <a:r>
              <a:rPr lang="en-US" sz="3200" dirty="0">
                <a:solidFill>
                  <a:schemeClr val="bg1">
                    <a:lumMod val="50000"/>
                  </a:schemeClr>
                </a:solidFill>
                <a:latin typeface="Cambria" panose="02040503050406030204" pitchFamily="18" charset="0"/>
                <a:ea typeface="Cambria" panose="02040503050406030204" pitchFamily="18" charset="0"/>
              </a:rPr>
              <a:t>Number of brides who purchased bridal wear, organized by channel</a:t>
            </a:r>
          </a:p>
        </p:txBody>
      </p:sp>
      <p:sp>
        <p:nvSpPr>
          <p:cNvPr id="18" name="TextBox 17">
            <a:extLst>
              <a:ext uri="{FF2B5EF4-FFF2-40B4-BE49-F238E27FC236}">
                <a16:creationId xmlns:a16="http://schemas.microsoft.com/office/drawing/2014/main" id="{67E8391F-703E-48D0-860B-8BF4F0DB4F54}"/>
              </a:ext>
            </a:extLst>
          </p:cNvPr>
          <p:cNvSpPr txBox="1"/>
          <p:nvPr/>
        </p:nvSpPr>
        <p:spPr>
          <a:xfrm>
            <a:off x="19071239" y="26558792"/>
            <a:ext cx="7231509" cy="1077218"/>
          </a:xfrm>
          <a:prstGeom prst="rect">
            <a:avLst/>
          </a:prstGeom>
          <a:noFill/>
        </p:spPr>
        <p:txBody>
          <a:bodyPr wrap="square" rtlCol="0">
            <a:spAutoFit/>
          </a:bodyPr>
          <a:lstStyle/>
          <a:p>
            <a:r>
              <a:rPr lang="en-US" sz="3200" dirty="0">
                <a:solidFill>
                  <a:schemeClr val="bg1">
                    <a:lumMod val="50000"/>
                  </a:schemeClr>
                </a:solidFill>
                <a:latin typeface="Cambria" panose="02040503050406030204" pitchFamily="18" charset="0"/>
                <a:ea typeface="Cambria" panose="02040503050406030204" pitchFamily="18" charset="0"/>
              </a:rPr>
              <a:t>Mean responses, with 10 being very easy and very satisfied, respectively</a:t>
            </a:r>
          </a:p>
        </p:txBody>
      </p:sp>
      <p:sp>
        <p:nvSpPr>
          <p:cNvPr id="19" name="TextBox 18">
            <a:extLst>
              <a:ext uri="{FF2B5EF4-FFF2-40B4-BE49-F238E27FC236}">
                <a16:creationId xmlns:a16="http://schemas.microsoft.com/office/drawing/2014/main" id="{44B0803F-E6FA-4ED6-849E-F760C352AACB}"/>
              </a:ext>
            </a:extLst>
          </p:cNvPr>
          <p:cNvSpPr txBox="1"/>
          <p:nvPr/>
        </p:nvSpPr>
        <p:spPr>
          <a:xfrm>
            <a:off x="10176387" y="16754715"/>
            <a:ext cx="8599883" cy="10618291"/>
          </a:xfrm>
          <a:prstGeom prst="rect">
            <a:avLst/>
          </a:prstGeom>
          <a:noFill/>
        </p:spPr>
        <p:txBody>
          <a:bodyPr wrap="square" rtlCol="0">
            <a:spAutoFit/>
          </a:bodyPr>
          <a:lstStyle/>
          <a:p>
            <a:pPr marL="571500" indent="-571500">
              <a:buFont typeface="Arial" panose="020B0604020202020204" pitchFamily="34" charset="0"/>
              <a:buChar char="•"/>
            </a:pPr>
            <a:endParaRPr lang="en-US" sz="3600" dirty="0">
              <a:solidFill>
                <a:schemeClr val="bg1">
                  <a:lumMod val="65000"/>
                </a:schemeClr>
              </a:solidFill>
              <a:latin typeface="Cambria" panose="02040503050406030204" pitchFamily="18" charset="0"/>
              <a:ea typeface="Cambria" panose="02040503050406030204" pitchFamily="18" charset="0"/>
            </a:endParaRPr>
          </a:p>
          <a:p>
            <a:pPr marL="571500" indent="-571500">
              <a:buFont typeface="Arial" panose="020B0604020202020204" pitchFamily="34" charset="0"/>
              <a:buChar char="•"/>
            </a:pPr>
            <a:endParaRPr lang="en-US" sz="3600" dirty="0">
              <a:solidFill>
                <a:schemeClr val="bg1">
                  <a:lumMod val="65000"/>
                </a:schemeClr>
              </a:solidFill>
              <a:latin typeface="Cambria" panose="02040503050406030204" pitchFamily="18" charset="0"/>
              <a:ea typeface="Cambria" panose="02040503050406030204" pitchFamily="18" charset="0"/>
            </a:endParaRP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25 went shopping more than four times, 21 went shopping once, 16 went shopping twice, 11 went shopping three times, and 6 went shopping four times</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17 respondents said they would describe their taste in bridal wear as non-traditional, 62 respondents said they would describe their taste in bridal wear as traditional</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Of the bridal designers that did mention non-traditional or “offbeat” brides, 2 (50%) of them only mentioned them in the context of colored dresses</a:t>
            </a:r>
          </a:p>
          <a:p>
            <a:pPr marL="571500" indent="-571500">
              <a:buFont typeface="Arial" panose="020B0604020202020204" pitchFamily="34" charset="0"/>
              <a:buChar char="•"/>
            </a:pPr>
            <a:r>
              <a:rPr lang="en-US" sz="3600" dirty="0">
                <a:solidFill>
                  <a:schemeClr val="bg1">
                    <a:lumMod val="50000"/>
                  </a:schemeClr>
                </a:solidFill>
                <a:latin typeface="Cambria" panose="02040503050406030204" pitchFamily="18" charset="0"/>
                <a:ea typeface="Cambria" panose="02040503050406030204" pitchFamily="18" charset="0"/>
              </a:rPr>
              <a:t>BHLDN and Oscar de la </a:t>
            </a:r>
            <a:r>
              <a:rPr lang="en-US" sz="3600" dirty="0" err="1">
                <a:solidFill>
                  <a:schemeClr val="bg1">
                    <a:lumMod val="50000"/>
                  </a:schemeClr>
                </a:solidFill>
                <a:latin typeface="Cambria" panose="02040503050406030204" pitchFamily="18" charset="0"/>
                <a:ea typeface="Cambria" panose="02040503050406030204" pitchFamily="18" charset="0"/>
              </a:rPr>
              <a:t>Renta</a:t>
            </a:r>
            <a:r>
              <a:rPr lang="en-US" sz="3600" dirty="0">
                <a:solidFill>
                  <a:schemeClr val="bg1">
                    <a:lumMod val="50000"/>
                  </a:schemeClr>
                </a:solidFill>
                <a:latin typeface="Cambria" panose="02040503050406030204" pitchFamily="18" charset="0"/>
                <a:ea typeface="Cambria" panose="02040503050406030204" pitchFamily="18" charset="0"/>
              </a:rPr>
              <a:t> (50%) mention non-traditional bridal wear in the context of silhouette</a:t>
            </a:r>
          </a:p>
          <a:p>
            <a:pPr marL="571500" indent="-571500">
              <a:buFont typeface="Arial" panose="020B0604020202020204" pitchFamily="34" charset="0"/>
              <a:buChar char="•"/>
            </a:pPr>
            <a:endParaRPr lang="en-US" sz="3600" dirty="0">
              <a:solidFill>
                <a:schemeClr val="bg1">
                  <a:lumMod val="65000"/>
                </a:schemeClr>
              </a:solidFill>
              <a:latin typeface="Cambria" panose="02040503050406030204" pitchFamily="18" charset="0"/>
              <a:ea typeface="Cambria" panose="02040503050406030204" pitchFamily="18" charset="0"/>
            </a:endParaRPr>
          </a:p>
        </p:txBody>
      </p:sp>
      <p:pic>
        <p:nvPicPr>
          <p:cNvPr id="21" name="Picture 20" descr="A screenshot of a cell phone&#10;&#10;Description automatically generated">
            <a:extLst>
              <a:ext uri="{FF2B5EF4-FFF2-40B4-BE49-F238E27FC236}">
                <a16:creationId xmlns:a16="http://schemas.microsoft.com/office/drawing/2014/main" id="{10C02D59-A206-4E0E-B82E-0EC60E2A91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19045" y="23692735"/>
            <a:ext cx="7231509" cy="2674403"/>
          </a:xfrm>
          <a:prstGeom prst="rect">
            <a:avLst/>
          </a:prstGeom>
        </p:spPr>
      </p:pic>
      <p:sp>
        <p:nvSpPr>
          <p:cNvPr id="16" name="TextBox 15">
            <a:extLst>
              <a:ext uri="{FF2B5EF4-FFF2-40B4-BE49-F238E27FC236}">
                <a16:creationId xmlns:a16="http://schemas.microsoft.com/office/drawing/2014/main" id="{C2E70D7D-111E-4C71-86F1-138C0D159DBF}"/>
              </a:ext>
            </a:extLst>
          </p:cNvPr>
          <p:cNvSpPr txBox="1"/>
          <p:nvPr/>
        </p:nvSpPr>
        <p:spPr>
          <a:xfrm>
            <a:off x="27019045" y="25903877"/>
            <a:ext cx="8200103" cy="2554545"/>
          </a:xfrm>
          <a:prstGeom prst="rect">
            <a:avLst/>
          </a:prstGeom>
          <a:solidFill>
            <a:srgbClr val="F9E3E6"/>
          </a:solidFill>
          <a:ln>
            <a:solidFill>
              <a:srgbClr val="F9E3E6"/>
            </a:solidFill>
          </a:ln>
        </p:spPr>
        <p:txBody>
          <a:bodyPr wrap="square" rtlCol="0">
            <a:spAutoFit/>
          </a:bodyPr>
          <a:lstStyle/>
          <a:p>
            <a:pPr algn="ctr"/>
            <a:r>
              <a:rPr lang="en-US" sz="4400" b="1" dirty="0">
                <a:solidFill>
                  <a:schemeClr val="bg1">
                    <a:lumMod val="50000"/>
                  </a:schemeClr>
                </a:solidFill>
                <a:latin typeface="Cambria" panose="02040503050406030204" pitchFamily="18" charset="0"/>
                <a:ea typeface="Cambria" panose="02040503050406030204" pitchFamily="18" charset="0"/>
              </a:rPr>
              <a:t>LITERATURE CITED</a:t>
            </a:r>
          </a:p>
          <a:p>
            <a:endParaRPr lang="en-US" sz="800" b="1" dirty="0">
              <a:solidFill>
                <a:schemeClr val="bg1">
                  <a:lumMod val="50000"/>
                </a:schemeClr>
              </a:solidFill>
              <a:latin typeface="Cambria" panose="02040503050406030204" pitchFamily="18" charset="0"/>
              <a:ea typeface="Cambria" panose="02040503050406030204" pitchFamily="18" charset="0"/>
            </a:endParaRPr>
          </a:p>
          <a:p>
            <a:r>
              <a:rPr lang="en-US" sz="400" dirty="0">
                <a:solidFill>
                  <a:schemeClr val="bg1">
                    <a:lumMod val="50000"/>
                  </a:schemeClr>
                </a:solidFill>
                <a:latin typeface="Cambria" panose="02040503050406030204" pitchFamily="18" charset="0"/>
                <a:ea typeface="Cambria" panose="02040503050406030204" pitchFamily="18" charset="0"/>
              </a:rPr>
              <a:t>Begley, S. (2015, February 10). Wedding Dress History: Queen Victoria and Gown That Started it All. Retrieved from https://time.com/3698249/white-weddings/</a:t>
            </a:r>
          </a:p>
          <a:p>
            <a:r>
              <a:rPr lang="en-US" sz="400" dirty="0" err="1">
                <a:solidFill>
                  <a:schemeClr val="bg1">
                    <a:lumMod val="50000"/>
                  </a:schemeClr>
                </a:solidFill>
                <a:latin typeface="Cambria" panose="02040503050406030204" pitchFamily="18" charset="0"/>
                <a:ea typeface="Cambria" panose="02040503050406030204" pitchFamily="18" charset="0"/>
              </a:rPr>
              <a:t>Branchik</a:t>
            </a:r>
            <a:r>
              <a:rPr lang="en-US" sz="400" dirty="0">
                <a:solidFill>
                  <a:schemeClr val="bg1">
                    <a:lumMod val="50000"/>
                  </a:schemeClr>
                </a:solidFill>
                <a:latin typeface="Cambria" panose="02040503050406030204" pitchFamily="18" charset="0"/>
                <a:ea typeface="Cambria" panose="02040503050406030204" pitchFamily="18" charset="0"/>
              </a:rPr>
              <a:t>, B. J. (2002). Out in the Market: A History of the Gay Market Segment in the United States. Journal of </a:t>
            </a:r>
            <a:r>
              <a:rPr lang="en-US" sz="400" dirty="0" err="1">
                <a:solidFill>
                  <a:schemeClr val="bg1">
                    <a:lumMod val="50000"/>
                  </a:schemeClr>
                </a:solidFill>
                <a:latin typeface="Cambria" panose="02040503050406030204" pitchFamily="18" charset="0"/>
                <a:ea typeface="Cambria" panose="02040503050406030204" pitchFamily="18" charset="0"/>
              </a:rPr>
              <a:t>Macromarketing</a:t>
            </a:r>
            <a:r>
              <a:rPr lang="en-US" sz="400" dirty="0">
                <a:solidFill>
                  <a:schemeClr val="bg1">
                    <a:lumMod val="50000"/>
                  </a:schemeClr>
                </a:solidFill>
                <a:latin typeface="Cambria" panose="02040503050406030204" pitchFamily="18" charset="0"/>
                <a:ea typeface="Cambria" panose="02040503050406030204" pitchFamily="18" charset="0"/>
              </a:rPr>
              <a:t>, 86–97. </a:t>
            </a:r>
            <a:r>
              <a:rPr lang="en-US" sz="400" dirty="0" err="1">
                <a:solidFill>
                  <a:schemeClr val="bg1">
                    <a:lumMod val="50000"/>
                  </a:schemeClr>
                </a:solidFill>
                <a:latin typeface="Cambria" panose="02040503050406030204" pitchFamily="18" charset="0"/>
                <a:ea typeface="Cambria" panose="02040503050406030204" pitchFamily="18" charset="0"/>
              </a:rPr>
              <a:t>doi</a:t>
            </a:r>
            <a:r>
              <a:rPr lang="en-US" sz="400" dirty="0">
                <a:solidFill>
                  <a:schemeClr val="bg1">
                    <a:lumMod val="50000"/>
                  </a:schemeClr>
                </a:solidFill>
                <a:latin typeface="Cambria" panose="02040503050406030204" pitchFamily="18" charset="0"/>
                <a:ea typeface="Cambria" panose="02040503050406030204" pitchFamily="18" charset="0"/>
              </a:rPr>
              <a:t>: 10.1177/027467022001008</a:t>
            </a:r>
          </a:p>
          <a:p>
            <a:r>
              <a:rPr lang="en-US" sz="400" dirty="0">
                <a:solidFill>
                  <a:schemeClr val="bg1">
                    <a:lumMod val="50000"/>
                  </a:schemeClr>
                </a:solidFill>
                <a:latin typeface="Cambria" panose="02040503050406030204" pitchFamily="18" charset="0"/>
                <a:ea typeface="Cambria" panose="02040503050406030204" pitchFamily="18" charset="0"/>
              </a:rPr>
              <a:t>Brides Editors. (2019, January 2). This is What American Weddings Look Like Today. Retrieved from https://www.brides.com/gallery/american-wedding-study</a:t>
            </a:r>
          </a:p>
          <a:p>
            <a:r>
              <a:rPr lang="en-US" sz="400" dirty="0">
                <a:solidFill>
                  <a:schemeClr val="bg1">
                    <a:lumMod val="50000"/>
                  </a:schemeClr>
                </a:solidFill>
                <a:latin typeface="Cambria" panose="02040503050406030204" pitchFamily="18" charset="0"/>
                <a:ea typeface="Cambria" panose="02040503050406030204" pitchFamily="18" charset="0"/>
              </a:rPr>
              <a:t>Crotty, N. (2013, June 11). Kleinfeld's Fashion Director Dishes on Dressing 10,000 Brides a Year. Retrieved from https://fashionista.com/2013/06/kleinfelds-fashion-director-dishes-on-dressing-10000-brides-a-year</a:t>
            </a:r>
          </a:p>
          <a:p>
            <a:r>
              <a:rPr lang="en-US" sz="400" dirty="0">
                <a:solidFill>
                  <a:schemeClr val="bg1">
                    <a:lumMod val="50000"/>
                  </a:schemeClr>
                </a:solidFill>
                <a:latin typeface="Cambria" panose="02040503050406030204" pitchFamily="18" charset="0"/>
                <a:ea typeface="Cambria" panose="02040503050406030204" pitchFamily="18" charset="0"/>
              </a:rPr>
              <a:t>De Klerk, A. (2020, January 22). Are brides turning away from the traditional wedding gown? Retrieved from https://www.harpersbazaar.com/uk/bazaar-brides/a30609690/are-brides-turning-away-from-the-traditional-wedding-gown/</a:t>
            </a:r>
          </a:p>
          <a:p>
            <a:r>
              <a:rPr lang="en-US" sz="400" dirty="0" err="1">
                <a:solidFill>
                  <a:schemeClr val="bg1">
                    <a:lumMod val="50000"/>
                  </a:schemeClr>
                </a:solidFill>
                <a:latin typeface="Cambria" panose="02040503050406030204" pitchFamily="18" charset="0"/>
                <a:ea typeface="Cambria" panose="02040503050406030204" pitchFamily="18" charset="0"/>
              </a:rPr>
              <a:t>Elllemers</a:t>
            </a:r>
            <a:r>
              <a:rPr lang="en-US" sz="400" dirty="0">
                <a:solidFill>
                  <a:schemeClr val="bg1">
                    <a:lumMod val="50000"/>
                  </a:schemeClr>
                </a:solidFill>
                <a:latin typeface="Cambria" panose="02040503050406030204" pitchFamily="18" charset="0"/>
                <a:ea typeface="Cambria" panose="02040503050406030204" pitchFamily="18" charset="0"/>
              </a:rPr>
              <a:t>, N., &amp; Haslam, S. A. (2012). Social Identity Theory. Retrieved from https://sakai.uri.edu/access/lessonbuilder/item/12708011/group/df806c31-ebc1-40ba-b6ec-1b60fcd68bb4/Course Resources/Social Identity Theory.pdf</a:t>
            </a:r>
          </a:p>
          <a:p>
            <a:r>
              <a:rPr lang="en-US" sz="400" dirty="0">
                <a:solidFill>
                  <a:schemeClr val="bg1">
                    <a:lumMod val="50000"/>
                  </a:schemeClr>
                </a:solidFill>
                <a:latin typeface="Cambria" panose="02040503050406030204" pitchFamily="18" charset="0"/>
                <a:ea typeface="Cambria" panose="02040503050406030204" pitchFamily="18" charset="0"/>
              </a:rPr>
              <a:t>Hogg, M. A., Terry, D. J., &amp; White, K. M. (1995, December). A Tale of Two Theories: A Critical Comparison of Identity Theory with Social Identity Theory. Retrieved from https://www.ssc.wisc.edu/~jpiliavi/965/hoggterrywhite.pdf</a:t>
            </a:r>
          </a:p>
          <a:p>
            <a:r>
              <a:rPr lang="en-US" sz="400" dirty="0">
                <a:solidFill>
                  <a:schemeClr val="bg1">
                    <a:lumMod val="50000"/>
                  </a:schemeClr>
                </a:solidFill>
                <a:latin typeface="Cambria" panose="02040503050406030204" pitchFamily="18" charset="0"/>
                <a:ea typeface="Cambria" panose="02040503050406030204" pitchFamily="18" charset="0"/>
              </a:rPr>
              <a:t>Hogg, M. A., &amp; Tindale, R. S. (2001). Blackwell Handbook of Social Psychology: Group Processes. Retrieved from https://www.researchgate.net/profile/Scott_Tindale/publication/227988590_Shared_Cognition_in_Small_Groups/links/5a45224f0f7e9ba868a92f3c/Shared-Cognition-in-Small-Groups.pdf#page=71</a:t>
            </a:r>
          </a:p>
          <a:p>
            <a:r>
              <a:rPr lang="en-US" sz="400" dirty="0">
                <a:solidFill>
                  <a:schemeClr val="bg1">
                    <a:lumMod val="50000"/>
                  </a:schemeClr>
                </a:solidFill>
                <a:latin typeface="Cambria" panose="02040503050406030204" pitchFamily="18" charset="0"/>
                <a:ea typeface="Cambria" panose="02040503050406030204" pitchFamily="18" charset="0"/>
              </a:rPr>
              <a:t>James, Erika </a:t>
            </a:r>
            <a:r>
              <a:rPr lang="en-US" sz="400" dirty="0" err="1">
                <a:solidFill>
                  <a:schemeClr val="bg1">
                    <a:lumMod val="50000"/>
                  </a:schemeClr>
                </a:solidFill>
                <a:latin typeface="Cambria" panose="02040503050406030204" pitchFamily="18" charset="0"/>
                <a:ea typeface="Cambria" panose="02040503050406030204" pitchFamily="18" charset="0"/>
              </a:rPr>
              <a:t>Rasmusson</a:t>
            </a:r>
            <a:r>
              <a:rPr lang="en-US" sz="400" dirty="0">
                <a:solidFill>
                  <a:schemeClr val="bg1">
                    <a:lumMod val="50000"/>
                  </a:schemeClr>
                </a:solidFill>
                <a:latin typeface="Cambria" panose="02040503050406030204" pitchFamily="18" charset="0"/>
                <a:ea typeface="Cambria" panose="02040503050406030204" pitchFamily="18" charset="0"/>
              </a:rPr>
              <a:t>. (2014, February 7). So you want two wedding dresses ... Here's how to make multiple looks work! , from http://www.brides.comlblogs/aisle-say/2014102/tips­buying-wearing-two-wedding-dresses.html</a:t>
            </a:r>
          </a:p>
          <a:p>
            <a:r>
              <a:rPr lang="en-US" sz="400" dirty="0" err="1">
                <a:solidFill>
                  <a:schemeClr val="bg1">
                    <a:lumMod val="50000"/>
                  </a:schemeClr>
                </a:solidFill>
                <a:latin typeface="Cambria" panose="02040503050406030204" pitchFamily="18" charset="0"/>
                <a:ea typeface="Cambria" panose="02040503050406030204" pitchFamily="18" charset="0"/>
              </a:rPr>
              <a:t>Ketner</a:t>
            </a:r>
            <a:r>
              <a:rPr lang="en-US" sz="400" dirty="0">
                <a:solidFill>
                  <a:schemeClr val="bg1">
                    <a:lumMod val="50000"/>
                  </a:schemeClr>
                </a:solidFill>
                <a:latin typeface="Cambria" panose="02040503050406030204" pitchFamily="18" charset="0"/>
                <a:ea typeface="Cambria" panose="02040503050406030204" pitchFamily="18" charset="0"/>
              </a:rPr>
              <a:t>, D. L. (2012). Cardinal Scholar. Retrieved from http://cardinalscholar.bsu.edu/handle/123456789/199337</a:t>
            </a:r>
          </a:p>
          <a:p>
            <a:r>
              <a:rPr lang="en-US" sz="400" dirty="0">
                <a:solidFill>
                  <a:schemeClr val="bg1">
                    <a:lumMod val="50000"/>
                  </a:schemeClr>
                </a:solidFill>
                <a:latin typeface="Cambria" panose="02040503050406030204" pitchFamily="18" charset="0"/>
                <a:ea typeface="Cambria" panose="02040503050406030204" pitchFamily="18" charset="0"/>
              </a:rPr>
              <a:t>Leger, R. (2018, June 1). 12 Trends Your Groom Needs to Know. Retrieved from https://www.brides.com/gallery/groom-trends-wedding</a:t>
            </a:r>
          </a:p>
          <a:p>
            <a:r>
              <a:rPr lang="en-US" sz="400" dirty="0">
                <a:solidFill>
                  <a:schemeClr val="bg1">
                    <a:lumMod val="50000"/>
                  </a:schemeClr>
                </a:solidFill>
                <a:latin typeface="Cambria" panose="02040503050406030204" pitchFamily="18" charset="0"/>
                <a:ea typeface="Cambria" panose="02040503050406030204" pitchFamily="18" charset="0"/>
              </a:rPr>
              <a:t>McNamara, T., &amp; </a:t>
            </a:r>
            <a:r>
              <a:rPr lang="en-US" sz="400" dirty="0" err="1">
                <a:solidFill>
                  <a:schemeClr val="bg1">
                    <a:lumMod val="50000"/>
                  </a:schemeClr>
                </a:solidFill>
                <a:latin typeface="Cambria" panose="02040503050406030204" pitchFamily="18" charset="0"/>
                <a:ea typeface="Cambria" panose="02040503050406030204" pitchFamily="18" charset="0"/>
              </a:rPr>
              <a:t>Descubes</a:t>
            </a:r>
            <a:r>
              <a:rPr lang="en-US" sz="400" dirty="0">
                <a:solidFill>
                  <a:schemeClr val="bg1">
                    <a:lumMod val="50000"/>
                  </a:schemeClr>
                </a:solidFill>
                <a:latin typeface="Cambria" panose="02040503050406030204" pitchFamily="18" charset="0"/>
                <a:ea typeface="Cambria" panose="02040503050406030204" pitchFamily="18" charset="0"/>
              </a:rPr>
              <a:t>, I. (2016, March 18). Targeted Marketing to the Gay, Lesbian, Bisexual, and Transgender Community. Retrieved from https://www.researchgate.net/profile/Tom_Mcnamara2/publication/299337107_Targeted_Marketing_to_the_Lesbian_Gay_Bisexual_and_Transgender_LGBT_Community_A_primer/links/56f1096f08ae70bdd6c97d16.pdf</a:t>
            </a:r>
          </a:p>
          <a:p>
            <a:r>
              <a:rPr lang="en-US" sz="400" dirty="0" err="1">
                <a:solidFill>
                  <a:schemeClr val="bg1">
                    <a:lumMod val="50000"/>
                  </a:schemeClr>
                </a:solidFill>
                <a:latin typeface="Cambria" panose="02040503050406030204" pitchFamily="18" charset="0"/>
                <a:ea typeface="Cambria" panose="02040503050406030204" pitchFamily="18" charset="0"/>
              </a:rPr>
              <a:t>O'Barr</a:t>
            </a:r>
            <a:r>
              <a:rPr lang="en-US" sz="400" dirty="0">
                <a:solidFill>
                  <a:schemeClr val="bg1">
                    <a:lumMod val="50000"/>
                  </a:schemeClr>
                </a:solidFill>
                <a:latin typeface="Cambria" panose="02040503050406030204" pitchFamily="18" charset="0"/>
                <a:ea typeface="Cambria" panose="02040503050406030204" pitchFamily="18" charset="0"/>
              </a:rPr>
              <a:t>, W. M. (2012). Niche Markets: Gay Consumers. Project Muse, 12(4).</a:t>
            </a:r>
          </a:p>
          <a:p>
            <a:r>
              <a:rPr lang="en-US" sz="400" dirty="0" err="1">
                <a:solidFill>
                  <a:schemeClr val="bg1">
                    <a:lumMod val="50000"/>
                  </a:schemeClr>
                </a:solidFill>
                <a:latin typeface="Cambria" panose="02040503050406030204" pitchFamily="18" charset="0"/>
                <a:ea typeface="Cambria" panose="02040503050406030204" pitchFamily="18" charset="0"/>
              </a:rPr>
              <a:t>Oakenfull</a:t>
            </a:r>
            <a:r>
              <a:rPr lang="en-US" sz="400" dirty="0">
                <a:solidFill>
                  <a:schemeClr val="bg1">
                    <a:lumMod val="50000"/>
                  </a:schemeClr>
                </a:solidFill>
                <a:latin typeface="Cambria" panose="02040503050406030204" pitchFamily="18" charset="0"/>
                <a:ea typeface="Cambria" panose="02040503050406030204" pitchFamily="18" charset="0"/>
              </a:rPr>
              <a:t>, G. (2012). Gay Consumers and Brand Usage: The Gender-Flexing Role of Gay Identity. Psychology and Marketing, 29(12), 968–979. </a:t>
            </a:r>
            <a:r>
              <a:rPr lang="en-US" sz="400" dirty="0" err="1">
                <a:solidFill>
                  <a:schemeClr val="bg1">
                    <a:lumMod val="50000"/>
                  </a:schemeClr>
                </a:solidFill>
                <a:latin typeface="Cambria" panose="02040503050406030204" pitchFamily="18" charset="0"/>
                <a:ea typeface="Cambria" panose="02040503050406030204" pitchFamily="18" charset="0"/>
              </a:rPr>
              <a:t>doi</a:t>
            </a:r>
            <a:r>
              <a:rPr lang="en-US" sz="400" dirty="0">
                <a:solidFill>
                  <a:schemeClr val="bg1">
                    <a:lumMod val="50000"/>
                  </a:schemeClr>
                </a:solidFill>
                <a:latin typeface="Cambria" panose="02040503050406030204" pitchFamily="18" charset="0"/>
                <a:ea typeface="Cambria" panose="02040503050406030204" pitchFamily="18" charset="0"/>
              </a:rPr>
              <a:t>: 10.1002/mar</a:t>
            </a:r>
          </a:p>
          <a:p>
            <a:r>
              <a:rPr lang="en-US" sz="400" dirty="0">
                <a:solidFill>
                  <a:schemeClr val="bg1">
                    <a:lumMod val="50000"/>
                  </a:schemeClr>
                </a:solidFill>
                <a:latin typeface="Cambria" panose="02040503050406030204" pitchFamily="18" charset="0"/>
                <a:ea typeface="Cambria" panose="02040503050406030204" pitchFamily="18" charset="0"/>
              </a:rPr>
              <a:t>Park, A. (2019, January 13). Here's How Much the Average Wedding in 2018 Cost-and Who Paid. Retrieved from https://www.brides.com/story/american-wedding-study-how-much-average-wedding-2018-cost</a:t>
            </a:r>
          </a:p>
          <a:p>
            <a:r>
              <a:rPr lang="en-US" sz="400" dirty="0">
                <a:solidFill>
                  <a:schemeClr val="bg1">
                    <a:lumMod val="50000"/>
                  </a:schemeClr>
                </a:solidFill>
                <a:latin typeface="Cambria" panose="02040503050406030204" pitchFamily="18" charset="0"/>
                <a:ea typeface="Cambria" panose="02040503050406030204" pitchFamily="18" charset="0"/>
              </a:rPr>
              <a:t>Raphael, T. J. (2015, July 1). How traditional couples changed the definition of marriage and opened the doors for same-sex weddings. Retrieved from https://www.pri.org/stories/2015-07-01/how-traditional-couples-changed-definition-marriage-and-opened-doors-same-sex</a:t>
            </a:r>
          </a:p>
          <a:p>
            <a:r>
              <a:rPr lang="en-US" sz="400" dirty="0">
                <a:solidFill>
                  <a:schemeClr val="bg1">
                    <a:lumMod val="50000"/>
                  </a:schemeClr>
                </a:solidFill>
                <a:latin typeface="Cambria" panose="02040503050406030204" pitchFamily="18" charset="0"/>
                <a:ea typeface="Cambria" panose="02040503050406030204" pitchFamily="18" charset="0"/>
              </a:rPr>
              <a:t>Stets, J. E., &amp; Burke, P. J. (2000, September). Identity Theory and Social Identity Theory. Retrieved from https://s3.amazonaws.com/academia.edu.documents/46115881/identity_theory.pdf?response-content-disposition=inline;filename=Identity_Theory_and_Social_Identity_Theo.pdf&amp;X-Amz-Algorithm=AWS4-HMAC-SHA256&amp;X-Amz-Credential=AKIAIWOWYYGZ2Y53UL3A/20200226/us-east-1/s3/aws4_request&amp;X-Amz-Date=20200226T171125Z&amp;X-Amz-Expires=3600&amp;X-Amz-SignedHeaders=host&amp;X-Amz-Signature=a11bd0c08539ce327ad2ef945f442c39cd181fcfd1d82f5756a8cea8e1dca8f7</a:t>
            </a:r>
          </a:p>
          <a:p>
            <a:r>
              <a:rPr lang="en-US" sz="400" dirty="0">
                <a:solidFill>
                  <a:schemeClr val="bg1">
                    <a:lumMod val="50000"/>
                  </a:schemeClr>
                </a:solidFill>
                <a:latin typeface="Cambria" panose="02040503050406030204" pitchFamily="18" charset="0"/>
                <a:ea typeface="Cambria" panose="02040503050406030204" pitchFamily="18" charset="0"/>
              </a:rPr>
              <a:t>The Decline of Marriage And Rise of New Families. (2010, November 18).  Retrieved from https://www.pewsocialtrends.org/2010/11/18/the-decline-of-marriage-and-rise-of-new-families/</a:t>
            </a:r>
          </a:p>
          <a:p>
            <a:r>
              <a:rPr lang="en-US" sz="400" dirty="0">
                <a:solidFill>
                  <a:schemeClr val="bg1">
                    <a:lumMod val="50000"/>
                  </a:schemeClr>
                </a:solidFill>
                <a:latin typeface="Cambria" panose="02040503050406030204" pitchFamily="18" charset="0"/>
                <a:ea typeface="Cambria" panose="02040503050406030204" pitchFamily="18" charset="0"/>
              </a:rPr>
              <a:t>Wardlow, D. L. (1996). Gays, Lesbians, and Consumer Behavior. Retrieved from file:///C:/Users/Erica/Downloads/9781315876788_googlepreview.pdf</a:t>
            </a:r>
          </a:p>
          <a:p>
            <a:r>
              <a:rPr lang="en-US" sz="400" dirty="0">
                <a:solidFill>
                  <a:schemeClr val="bg1">
                    <a:lumMod val="50000"/>
                  </a:schemeClr>
                </a:solidFill>
                <a:latin typeface="Cambria" panose="02040503050406030204" pitchFamily="18" charset="0"/>
                <a:ea typeface="Cambria" panose="02040503050406030204" pitchFamily="18" charset="0"/>
              </a:rPr>
              <a:t>Wells, J. (2018, July 18). The new same-sex marriage traditions. Retrieved from https://www.telegraph.co.uk/family/relationships/the-new-same-sex-marriage-traditions/</a:t>
            </a:r>
          </a:p>
          <a:p>
            <a:endParaRPr lang="en-US" sz="800" dirty="0">
              <a:solidFill>
                <a:schemeClr val="bg1">
                  <a:lumMod val="65000"/>
                </a:schemeClr>
              </a:solidFill>
              <a:latin typeface="Cambria" panose="02040503050406030204" pitchFamily="18" charset="0"/>
              <a:ea typeface="Cambria" panose="02040503050406030204" pitchFamily="18" charset="0"/>
            </a:endParaRPr>
          </a:p>
          <a:p>
            <a:endParaRPr lang="en-US" sz="800" dirty="0">
              <a:solidFill>
                <a:schemeClr val="bg1">
                  <a:lumMod val="65000"/>
                </a:schemeClr>
              </a:solidFill>
              <a:latin typeface="Cambria" panose="02040503050406030204" pitchFamily="18" charset="0"/>
              <a:ea typeface="Cambria" panose="02040503050406030204" pitchFamily="18" charset="0"/>
            </a:endParaRPr>
          </a:p>
          <a:p>
            <a:endParaRPr lang="en-US" sz="800" dirty="0">
              <a:solidFill>
                <a:schemeClr val="bg1">
                  <a:lumMod val="6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329669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576</TotalTime>
  <Words>1595</Words>
  <Application>Microsoft Office PowerPoint</Application>
  <PresentationFormat>Custom</PresentationFormat>
  <Paragraphs>97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Thalmann</dc:creator>
  <cp:lastModifiedBy>Erica Thalmann</cp:lastModifiedBy>
  <cp:revision>22</cp:revision>
  <dcterms:created xsi:type="dcterms:W3CDTF">2020-04-14T16:55:02Z</dcterms:created>
  <dcterms:modified xsi:type="dcterms:W3CDTF">2020-04-20T20:45:10Z</dcterms:modified>
</cp:coreProperties>
</file>