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660" r:id="rId2"/>
  </p:sldMasterIdLst>
  <p:notesMasterIdLst>
    <p:notesMasterId r:id="rId4"/>
  </p:notesMasterIdLst>
  <p:sldIdLst>
    <p:sldId id="258" r:id="rId3"/>
  </p:sldIdLst>
  <p:sldSz cx="29260800" cy="36576000"/>
  <p:notesSz cx="6858000" cy="9144000"/>
  <p:defaultTextStyle>
    <a:defPPr>
      <a:defRPr lang="en-US"/>
    </a:defPPr>
    <a:lvl1pPr marL="0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1pPr>
    <a:lvl2pPr marL="1749700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2pPr>
    <a:lvl3pPr marL="3499401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3pPr>
    <a:lvl4pPr marL="5249102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4pPr>
    <a:lvl5pPr marL="6998801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5pPr>
    <a:lvl6pPr marL="8748501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6pPr>
    <a:lvl7pPr marL="10498202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7pPr>
    <a:lvl8pPr marL="12247903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8pPr>
    <a:lvl9pPr marL="13997604" algn="l" defTabSz="1749700" rtl="0" eaLnBrk="1" latinLnBrk="0" hangingPunct="1">
      <a:defRPr sz="68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35FB1B-DD33-674F-9C7B-ECD3864F6770}">
          <p14:sldIdLst>
            <p14:sldId id="258"/>
          </p14:sldIdLst>
        </p14:section>
        <p14:section name="Untitled Section" id="{12E643CB-27BF-394A-8055-8F7A476BED6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609" userDrawn="1">
          <p15:clr>
            <a:srgbClr val="A4A3A4"/>
          </p15:clr>
        </p15:guide>
        <p15:guide id="2" orient="horz" pos="22435" userDrawn="1">
          <p15:clr>
            <a:srgbClr val="A4A3A4"/>
          </p15:clr>
        </p15:guide>
        <p15:guide id="3" orient="horz" pos="14754" userDrawn="1">
          <p15:clr>
            <a:srgbClr val="A4A3A4"/>
          </p15:clr>
        </p15:guide>
        <p15:guide id="4" orient="horz" pos="2700" userDrawn="1">
          <p15:clr>
            <a:srgbClr val="A4A3A4"/>
          </p15:clr>
        </p15:guide>
        <p15:guide id="5" orient="horz" pos="2880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7" pos="18048" userDrawn="1">
          <p15:clr>
            <a:srgbClr val="A4A3A4"/>
          </p15:clr>
        </p15:guide>
        <p15:guide id="8" pos="6240" userDrawn="1">
          <p15:clr>
            <a:srgbClr val="A4A3A4"/>
          </p15:clr>
        </p15:guide>
        <p15:guide id="9" pos="12192" userDrawn="1">
          <p15:clr>
            <a:srgbClr val="A4A3A4"/>
          </p15:clr>
        </p15:guide>
        <p15:guide id="10" pos="6144" userDrawn="1">
          <p15:clr>
            <a:srgbClr val="A4A3A4"/>
          </p15:clr>
        </p15:guide>
        <p15:guide id="11" pos="9216" userDrawn="1">
          <p15:clr>
            <a:srgbClr val="A4A3A4"/>
          </p15:clr>
        </p15:guide>
        <p15:guide id="12" pos="122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Moser" initials="cmm" lastIdx="2" clrIdx="0">
    <p:extLst>
      <p:ext uri="{19B8F6BF-5375-455C-9EA6-DF929625EA0E}">
        <p15:presenceInfo xmlns:p15="http://schemas.microsoft.com/office/powerpoint/2012/main" userId="Chris Mo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FB2"/>
    <a:srgbClr val="CA0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94660"/>
  </p:normalViewPr>
  <p:slideViewPr>
    <p:cSldViewPr>
      <p:cViewPr>
        <p:scale>
          <a:sx n="40" d="100"/>
          <a:sy n="40" d="100"/>
        </p:scale>
        <p:origin x="-378" y="-4458"/>
      </p:cViewPr>
      <p:guideLst>
        <p:guide orient="horz" pos="609"/>
        <p:guide orient="horz" pos="22435"/>
        <p:guide orient="horz" pos="14754"/>
        <p:guide orient="horz" pos="2700"/>
        <p:guide orient="horz" pos="2880"/>
        <p:guide pos="384"/>
        <p:guide pos="18048"/>
        <p:guide pos="6240"/>
        <p:guide pos="12192"/>
        <p:guide pos="6144"/>
        <p:guide pos="9216"/>
        <p:guide pos="12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7CAD4-2884-F941-9FB1-0D83586C9A2D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7400" y="685800"/>
            <a:ext cx="2743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2732C-2CCF-EC4A-BD6A-FD151400C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3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1pPr>
    <a:lvl2pPr marL="1749700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2pPr>
    <a:lvl3pPr marL="3499401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3pPr>
    <a:lvl4pPr marL="5249102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4pPr>
    <a:lvl5pPr marL="6998801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5pPr>
    <a:lvl6pPr marL="8748501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6pPr>
    <a:lvl7pPr marL="10498202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7pPr>
    <a:lvl8pPr marL="12247903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8pPr>
    <a:lvl9pPr marL="13997604" algn="l" defTabSz="1749700" rtl="0" eaLnBrk="1" latinLnBrk="0" hangingPunct="1">
      <a:defRPr sz="46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7400" y="685800"/>
            <a:ext cx="2743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2732C-2CCF-EC4A-BD6A-FD151400C9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1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60" y="11362272"/>
            <a:ext cx="24871680" cy="78401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9120" y="20726400"/>
            <a:ext cx="2048256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9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8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17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573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966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35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75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14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0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322" y="25603201"/>
            <a:ext cx="17556480" cy="3022603"/>
          </a:xfrm>
        </p:spPr>
        <p:txBody>
          <a:bodyPr anchor="b"/>
          <a:lstStyle>
            <a:lvl1pPr algn="l">
              <a:defRPr sz="60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35322" y="3268134"/>
            <a:ext cx="17556480" cy="21945600"/>
          </a:xfrm>
        </p:spPr>
        <p:txBody>
          <a:bodyPr/>
          <a:lstStyle>
            <a:lvl1pPr marL="0" indent="0">
              <a:buNone/>
              <a:defRPr sz="9732"/>
            </a:lvl1pPr>
            <a:lvl2pPr marL="1393252" indent="0">
              <a:buNone/>
              <a:defRPr sz="8532"/>
            </a:lvl2pPr>
            <a:lvl3pPr marL="2786502" indent="0">
              <a:buNone/>
              <a:defRPr sz="7332"/>
            </a:lvl3pPr>
            <a:lvl4pPr marL="4179754" indent="0">
              <a:buNone/>
              <a:defRPr sz="6066"/>
            </a:lvl4pPr>
            <a:lvl5pPr marL="5573005" indent="0">
              <a:buNone/>
              <a:defRPr sz="6066"/>
            </a:lvl5pPr>
            <a:lvl6pPr marL="6966256" indent="0">
              <a:buNone/>
              <a:defRPr sz="6066"/>
            </a:lvl6pPr>
            <a:lvl7pPr marL="8359507" indent="0">
              <a:buNone/>
              <a:defRPr sz="6066"/>
            </a:lvl7pPr>
            <a:lvl8pPr marL="9752758" indent="0">
              <a:buNone/>
              <a:defRPr sz="6066"/>
            </a:lvl8pPr>
            <a:lvl9pPr marL="11146010" indent="0">
              <a:buNone/>
              <a:defRPr sz="60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5322" y="28625802"/>
            <a:ext cx="17556480" cy="4292598"/>
          </a:xfrm>
        </p:spPr>
        <p:txBody>
          <a:bodyPr/>
          <a:lstStyle>
            <a:lvl1pPr marL="0" indent="0">
              <a:buNone/>
              <a:defRPr sz="4266"/>
            </a:lvl1pPr>
            <a:lvl2pPr marL="1393252" indent="0">
              <a:buNone/>
              <a:defRPr sz="3666"/>
            </a:lvl2pPr>
            <a:lvl3pPr marL="2786502" indent="0">
              <a:buNone/>
              <a:defRPr sz="3066"/>
            </a:lvl3pPr>
            <a:lvl4pPr marL="4179754" indent="0">
              <a:buNone/>
              <a:defRPr sz="2734"/>
            </a:lvl4pPr>
            <a:lvl5pPr marL="5573005" indent="0">
              <a:buNone/>
              <a:defRPr sz="2734"/>
            </a:lvl5pPr>
            <a:lvl6pPr marL="6966256" indent="0">
              <a:buNone/>
              <a:defRPr sz="2734"/>
            </a:lvl6pPr>
            <a:lvl7pPr marL="8359507" indent="0">
              <a:buNone/>
              <a:defRPr sz="2734"/>
            </a:lvl7pPr>
            <a:lvl8pPr marL="9752758" indent="0">
              <a:buNone/>
              <a:defRPr sz="2734"/>
            </a:lvl8pPr>
            <a:lvl9pPr marL="11146010" indent="0">
              <a:buNone/>
              <a:defRPr sz="27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2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5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214080" y="1464742"/>
            <a:ext cx="6583680" cy="312081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0" y="1464742"/>
            <a:ext cx="19263360" cy="31208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1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983" y="11362541"/>
            <a:ext cx="24870834" cy="78402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8910" y="20726805"/>
            <a:ext cx="20482983" cy="93464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55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1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401" y="23502937"/>
            <a:ext cx="24871892" cy="7264798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1401" y="15501938"/>
            <a:ext cx="24871892" cy="8001000"/>
          </a:xfrm>
        </p:spPr>
        <p:txBody>
          <a:bodyPr anchor="b"/>
          <a:lstStyle>
            <a:lvl1pPr marL="0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1pPr>
            <a:lvl2pPr marL="3047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52" indent="0">
              <a:buNone/>
              <a:defRPr sz="1066">
                <a:solidFill>
                  <a:schemeClr val="tx1">
                    <a:tint val="75000"/>
                  </a:schemeClr>
                </a:solidFill>
              </a:defRPr>
            </a:lvl3pPr>
            <a:lvl4pPr marL="914326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4pPr>
            <a:lvl5pPr marL="1219102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5pPr>
            <a:lvl6pPr marL="1523878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6pPr>
            <a:lvl7pPr marL="1828654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7pPr>
            <a:lvl8pPr marL="2133430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8pPr>
            <a:lvl9pPr marL="2438205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6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2620" y="8534797"/>
            <a:ext cx="13116983" cy="2413793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1205" y="8534797"/>
            <a:ext cx="13116983" cy="2413793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2617" y="8187538"/>
            <a:ext cx="12928600" cy="341114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6" indent="0">
              <a:buNone/>
              <a:defRPr sz="1334" b="1"/>
            </a:lvl2pPr>
            <a:lvl3pPr marL="609552" indent="0">
              <a:buNone/>
              <a:defRPr sz="1200" b="1"/>
            </a:lvl3pPr>
            <a:lvl4pPr marL="914326" indent="0">
              <a:buNone/>
              <a:defRPr sz="1066" b="1"/>
            </a:lvl4pPr>
            <a:lvl5pPr marL="1219102" indent="0">
              <a:buNone/>
              <a:defRPr sz="1066" b="1"/>
            </a:lvl5pPr>
            <a:lvl6pPr marL="1523878" indent="0">
              <a:buNone/>
              <a:defRPr sz="1066" b="1"/>
            </a:lvl6pPr>
            <a:lvl7pPr marL="1828654" indent="0">
              <a:buNone/>
              <a:defRPr sz="1066" b="1"/>
            </a:lvl7pPr>
            <a:lvl8pPr marL="2133430" indent="0">
              <a:buNone/>
              <a:defRPr sz="1066" b="1"/>
            </a:lvl8pPr>
            <a:lvl9pPr marL="2438205" indent="0">
              <a:buNone/>
              <a:defRPr sz="10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617" y="11598672"/>
            <a:ext cx="12928600" cy="21074063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6"/>
            </a:lvl4pPr>
            <a:lvl5pPr>
              <a:defRPr sz="1066"/>
            </a:lvl5pPr>
            <a:lvl6pPr>
              <a:defRPr sz="1066"/>
            </a:lvl6pPr>
            <a:lvl7pPr>
              <a:defRPr sz="1066"/>
            </a:lvl7pPr>
            <a:lvl8pPr>
              <a:defRPr sz="1066"/>
            </a:lvl8pPr>
            <a:lvl9pPr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864298" y="8187538"/>
            <a:ext cx="12933891" cy="341114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6" indent="0">
              <a:buNone/>
              <a:defRPr sz="1334" b="1"/>
            </a:lvl2pPr>
            <a:lvl3pPr marL="609552" indent="0">
              <a:buNone/>
              <a:defRPr sz="1200" b="1"/>
            </a:lvl3pPr>
            <a:lvl4pPr marL="914326" indent="0">
              <a:buNone/>
              <a:defRPr sz="1066" b="1"/>
            </a:lvl4pPr>
            <a:lvl5pPr marL="1219102" indent="0">
              <a:buNone/>
              <a:defRPr sz="1066" b="1"/>
            </a:lvl5pPr>
            <a:lvl6pPr marL="1523878" indent="0">
              <a:buNone/>
              <a:defRPr sz="1066" b="1"/>
            </a:lvl6pPr>
            <a:lvl7pPr marL="1828654" indent="0">
              <a:buNone/>
              <a:defRPr sz="1066" b="1"/>
            </a:lvl7pPr>
            <a:lvl8pPr marL="2133430" indent="0">
              <a:buNone/>
              <a:defRPr sz="1066" b="1"/>
            </a:lvl8pPr>
            <a:lvl9pPr marL="2438205" indent="0">
              <a:buNone/>
              <a:defRPr sz="10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864298" y="11598672"/>
            <a:ext cx="12933891" cy="21074063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6"/>
            </a:lvl4pPr>
            <a:lvl5pPr>
              <a:defRPr sz="1066"/>
            </a:lvl5pPr>
            <a:lvl6pPr>
              <a:defRPr sz="1066"/>
            </a:lvl6pPr>
            <a:lvl7pPr>
              <a:defRPr sz="1066"/>
            </a:lvl7pPr>
            <a:lvl8pPr>
              <a:defRPr sz="1066"/>
            </a:lvl8pPr>
            <a:lvl9pPr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3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28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0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5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617" y="1456539"/>
            <a:ext cx="9626600" cy="6197204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0583" y="1456539"/>
            <a:ext cx="16357600" cy="31216204"/>
          </a:xfrm>
        </p:spPr>
        <p:txBody>
          <a:bodyPr/>
          <a:lstStyle>
            <a:lvl1pPr>
              <a:defRPr sz="2134"/>
            </a:lvl1pPr>
            <a:lvl2pPr>
              <a:defRPr sz="1866"/>
            </a:lvl2pPr>
            <a:lvl3pPr>
              <a:defRPr sz="1600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2617" y="7653735"/>
            <a:ext cx="9626600" cy="25019000"/>
          </a:xfrm>
        </p:spPr>
        <p:txBody>
          <a:bodyPr/>
          <a:lstStyle>
            <a:lvl1pPr marL="0" indent="0">
              <a:buNone/>
              <a:defRPr sz="934"/>
            </a:lvl1pPr>
            <a:lvl2pPr marL="304776" indent="0">
              <a:buNone/>
              <a:defRPr sz="800"/>
            </a:lvl2pPr>
            <a:lvl3pPr marL="609552" indent="0">
              <a:buNone/>
              <a:defRPr sz="666"/>
            </a:lvl3pPr>
            <a:lvl4pPr marL="914326" indent="0">
              <a:buNone/>
              <a:defRPr sz="600"/>
            </a:lvl4pPr>
            <a:lvl5pPr marL="1219102" indent="0">
              <a:buNone/>
              <a:defRPr sz="600"/>
            </a:lvl5pPr>
            <a:lvl6pPr marL="1523878" indent="0">
              <a:buNone/>
              <a:defRPr sz="600"/>
            </a:lvl6pPr>
            <a:lvl7pPr marL="1828654" indent="0">
              <a:buNone/>
              <a:defRPr sz="600"/>
            </a:lvl7pPr>
            <a:lvl8pPr marL="2133430" indent="0">
              <a:buNone/>
              <a:defRPr sz="600"/>
            </a:lvl8pPr>
            <a:lvl9pPr marL="243820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60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117" y="25602406"/>
            <a:ext cx="17556691" cy="3024188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35117" y="3268266"/>
            <a:ext cx="17556691" cy="21945203"/>
          </a:xfrm>
        </p:spPr>
        <p:txBody>
          <a:bodyPr/>
          <a:lstStyle>
            <a:lvl1pPr marL="0" indent="0">
              <a:buNone/>
              <a:defRPr sz="2134"/>
            </a:lvl1pPr>
            <a:lvl2pPr marL="304776" indent="0">
              <a:buNone/>
              <a:defRPr sz="1866"/>
            </a:lvl2pPr>
            <a:lvl3pPr marL="609552" indent="0">
              <a:buNone/>
              <a:defRPr sz="1600"/>
            </a:lvl3pPr>
            <a:lvl4pPr marL="914326" indent="0">
              <a:buNone/>
              <a:defRPr sz="1334"/>
            </a:lvl4pPr>
            <a:lvl5pPr marL="1219102" indent="0">
              <a:buNone/>
              <a:defRPr sz="1334"/>
            </a:lvl5pPr>
            <a:lvl6pPr marL="1523878" indent="0">
              <a:buNone/>
              <a:defRPr sz="1334"/>
            </a:lvl6pPr>
            <a:lvl7pPr marL="1828654" indent="0">
              <a:buNone/>
              <a:defRPr sz="1334"/>
            </a:lvl7pPr>
            <a:lvl8pPr marL="2133430" indent="0">
              <a:buNone/>
              <a:defRPr sz="1334"/>
            </a:lvl8pPr>
            <a:lvl9pPr marL="2438205" indent="0">
              <a:buNone/>
              <a:defRPr sz="133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5117" y="28626594"/>
            <a:ext cx="17556691" cy="4292204"/>
          </a:xfrm>
        </p:spPr>
        <p:txBody>
          <a:bodyPr/>
          <a:lstStyle>
            <a:lvl1pPr marL="0" indent="0">
              <a:buNone/>
              <a:defRPr sz="934"/>
            </a:lvl1pPr>
            <a:lvl2pPr marL="304776" indent="0">
              <a:buNone/>
              <a:defRPr sz="800"/>
            </a:lvl2pPr>
            <a:lvl3pPr marL="609552" indent="0">
              <a:buNone/>
              <a:defRPr sz="666"/>
            </a:lvl3pPr>
            <a:lvl4pPr marL="914326" indent="0">
              <a:buNone/>
              <a:defRPr sz="600"/>
            </a:lvl4pPr>
            <a:lvl5pPr marL="1219102" indent="0">
              <a:buNone/>
              <a:defRPr sz="600"/>
            </a:lvl5pPr>
            <a:lvl6pPr marL="1523878" indent="0">
              <a:buNone/>
              <a:defRPr sz="600"/>
            </a:lvl6pPr>
            <a:lvl7pPr marL="1828654" indent="0">
              <a:buNone/>
              <a:defRPr sz="600"/>
            </a:lvl7pPr>
            <a:lvl8pPr marL="2133430" indent="0">
              <a:buNone/>
              <a:defRPr sz="600"/>
            </a:lvl8pPr>
            <a:lvl9pPr marL="243820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5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65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214301" y="1464473"/>
            <a:ext cx="6583891" cy="312082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2625" y="1464473"/>
            <a:ext cx="19650075" cy="312082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7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402" y="23503469"/>
            <a:ext cx="24871680" cy="7264400"/>
          </a:xfrm>
        </p:spPr>
        <p:txBody>
          <a:bodyPr anchor="t"/>
          <a:lstStyle>
            <a:lvl1pPr algn="l">
              <a:defRPr sz="121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1402" y="15502477"/>
            <a:ext cx="24871680" cy="8000998"/>
          </a:xfrm>
        </p:spPr>
        <p:txBody>
          <a:bodyPr anchor="b"/>
          <a:lstStyle>
            <a:lvl1pPr marL="0" indent="0">
              <a:buNone/>
              <a:defRPr sz="6066">
                <a:solidFill>
                  <a:schemeClr val="tx1">
                    <a:tint val="75000"/>
                  </a:schemeClr>
                </a:solidFill>
              </a:defRPr>
            </a:lvl1pPr>
            <a:lvl2pPr marL="1393252" indent="0">
              <a:buNone/>
              <a:defRPr sz="5466">
                <a:solidFill>
                  <a:schemeClr val="tx1">
                    <a:tint val="75000"/>
                  </a:schemeClr>
                </a:solidFill>
              </a:defRPr>
            </a:lvl2pPr>
            <a:lvl3pPr marL="2786502" indent="0">
              <a:buNone/>
              <a:defRPr sz="4866">
                <a:solidFill>
                  <a:schemeClr val="tx1">
                    <a:tint val="75000"/>
                  </a:schemeClr>
                </a:solidFill>
              </a:defRPr>
            </a:lvl3pPr>
            <a:lvl4pPr marL="4179754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4pPr>
            <a:lvl5pPr marL="5573005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5pPr>
            <a:lvl6pPr marL="6966256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6pPr>
            <a:lvl7pPr marL="8359507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7pPr>
            <a:lvl8pPr marL="9752758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8pPr>
            <a:lvl9pPr marL="11146010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5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040" y="8534412"/>
            <a:ext cx="12923520" cy="24138469"/>
          </a:xfrm>
        </p:spPr>
        <p:txBody>
          <a:bodyPr/>
          <a:lstStyle>
            <a:lvl1pPr>
              <a:defRPr sz="8532"/>
            </a:lvl1pPr>
            <a:lvl2pPr>
              <a:defRPr sz="7332"/>
            </a:lvl2pPr>
            <a:lvl3pPr>
              <a:defRPr sz="6066"/>
            </a:lvl3pPr>
            <a:lvl4pPr>
              <a:defRPr sz="5466"/>
            </a:lvl4pPr>
            <a:lvl5pPr>
              <a:defRPr sz="5466"/>
            </a:lvl5pPr>
            <a:lvl6pPr>
              <a:defRPr sz="5466"/>
            </a:lvl6pPr>
            <a:lvl7pPr>
              <a:defRPr sz="5466"/>
            </a:lvl7pPr>
            <a:lvl8pPr>
              <a:defRPr sz="5466"/>
            </a:lvl8pPr>
            <a:lvl9pPr>
              <a:defRPr sz="54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4240" y="8534412"/>
            <a:ext cx="12923520" cy="24138469"/>
          </a:xfrm>
        </p:spPr>
        <p:txBody>
          <a:bodyPr/>
          <a:lstStyle>
            <a:lvl1pPr>
              <a:defRPr sz="8532"/>
            </a:lvl1pPr>
            <a:lvl2pPr>
              <a:defRPr sz="7332"/>
            </a:lvl2pPr>
            <a:lvl3pPr>
              <a:defRPr sz="6066"/>
            </a:lvl3pPr>
            <a:lvl4pPr>
              <a:defRPr sz="5466"/>
            </a:lvl4pPr>
            <a:lvl5pPr>
              <a:defRPr sz="5466"/>
            </a:lvl5pPr>
            <a:lvl6pPr>
              <a:defRPr sz="5466"/>
            </a:lvl6pPr>
            <a:lvl7pPr>
              <a:defRPr sz="5466"/>
            </a:lvl7pPr>
            <a:lvl8pPr>
              <a:defRPr sz="5466"/>
            </a:lvl8pPr>
            <a:lvl9pPr>
              <a:defRPr sz="54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3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8187278"/>
            <a:ext cx="12928602" cy="3412064"/>
          </a:xfrm>
        </p:spPr>
        <p:txBody>
          <a:bodyPr anchor="b"/>
          <a:lstStyle>
            <a:lvl1pPr marL="0" indent="0">
              <a:buNone/>
              <a:defRPr sz="7332" b="1"/>
            </a:lvl1pPr>
            <a:lvl2pPr marL="1393252" indent="0">
              <a:buNone/>
              <a:defRPr sz="6066" b="1"/>
            </a:lvl2pPr>
            <a:lvl3pPr marL="2786502" indent="0">
              <a:buNone/>
              <a:defRPr sz="5466" b="1"/>
            </a:lvl3pPr>
            <a:lvl4pPr marL="4179754" indent="0">
              <a:buNone/>
              <a:defRPr sz="4866" b="1"/>
            </a:lvl4pPr>
            <a:lvl5pPr marL="5573005" indent="0">
              <a:buNone/>
              <a:defRPr sz="4866" b="1"/>
            </a:lvl5pPr>
            <a:lvl6pPr marL="6966256" indent="0">
              <a:buNone/>
              <a:defRPr sz="4866" b="1"/>
            </a:lvl6pPr>
            <a:lvl7pPr marL="8359507" indent="0">
              <a:buNone/>
              <a:defRPr sz="4866" b="1"/>
            </a:lvl7pPr>
            <a:lvl8pPr marL="9752758" indent="0">
              <a:buNone/>
              <a:defRPr sz="4866" b="1"/>
            </a:lvl8pPr>
            <a:lvl9pPr marL="11146010" indent="0">
              <a:buNone/>
              <a:defRPr sz="48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40" y="11599343"/>
            <a:ext cx="12928602" cy="21073536"/>
          </a:xfrm>
        </p:spPr>
        <p:txBody>
          <a:bodyPr/>
          <a:lstStyle>
            <a:lvl1pPr>
              <a:defRPr sz="7332"/>
            </a:lvl1pPr>
            <a:lvl2pPr>
              <a:defRPr sz="6066"/>
            </a:lvl2pPr>
            <a:lvl3pPr>
              <a:defRPr sz="5466"/>
            </a:lvl3pPr>
            <a:lvl4pPr>
              <a:defRPr sz="4866"/>
            </a:lvl4pPr>
            <a:lvl5pPr>
              <a:defRPr sz="4866"/>
            </a:lvl5pPr>
            <a:lvl6pPr>
              <a:defRPr sz="4866"/>
            </a:lvl6pPr>
            <a:lvl7pPr>
              <a:defRPr sz="4866"/>
            </a:lvl7pPr>
            <a:lvl8pPr>
              <a:defRPr sz="4866"/>
            </a:lvl8pPr>
            <a:lvl9pPr>
              <a:defRPr sz="48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864082" y="8187278"/>
            <a:ext cx="12933680" cy="3412064"/>
          </a:xfrm>
        </p:spPr>
        <p:txBody>
          <a:bodyPr anchor="b"/>
          <a:lstStyle>
            <a:lvl1pPr marL="0" indent="0">
              <a:buNone/>
              <a:defRPr sz="7332" b="1"/>
            </a:lvl1pPr>
            <a:lvl2pPr marL="1393252" indent="0">
              <a:buNone/>
              <a:defRPr sz="6066" b="1"/>
            </a:lvl2pPr>
            <a:lvl3pPr marL="2786502" indent="0">
              <a:buNone/>
              <a:defRPr sz="5466" b="1"/>
            </a:lvl3pPr>
            <a:lvl4pPr marL="4179754" indent="0">
              <a:buNone/>
              <a:defRPr sz="4866" b="1"/>
            </a:lvl4pPr>
            <a:lvl5pPr marL="5573005" indent="0">
              <a:buNone/>
              <a:defRPr sz="4866" b="1"/>
            </a:lvl5pPr>
            <a:lvl6pPr marL="6966256" indent="0">
              <a:buNone/>
              <a:defRPr sz="4866" b="1"/>
            </a:lvl6pPr>
            <a:lvl7pPr marL="8359507" indent="0">
              <a:buNone/>
              <a:defRPr sz="4866" b="1"/>
            </a:lvl7pPr>
            <a:lvl8pPr marL="9752758" indent="0">
              <a:buNone/>
              <a:defRPr sz="4866" b="1"/>
            </a:lvl8pPr>
            <a:lvl9pPr marL="11146010" indent="0">
              <a:buNone/>
              <a:defRPr sz="48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864082" y="11599343"/>
            <a:ext cx="12933680" cy="21073536"/>
          </a:xfrm>
        </p:spPr>
        <p:txBody>
          <a:bodyPr/>
          <a:lstStyle>
            <a:lvl1pPr>
              <a:defRPr sz="7332"/>
            </a:lvl1pPr>
            <a:lvl2pPr>
              <a:defRPr sz="6066"/>
            </a:lvl2pPr>
            <a:lvl3pPr>
              <a:defRPr sz="5466"/>
            </a:lvl3pPr>
            <a:lvl4pPr>
              <a:defRPr sz="4866"/>
            </a:lvl4pPr>
            <a:lvl5pPr>
              <a:defRPr sz="4866"/>
            </a:lvl5pPr>
            <a:lvl6pPr>
              <a:defRPr sz="4866"/>
            </a:lvl6pPr>
            <a:lvl7pPr>
              <a:defRPr sz="4866"/>
            </a:lvl7pPr>
            <a:lvl8pPr>
              <a:defRPr sz="4866"/>
            </a:lvl8pPr>
            <a:lvl9pPr>
              <a:defRPr sz="48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1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7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1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6978"/>
            <a:ext cx="28041600" cy="2853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5715000"/>
            <a:ext cx="7010400" cy="12573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1" y="1456266"/>
            <a:ext cx="9626602" cy="6197600"/>
          </a:xfrm>
        </p:spPr>
        <p:txBody>
          <a:bodyPr anchor="b"/>
          <a:lstStyle>
            <a:lvl1pPr algn="l">
              <a:defRPr sz="60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0160" y="1456276"/>
            <a:ext cx="16357600" cy="31216603"/>
          </a:xfrm>
        </p:spPr>
        <p:txBody>
          <a:bodyPr/>
          <a:lstStyle>
            <a:lvl1pPr>
              <a:defRPr sz="9732"/>
            </a:lvl1pPr>
            <a:lvl2pPr>
              <a:defRPr sz="8532"/>
            </a:lvl2pPr>
            <a:lvl3pPr>
              <a:defRPr sz="7332"/>
            </a:lvl3pPr>
            <a:lvl4pPr>
              <a:defRPr sz="6066"/>
            </a:lvl4pPr>
            <a:lvl5pPr>
              <a:defRPr sz="6066"/>
            </a:lvl5pPr>
            <a:lvl6pPr>
              <a:defRPr sz="6066"/>
            </a:lvl6pPr>
            <a:lvl7pPr>
              <a:defRPr sz="6066"/>
            </a:lvl7pPr>
            <a:lvl8pPr>
              <a:defRPr sz="6066"/>
            </a:lvl8pPr>
            <a:lvl9pPr>
              <a:defRPr sz="60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1" y="7653876"/>
            <a:ext cx="9626602" cy="25019003"/>
          </a:xfrm>
        </p:spPr>
        <p:txBody>
          <a:bodyPr/>
          <a:lstStyle>
            <a:lvl1pPr marL="0" indent="0">
              <a:buNone/>
              <a:defRPr sz="4266"/>
            </a:lvl1pPr>
            <a:lvl2pPr marL="1393252" indent="0">
              <a:buNone/>
              <a:defRPr sz="3666"/>
            </a:lvl2pPr>
            <a:lvl3pPr marL="2786502" indent="0">
              <a:buNone/>
              <a:defRPr sz="3066"/>
            </a:lvl3pPr>
            <a:lvl4pPr marL="4179754" indent="0">
              <a:buNone/>
              <a:defRPr sz="2734"/>
            </a:lvl4pPr>
            <a:lvl5pPr marL="5573005" indent="0">
              <a:buNone/>
              <a:defRPr sz="2734"/>
            </a:lvl5pPr>
            <a:lvl6pPr marL="6966256" indent="0">
              <a:buNone/>
              <a:defRPr sz="2734"/>
            </a:lvl6pPr>
            <a:lvl7pPr marL="8359507" indent="0">
              <a:buNone/>
              <a:defRPr sz="2734"/>
            </a:lvl7pPr>
            <a:lvl8pPr marL="9752758" indent="0">
              <a:buNone/>
              <a:defRPr sz="2734"/>
            </a:lvl8pPr>
            <a:lvl9pPr marL="11146010" indent="0">
              <a:buNone/>
              <a:defRPr sz="27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3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0" y="1464736"/>
            <a:ext cx="26334720" cy="6096000"/>
          </a:xfrm>
          <a:prstGeom prst="rect">
            <a:avLst/>
          </a:prstGeom>
        </p:spPr>
        <p:txBody>
          <a:bodyPr vert="horz" lIns="418009" tIns="209004" rIns="418009" bIns="2090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8534412"/>
            <a:ext cx="26334720" cy="24138469"/>
          </a:xfrm>
          <a:prstGeom prst="rect">
            <a:avLst/>
          </a:prstGeom>
        </p:spPr>
        <p:txBody>
          <a:bodyPr vert="horz" lIns="418009" tIns="209004" rIns="418009" bIns="2090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3040" y="33900541"/>
            <a:ext cx="6827520" cy="1947334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l">
              <a:defRPr sz="36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2E043-4539-1647-B5B1-EA3709A471E8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7440" y="33900541"/>
            <a:ext cx="9265920" cy="1947334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ctr">
              <a:defRPr sz="36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70240" y="33900541"/>
            <a:ext cx="6827520" cy="1947334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r">
              <a:defRPr sz="36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2F862-C7A1-894A-AF8D-DF3D8FBCB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7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1393252" rtl="0" eaLnBrk="1" latinLnBrk="0" hangingPunct="1">
        <a:spcBef>
          <a:spcPct val="0"/>
        </a:spcBef>
        <a:buNone/>
        <a:defRPr sz="13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44938" indent="-1044938" algn="l" defTabSz="1393252" rtl="0" eaLnBrk="1" latinLnBrk="0" hangingPunct="1">
        <a:spcBef>
          <a:spcPct val="20000"/>
        </a:spcBef>
        <a:buFont typeface="Arial"/>
        <a:buChar char="•"/>
        <a:defRPr sz="9732" kern="1200">
          <a:solidFill>
            <a:schemeClr val="tx1"/>
          </a:solidFill>
          <a:latin typeface="+mn-lt"/>
          <a:ea typeface="+mn-ea"/>
          <a:cs typeface="+mn-cs"/>
        </a:defRPr>
      </a:lvl1pPr>
      <a:lvl2pPr marL="2264034" indent="-870782" algn="l" defTabSz="1393252" rtl="0" eaLnBrk="1" latinLnBrk="0" hangingPunct="1">
        <a:spcBef>
          <a:spcPct val="20000"/>
        </a:spcBef>
        <a:buFont typeface="Arial"/>
        <a:buChar char="–"/>
        <a:defRPr sz="8532" kern="1200">
          <a:solidFill>
            <a:schemeClr val="tx1"/>
          </a:solidFill>
          <a:latin typeface="+mn-lt"/>
          <a:ea typeface="+mn-ea"/>
          <a:cs typeface="+mn-cs"/>
        </a:defRPr>
      </a:lvl2pPr>
      <a:lvl3pPr marL="3483128" indent="-696626" algn="l" defTabSz="1393252" rtl="0" eaLnBrk="1" latinLnBrk="0" hangingPunct="1">
        <a:spcBef>
          <a:spcPct val="20000"/>
        </a:spcBef>
        <a:buFont typeface="Arial"/>
        <a:buChar char="•"/>
        <a:defRPr sz="7332" kern="1200">
          <a:solidFill>
            <a:schemeClr val="tx1"/>
          </a:solidFill>
          <a:latin typeface="+mn-lt"/>
          <a:ea typeface="+mn-ea"/>
          <a:cs typeface="+mn-cs"/>
        </a:defRPr>
      </a:lvl3pPr>
      <a:lvl4pPr marL="4876380" indent="-696626" algn="l" defTabSz="1393252" rtl="0" eaLnBrk="1" latinLnBrk="0" hangingPunct="1">
        <a:spcBef>
          <a:spcPct val="20000"/>
        </a:spcBef>
        <a:buFont typeface="Arial"/>
        <a:buChar char="–"/>
        <a:defRPr sz="6066" kern="1200">
          <a:solidFill>
            <a:schemeClr val="tx1"/>
          </a:solidFill>
          <a:latin typeface="+mn-lt"/>
          <a:ea typeface="+mn-ea"/>
          <a:cs typeface="+mn-cs"/>
        </a:defRPr>
      </a:lvl4pPr>
      <a:lvl5pPr marL="6269630" indent="-696626" algn="l" defTabSz="1393252" rtl="0" eaLnBrk="1" latinLnBrk="0" hangingPunct="1">
        <a:spcBef>
          <a:spcPct val="20000"/>
        </a:spcBef>
        <a:buFont typeface="Arial"/>
        <a:buChar char="»"/>
        <a:defRPr sz="6066" kern="1200">
          <a:solidFill>
            <a:schemeClr val="tx1"/>
          </a:solidFill>
          <a:latin typeface="+mn-lt"/>
          <a:ea typeface="+mn-ea"/>
          <a:cs typeface="+mn-cs"/>
        </a:defRPr>
      </a:lvl5pPr>
      <a:lvl6pPr marL="7662882" indent="-696626" algn="l" defTabSz="1393252" rtl="0" eaLnBrk="1" latinLnBrk="0" hangingPunct="1">
        <a:spcBef>
          <a:spcPct val="20000"/>
        </a:spcBef>
        <a:buFont typeface="Arial"/>
        <a:buChar char="•"/>
        <a:defRPr sz="6066" kern="1200">
          <a:solidFill>
            <a:schemeClr val="tx1"/>
          </a:solidFill>
          <a:latin typeface="+mn-lt"/>
          <a:ea typeface="+mn-ea"/>
          <a:cs typeface="+mn-cs"/>
        </a:defRPr>
      </a:lvl6pPr>
      <a:lvl7pPr marL="9056134" indent="-696626" algn="l" defTabSz="1393252" rtl="0" eaLnBrk="1" latinLnBrk="0" hangingPunct="1">
        <a:spcBef>
          <a:spcPct val="20000"/>
        </a:spcBef>
        <a:buFont typeface="Arial"/>
        <a:buChar char="•"/>
        <a:defRPr sz="6066" kern="1200">
          <a:solidFill>
            <a:schemeClr val="tx1"/>
          </a:solidFill>
          <a:latin typeface="+mn-lt"/>
          <a:ea typeface="+mn-ea"/>
          <a:cs typeface="+mn-cs"/>
        </a:defRPr>
      </a:lvl7pPr>
      <a:lvl8pPr marL="10449385" indent="-696626" algn="l" defTabSz="1393252" rtl="0" eaLnBrk="1" latinLnBrk="0" hangingPunct="1">
        <a:spcBef>
          <a:spcPct val="20000"/>
        </a:spcBef>
        <a:buFont typeface="Arial"/>
        <a:buChar char="•"/>
        <a:defRPr sz="6066" kern="1200">
          <a:solidFill>
            <a:schemeClr val="tx1"/>
          </a:solidFill>
          <a:latin typeface="+mn-lt"/>
          <a:ea typeface="+mn-ea"/>
          <a:cs typeface="+mn-cs"/>
        </a:defRPr>
      </a:lvl8pPr>
      <a:lvl9pPr marL="11842636" indent="-696626" algn="l" defTabSz="1393252" rtl="0" eaLnBrk="1" latinLnBrk="0" hangingPunct="1">
        <a:spcBef>
          <a:spcPct val="20000"/>
        </a:spcBef>
        <a:buFont typeface="Arial"/>
        <a:buChar char="•"/>
        <a:defRPr sz="60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1pPr>
      <a:lvl2pPr marL="1393252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2pPr>
      <a:lvl3pPr marL="2786502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3pPr>
      <a:lvl4pPr marL="4179754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4pPr>
      <a:lvl5pPr marL="5573005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5pPr>
      <a:lvl6pPr marL="6966256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6pPr>
      <a:lvl7pPr marL="8359507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7pPr>
      <a:lvl8pPr marL="9752758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8pPr>
      <a:lvl9pPr marL="11146010" algn="l" defTabSz="1393252" rtl="0" eaLnBrk="1" latinLnBrk="0" hangingPunct="1">
        <a:defRPr sz="54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2617" y="1464469"/>
            <a:ext cx="26335566" cy="609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2617" y="8534797"/>
            <a:ext cx="26335566" cy="2413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2617" y="33901062"/>
            <a:ext cx="6828366" cy="1946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D109E-70E6-954A-B562-120B6133ADD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7017" y="33901062"/>
            <a:ext cx="9266766" cy="1946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69817" y="33901062"/>
            <a:ext cx="6828366" cy="1946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CE006-D3F5-624C-BDF6-D7CD4CD0D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9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04776" rtl="0" eaLnBrk="1" latinLnBrk="0" hangingPunct="1">
        <a:spcBef>
          <a:spcPct val="0"/>
        </a:spcBef>
        <a:buNone/>
        <a:defRPr sz="29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304776" rtl="0" eaLnBrk="1" latinLnBrk="0" hangingPunct="1">
        <a:spcBef>
          <a:spcPct val="20000"/>
        </a:spcBef>
        <a:buFont typeface="Arial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1pPr>
      <a:lvl2pPr marL="495260" indent="-190484" algn="l" defTabSz="304776" rtl="0" eaLnBrk="1" latinLnBrk="0" hangingPunct="1">
        <a:spcBef>
          <a:spcPct val="20000"/>
        </a:spcBef>
        <a:buFont typeface="Arial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39" indent="-152387" algn="l" defTabSz="304776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14" indent="-152387" algn="l" defTabSz="304776" rtl="0" eaLnBrk="1" latinLnBrk="0" hangingPunct="1">
        <a:spcBef>
          <a:spcPct val="20000"/>
        </a:spcBef>
        <a:buFont typeface="Arial"/>
        <a:buChar char="–"/>
        <a:defRPr sz="1334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0" indent="-152387" algn="l" defTabSz="304776" rtl="0" eaLnBrk="1" latinLnBrk="0" hangingPunct="1">
        <a:spcBef>
          <a:spcPct val="20000"/>
        </a:spcBef>
        <a:buFont typeface="Arial"/>
        <a:buChar char="»"/>
        <a:defRPr sz="1334" kern="1200">
          <a:solidFill>
            <a:schemeClr val="tx1"/>
          </a:solidFill>
          <a:latin typeface="+mn-lt"/>
          <a:ea typeface="+mn-ea"/>
          <a:cs typeface="+mn-cs"/>
        </a:defRPr>
      </a:lvl5pPr>
      <a:lvl6pPr marL="1676266" indent="-152387" algn="l" defTabSz="304776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6pPr>
      <a:lvl7pPr marL="1981042" indent="-152387" algn="l" defTabSz="304776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7pPr>
      <a:lvl8pPr marL="2285818" indent="-152387" algn="l" defTabSz="304776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8pPr>
      <a:lvl9pPr marL="2590592" indent="-152387" algn="l" defTabSz="304776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6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52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26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02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78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54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30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05" algn="l" defTabSz="3047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57200" y="1333500"/>
            <a:ext cx="28009985" cy="3493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6" name="Rectangle 1245"/>
          <p:cNvSpPr/>
          <p:nvPr/>
        </p:nvSpPr>
        <p:spPr>
          <a:xfrm>
            <a:off x="1143000" y="4194629"/>
            <a:ext cx="11042415" cy="940045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6" name="Rectangle 505"/>
          <p:cNvSpPr/>
          <p:nvPr/>
        </p:nvSpPr>
        <p:spPr>
          <a:xfrm>
            <a:off x="17039158" y="4096692"/>
            <a:ext cx="11045952" cy="94450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Rectangle 500"/>
          <p:cNvSpPr/>
          <p:nvPr/>
        </p:nvSpPr>
        <p:spPr>
          <a:xfrm>
            <a:off x="3266041" y="14496820"/>
            <a:ext cx="22728718" cy="1482780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353491"/>
            <a:ext cx="28041600" cy="3076389"/>
          </a:xfrm>
          <a:solidFill>
            <a:schemeClr val="tx2"/>
          </a:solidFill>
        </p:spPr>
        <p:txBody>
          <a:bodyPr tIns="457200" bIns="457200">
            <a:normAutofit fontScale="90000"/>
          </a:bodyPr>
          <a:lstStyle/>
          <a:p>
            <a:pPr>
              <a:spcBef>
                <a:spcPts val="1200"/>
              </a:spcBef>
              <a:spcAft>
                <a:spcPts val="3600"/>
              </a:spcAft>
            </a:pPr>
            <a:r>
              <a:rPr lang="en-US" sz="6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  <a:t>A Process for Field Studies in Behavioral Economics</a:t>
            </a:r>
            <a:br>
              <a:rPr lang="en-US" sz="5933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</a:br>
            <a:r>
              <a:rPr lang="en-US" sz="2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  <a:t> </a:t>
            </a:r>
            <a:br>
              <a:rPr lang="en-US" sz="5933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</a:br>
            <a:r>
              <a:rPr lang="en-US" sz="3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  <a:t>Victoria Ferraro – Economics, Political Science</a:t>
            </a:r>
            <a:br>
              <a:rPr lang="en-US" sz="3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</a:br>
            <a:r>
              <a:rPr lang="en-US" sz="3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  <a:t>Faculty Sponsor: Dr. Stephen Atlas, College of Business Administration</a:t>
            </a:r>
            <a:br>
              <a:rPr lang="en-US" sz="3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</a:br>
            <a:r>
              <a:rPr lang="en-US" sz="3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/>
              </a:rPr>
              <a:t>University of Rhode Island</a:t>
            </a:r>
            <a:endParaRPr lang="en-US" sz="3900" dirty="0">
              <a:ln>
                <a:solidFill>
                  <a:schemeClr val="bg1"/>
                </a:solidFill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688766" y="23491072"/>
            <a:ext cx="533400" cy="241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77"/>
          </a:p>
        </p:txBody>
      </p:sp>
      <p:sp>
        <p:nvSpPr>
          <p:cNvPr id="27" name="TextBox 26"/>
          <p:cNvSpPr txBox="1"/>
          <p:nvPr/>
        </p:nvSpPr>
        <p:spPr>
          <a:xfrm>
            <a:off x="3262030" y="14020800"/>
            <a:ext cx="22736740" cy="605422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Streamlining the Experimental Procedure</a:t>
            </a:r>
          </a:p>
        </p:txBody>
      </p:sp>
      <p:pic>
        <p:nvPicPr>
          <p:cNvPr id="30" name="Picture 4" descr="http://www.plaquesandpatches.com/images/large/University-of-Rhode-Island-Seal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330" y="613559"/>
            <a:ext cx="2555470" cy="25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43" name="Table 1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5585"/>
              </p:ext>
            </p:extLst>
          </p:nvPr>
        </p:nvGraphicFramePr>
        <p:xfrm>
          <a:off x="17244863" y="4983407"/>
          <a:ext cx="10648181" cy="807752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671183">
                  <a:extLst>
                    <a:ext uri="{9D8B030D-6E8A-4147-A177-3AD203B41FA5}">
                      <a16:colId xmlns:a16="http://schemas.microsoft.com/office/drawing/2014/main" val="3002100357"/>
                    </a:ext>
                  </a:extLst>
                </a:gridCol>
                <a:gridCol w="4063681">
                  <a:extLst>
                    <a:ext uri="{9D8B030D-6E8A-4147-A177-3AD203B41FA5}">
                      <a16:colId xmlns:a16="http://schemas.microsoft.com/office/drawing/2014/main" val="98141325"/>
                    </a:ext>
                  </a:extLst>
                </a:gridCol>
                <a:gridCol w="3913317">
                  <a:extLst>
                    <a:ext uri="{9D8B030D-6E8A-4147-A177-3AD203B41FA5}">
                      <a16:colId xmlns:a16="http://schemas.microsoft.com/office/drawing/2014/main" val="1889902597"/>
                    </a:ext>
                  </a:extLst>
                </a:gridCol>
              </a:tblGrid>
              <a:tr h="4761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Phase</a:t>
                      </a:r>
                      <a:endParaRPr lang="en-US" sz="2400" b="1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Objectives</a:t>
                      </a:r>
                      <a:endParaRPr lang="en-US" sz="2400" b="1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Key Challenges</a:t>
                      </a:r>
                      <a:endParaRPr lang="en-US" sz="2400" b="1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4010"/>
                  </a:ext>
                </a:extLst>
              </a:tr>
              <a:tr h="1506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Building the Partnership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Aug. 15- Sept. 7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Attain commitment of owner and workers to be affected by study’s implementation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Incentivizing commitment and maintaining the partnership for the longevity of study 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711723"/>
                  </a:ext>
                </a:extLst>
              </a:tr>
              <a:tr h="1523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Learning the Partner’s Process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Sept. 7 – Sept. 27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Understand the final procedure will come from a series of trials, errors, and adjustments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Managing the “chaos” as to not hurt business, and explicitly recording errors to learn from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098513"/>
                  </a:ext>
                </a:extLst>
              </a:tr>
              <a:tr h="19046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Streamlining a Process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Sept. 28 – Oct. 31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Apply experiment to initial understanding of business; develop in response to challenges that arise between business and research process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Lack of precedent to work with, everyday anomalies within business’s procedure, and need to maintain order and organization for clientele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668111"/>
                  </a:ext>
                </a:extLst>
              </a:tr>
              <a:tr h="1523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Collecting the Data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Nov. 1 – Dec. 20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Maintain a procedure that will resist the strain of all major problems that have been identified over time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Adjusting what is required of the business’s normal procedure with what the experiment demands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9650"/>
                  </a:ext>
                </a:extLst>
              </a:tr>
              <a:tr h="1142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Aftermath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Provide proper closure with the business staff and management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0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Ensuring our absence does not affect the establishment’s normal functions.</a:t>
                      </a:r>
                      <a:endParaRPr lang="en-US" sz="2400" b="0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760544"/>
                  </a:ext>
                </a:extLst>
              </a:tr>
            </a:tbl>
          </a:graphicData>
        </a:graphic>
      </p:graphicFrame>
      <p:sp>
        <p:nvSpPr>
          <p:cNvPr id="487" name="TextBox 486"/>
          <p:cNvSpPr txBox="1"/>
          <p:nvPr/>
        </p:nvSpPr>
        <p:spPr>
          <a:xfrm>
            <a:off x="1115426" y="3810000"/>
            <a:ext cx="11097692" cy="605422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Motivation</a:t>
            </a:r>
          </a:p>
        </p:txBody>
      </p:sp>
      <p:pic>
        <p:nvPicPr>
          <p:cNvPr id="507" name="Picture 506"/>
          <p:cNvPicPr>
            <a:picLocks noChangeAspect="1"/>
          </p:cNvPicPr>
          <p:nvPr/>
        </p:nvPicPr>
        <p:blipFill rotWithShape="1">
          <a:blip r:embed="rId4"/>
          <a:srcRect l="5069" r="38532" b="823"/>
          <a:stretch/>
        </p:blipFill>
        <p:spPr>
          <a:xfrm>
            <a:off x="12762252" y="9287701"/>
            <a:ext cx="3577311" cy="403079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517" name="TextBox 516"/>
          <p:cNvSpPr txBox="1"/>
          <p:nvPr/>
        </p:nvSpPr>
        <p:spPr>
          <a:xfrm>
            <a:off x="15697200" y="34631293"/>
            <a:ext cx="1280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Cited: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Harrison, Glenn W., and John A. List. "Field experiments." Journal of Economic literature 42, no. 4 (2004): 1009-1055.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List, John A. "Why economists should conduct field experiments and 14 tips for pulling one off." The Journal of Economic Perspectives 25, no. 3 (2011): 3-15.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List, John A. Field experiments: A bridge between lab and naturally-occurring data. No. w12992. National Bureau of Economic Research, 2007.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118859" y="29738021"/>
            <a:ext cx="12922387" cy="61996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9" name="TextBox 518"/>
          <p:cNvSpPr txBox="1"/>
          <p:nvPr/>
        </p:nvSpPr>
        <p:spPr>
          <a:xfrm>
            <a:off x="3331683" y="14630400"/>
            <a:ext cx="22736740" cy="60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80" b="1" dirty="0">
                <a:latin typeface="+mj-lt"/>
                <a:cs typeface="Times New Roman" panose="02020603050405020304" pitchFamily="18" charset="0"/>
              </a:rPr>
              <a:t>KEY</a:t>
            </a:r>
            <a:r>
              <a:rPr lang="en-US" sz="2480" dirty="0">
                <a:latin typeface="+mj-lt"/>
                <a:cs typeface="Times New Roman" panose="02020603050405020304" pitchFamily="18" charset="0"/>
              </a:rPr>
              <a:t>:  C: Customer  R: Researcher  S: Server  T1: Main Tablet  T2: Spare Tablet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76116" y="29738021"/>
            <a:ext cx="12922387" cy="61961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TextBox 517"/>
          <p:cNvSpPr txBox="1"/>
          <p:nvPr/>
        </p:nvSpPr>
        <p:spPr>
          <a:xfrm>
            <a:off x="15240000" y="30556200"/>
            <a:ext cx="12496800" cy="326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field experiments with private businesses must:</a:t>
            </a:r>
          </a:p>
          <a:p>
            <a:pPr marL="73152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Coincide smoothly with the business's regular operational structure</a:t>
            </a:r>
          </a:p>
          <a:p>
            <a:pPr marL="73152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compromise efficient and effective data collection for researcher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research: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a final procedure for a natural field experiment is established and refined, many different variables can be further manipulated and tested within the environment, on both the business and consumer side of the experimental design.</a:t>
            </a:r>
          </a:p>
        </p:txBody>
      </p:sp>
      <p:sp>
        <p:nvSpPr>
          <p:cNvPr id="502" name="TextBox 501"/>
          <p:cNvSpPr txBox="1"/>
          <p:nvPr/>
        </p:nvSpPr>
        <p:spPr>
          <a:xfrm>
            <a:off x="1176117" y="29756993"/>
            <a:ext cx="12922387" cy="605422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Main Takeaways</a:t>
            </a:r>
          </a:p>
        </p:txBody>
      </p:sp>
      <p:sp>
        <p:nvSpPr>
          <p:cNvPr id="516" name="TextBox 515"/>
          <p:cNvSpPr txBox="1"/>
          <p:nvPr/>
        </p:nvSpPr>
        <p:spPr>
          <a:xfrm>
            <a:off x="1465109" y="30632400"/>
            <a:ext cx="12344400" cy="544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design development requires an approach of layering adjustments onto an original, blanket approach. The final experimental design should fit into the normal, every-day business procedure ‘like a glove’.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Recording, in detail, all conflicts that occur between experimental design and business procedure is necessary to develop final fitting experiment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should not affect regular business flow; to have the experimental design effect the flow of the businesses design too strongly, will spoil the credibility of the data you are collecting.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Researcher-organization partnership is vital; maintaining a presence and involvement with the staff at all times will prevent slip-ups and missed steps from occurring.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 open dialogue with management and staff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“Run the field experiment yesterday rather than tomorrow” (3)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118860" y="29734320"/>
            <a:ext cx="12922387" cy="605422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Conclusion</a:t>
            </a:r>
          </a:p>
        </p:txBody>
      </p:sp>
      <p:pic>
        <p:nvPicPr>
          <p:cNvPr id="497" name="Picture 4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0710" y="4293636"/>
            <a:ext cx="3600537" cy="44549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5" name="Rounded Rectangle 1"/>
          <p:cNvSpPr/>
          <p:nvPr/>
        </p:nvSpPr>
        <p:spPr>
          <a:xfrm>
            <a:off x="6291982" y="16853964"/>
            <a:ext cx="3416587" cy="12094258"/>
          </a:xfrm>
          <a:prstGeom prst="roundRect">
            <a:avLst>
              <a:gd name="adj" fmla="val 69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6261" tIns="28131" rIns="56261" bIns="28131" spcCol="0" rtlCol="0" anchor="ctr"/>
          <a:lstStyle/>
          <a:p>
            <a:pPr algn="ctr"/>
            <a:endParaRPr lang="en-US" sz="2400">
              <a:cs typeface="Times New Roman"/>
            </a:endParaRPr>
          </a:p>
        </p:txBody>
      </p:sp>
      <p:sp>
        <p:nvSpPr>
          <p:cNvPr id="36" name="Rounded Rectangle 1"/>
          <p:cNvSpPr/>
          <p:nvPr/>
        </p:nvSpPr>
        <p:spPr>
          <a:xfrm>
            <a:off x="10228168" y="16853964"/>
            <a:ext cx="3416587" cy="12094258"/>
          </a:xfrm>
          <a:prstGeom prst="roundRect">
            <a:avLst>
              <a:gd name="adj" fmla="val 69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6261" tIns="28131" rIns="56261" bIns="28131" spcCol="0" rtlCol="0" anchor="ctr"/>
          <a:lstStyle/>
          <a:p>
            <a:pPr algn="ctr"/>
            <a:endParaRPr lang="en-US" sz="2400">
              <a:cs typeface="Times New Roman"/>
            </a:endParaRPr>
          </a:p>
        </p:txBody>
      </p:sp>
      <p:sp>
        <p:nvSpPr>
          <p:cNvPr id="37" name="Rounded Rectangle 1"/>
          <p:cNvSpPr/>
          <p:nvPr/>
        </p:nvSpPr>
        <p:spPr>
          <a:xfrm>
            <a:off x="14098504" y="16853964"/>
            <a:ext cx="3416587" cy="12094258"/>
          </a:xfrm>
          <a:prstGeom prst="roundRect">
            <a:avLst>
              <a:gd name="adj" fmla="val 6958"/>
            </a:avLst>
          </a:prstGeom>
          <a:solidFill>
            <a:srgbClr val="9AB2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6261" tIns="28131" rIns="56261" bIns="28131" spcCol="0" rtlCol="0" anchor="ctr"/>
          <a:lstStyle/>
          <a:p>
            <a:pPr algn="ctr"/>
            <a:endParaRPr lang="en-US" sz="2400">
              <a:cs typeface="Times New Roman"/>
            </a:endParaRPr>
          </a:p>
        </p:txBody>
      </p:sp>
      <p:sp>
        <p:nvSpPr>
          <p:cNvPr id="38" name="Rounded Rectangle 1"/>
          <p:cNvSpPr/>
          <p:nvPr/>
        </p:nvSpPr>
        <p:spPr>
          <a:xfrm>
            <a:off x="17968838" y="16853964"/>
            <a:ext cx="3416587" cy="12094258"/>
          </a:xfrm>
          <a:prstGeom prst="roundRect">
            <a:avLst>
              <a:gd name="adj" fmla="val 69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6261" tIns="28131" rIns="56261" bIns="28131" spcCol="0" rtlCol="0" anchor="ctr"/>
          <a:lstStyle/>
          <a:p>
            <a:pPr algn="ctr"/>
            <a:endParaRPr lang="en-US" sz="2400">
              <a:cs typeface="Times New Roman"/>
            </a:endParaRPr>
          </a:p>
        </p:txBody>
      </p:sp>
      <p:sp>
        <p:nvSpPr>
          <p:cNvPr id="39" name="Rounded Rectangle 1"/>
          <p:cNvSpPr/>
          <p:nvPr/>
        </p:nvSpPr>
        <p:spPr>
          <a:xfrm>
            <a:off x="21905024" y="16853964"/>
            <a:ext cx="3416587" cy="12094258"/>
          </a:xfrm>
          <a:prstGeom prst="roundRect">
            <a:avLst>
              <a:gd name="adj" fmla="val 69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6261" tIns="28131" rIns="56261" bIns="28131" spcCol="0" rtlCol="0" anchor="ctr"/>
          <a:lstStyle/>
          <a:p>
            <a:pPr algn="ctr"/>
            <a:endParaRPr lang="en-US" sz="2400">
              <a:cs typeface="Times New Roman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489116" y="18363990"/>
            <a:ext cx="20008739" cy="5592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489116" y="19886459"/>
            <a:ext cx="20008739" cy="5592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489116" y="22928595"/>
            <a:ext cx="20008739" cy="5592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489116" y="24451062"/>
            <a:ext cx="20008739" cy="5592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489116" y="27493200"/>
            <a:ext cx="20008739" cy="5592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flipV="1">
            <a:off x="3957622" y="16817897"/>
            <a:ext cx="21540237" cy="58811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9946548" y="21764000"/>
            <a:ext cx="0" cy="390655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9946548" y="17186359"/>
            <a:ext cx="0" cy="390655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</p:cNvCxnSpPr>
          <p:nvPr/>
        </p:nvCxnSpPr>
        <p:spPr>
          <a:xfrm>
            <a:off x="9946548" y="26209880"/>
            <a:ext cx="0" cy="241597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605204" y="15326380"/>
            <a:ext cx="675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/>
              </a:rPr>
              <a:t>Initial Collaboration</a:t>
            </a:r>
          </a:p>
        </p:txBody>
      </p: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6496838" y="15902793"/>
            <a:ext cx="688373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8355272" y="15319211"/>
            <a:ext cx="675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/>
              </a:rPr>
              <a:t>Final Collaboration</a:t>
            </a: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18181585" y="15902803"/>
            <a:ext cx="688373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000662" y="16896456"/>
            <a:ext cx="2112228" cy="8543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cs typeface="Times New Roman"/>
              </a:rPr>
              <a:t>Customer</a:t>
            </a:r>
          </a:p>
          <a:p>
            <a:r>
              <a:rPr lang="en-US" sz="2400" b="1" dirty="0">
                <a:cs typeface="Times New Roman"/>
              </a:rPr>
              <a:t>Served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33333" y="16246762"/>
            <a:ext cx="758349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Step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567707" y="17376229"/>
            <a:ext cx="577402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1a.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60498" y="18904531"/>
            <a:ext cx="591830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1b.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74119" y="20429775"/>
            <a:ext cx="564578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1c.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67707" y="21940833"/>
            <a:ext cx="577402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2a.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560498" y="23469136"/>
            <a:ext cx="591830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2b.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574119" y="24997437"/>
            <a:ext cx="564578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2c.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567707" y="26502779"/>
            <a:ext cx="577402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3a.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560498" y="27806148"/>
            <a:ext cx="591830" cy="47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3b.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00663" y="21397556"/>
            <a:ext cx="1928755" cy="8543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cs typeface="Times New Roman"/>
              </a:rPr>
              <a:t>Customer Billed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000663" y="25980593"/>
            <a:ext cx="1928755" cy="8543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cs typeface="Times New Roman"/>
              </a:rPr>
              <a:t>Customer Pays</a:t>
            </a:r>
          </a:p>
        </p:txBody>
      </p:sp>
      <p:sp>
        <p:nvSpPr>
          <p:cNvPr id="66" name="TextBox 65"/>
          <p:cNvSpPr txBox="1">
            <a:spLocks/>
          </p:cNvSpPr>
          <p:nvPr/>
        </p:nvSpPr>
        <p:spPr>
          <a:xfrm>
            <a:off x="6307736" y="15983090"/>
            <a:ext cx="3586472" cy="85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Perceived </a:t>
            </a:r>
          </a:p>
          <a:p>
            <a:pPr algn="ctr"/>
            <a:r>
              <a:rPr lang="en-US" sz="2400" dirty="0">
                <a:cs typeface="Times New Roman"/>
              </a:rPr>
              <a:t>Restaurant Procedure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07737" y="17398699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C seats self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07737" y="18723744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takes and</a:t>
            </a:r>
          </a:p>
          <a:p>
            <a:pPr algn="ctr"/>
            <a:r>
              <a:rPr lang="en-US" sz="2400" dirty="0">
                <a:cs typeface="Times New Roman"/>
              </a:rPr>
              <a:t>records order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07737" y="20239293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prepares and</a:t>
            </a:r>
          </a:p>
          <a:p>
            <a:pPr algn="ctr"/>
            <a:r>
              <a:rPr lang="en-US" sz="2400" dirty="0">
                <a:cs typeface="Times New Roman"/>
              </a:rPr>
              <a:t>serves food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07737" y="21945349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C requests bill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07737" y="23460895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prints bill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307737" y="24976445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delivers bill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307737" y="26491997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collects payment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307737" y="27770158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returns change/card/receipt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242089" y="15985864"/>
            <a:ext cx="3397711" cy="8543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Preliminary Experimental Process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242089" y="16986239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If C seated at eligible table, R creates entry and assigns condition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242089" y="18886605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 “out of the way”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242089" y="23539571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endParaRPr lang="en-US" sz="2400" dirty="0">
              <a:cs typeface="Times New Roman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0242089" y="21925327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250211" y="23063684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intercepts, records in log, fills in card; staples together, gives to 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242089" y="26102400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intercepts paid bill; R records, calculates discount for S to adjust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242089" y="20405965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42089" y="24964048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242089" y="27621758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waits. R records tip when S brings it to front counter.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4182825" y="15978256"/>
            <a:ext cx="3262433" cy="854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Challenges to</a:t>
            </a:r>
          </a:p>
          <a:p>
            <a:pPr algn="ctr"/>
            <a:r>
              <a:rPr lang="en-US" sz="2400" dirty="0">
                <a:cs typeface="Times New Roman"/>
              </a:rPr>
              <a:t>Experimental Procedure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4115611" y="17188710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Limited data as Cs sit at ineligible tables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4115611" y="18521379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Limited visibility creates missing and erroneous data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115611" y="23090891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creates bottleneck by delaying bill for S to bring to C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3998381" y="21544271"/>
            <a:ext cx="357900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dependent on S for bill;  lost data when C pays at T1; S ignores card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115611" y="27617407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More bottlenecks: R waits for S to return; T in use by other 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4115611" y="26327736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C ignores card; S ignores 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4115611" y="24782083"/>
            <a:ext cx="3397711" cy="855619"/>
          </a:xfrm>
          <a:prstGeom prst="rect">
            <a:avLst/>
          </a:prstGeom>
          <a:noFill/>
        </p:spPr>
        <p:txBody>
          <a:bodyPr wrap="square" lIns="94381" rIns="94381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 Customers ask wait staff about cards.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4115611" y="20425554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has unused bandwidth </a:t>
            </a:r>
          </a:p>
        </p:txBody>
      </p:sp>
      <p:cxnSp>
        <p:nvCxnSpPr>
          <p:cNvPr id="94" name="Straight Arrow Connector 93"/>
          <p:cNvCxnSpPr>
            <a:cxnSpLocks/>
          </p:cNvCxnSpPr>
          <p:nvPr/>
        </p:nvCxnSpPr>
        <p:spPr>
          <a:xfrm>
            <a:off x="21630797" y="21749355"/>
            <a:ext cx="0" cy="390655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cxnSpLocks/>
          </p:cNvCxnSpPr>
          <p:nvPr/>
        </p:nvCxnSpPr>
        <p:spPr>
          <a:xfrm>
            <a:off x="21630797" y="17171712"/>
            <a:ext cx="0" cy="390655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cxnSpLocks/>
          </p:cNvCxnSpPr>
          <p:nvPr/>
        </p:nvCxnSpPr>
        <p:spPr>
          <a:xfrm>
            <a:off x="21630797" y="26195231"/>
            <a:ext cx="0" cy="241597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7986675" y="15950066"/>
            <a:ext cx="3397711" cy="85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Inferred </a:t>
            </a:r>
          </a:p>
          <a:p>
            <a:pPr algn="ctr"/>
            <a:r>
              <a:rPr lang="en-US" sz="2400" dirty="0">
                <a:cs typeface="Times New Roman"/>
              </a:rPr>
              <a:t>Restaurant Procedure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7986675" y="17163290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C seats self or S seats C, S takes drink order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986675" y="18691890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takes order, records order at T1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7986675" y="20006538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prepares and serves food, and takes/records additional orders 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7986675" y="21749084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C appears to be ready for bill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7986675" y="23277680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prints bill if not already printed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7986675" y="24759387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trained to deliver bill with script about cards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986675" y="27769699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returns change/card/receipt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7986675" y="26525382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S collects payment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1918393" y="15931474"/>
            <a:ext cx="3397711" cy="8543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Final </a:t>
            </a:r>
          </a:p>
          <a:p>
            <a:pPr algn="ctr"/>
            <a:r>
              <a:rPr lang="en-US" sz="2400" dirty="0">
                <a:cs typeface="Times New Roman"/>
              </a:rPr>
              <a:t>Experimental Process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1918393" y="16952651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creates entry and assigns condition for every seated C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1918393" y="18487333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is mobile, uses T2 to match orders to tables, record info. to log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1918393" y="20022010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prints bill from T2; labels table number on card 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1918393" y="21740738"/>
            <a:ext cx="3397711" cy="854336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leaves prepared bill at front counter for 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918393" y="26134917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intercepts paid bill;  records, adjusts discount choice on T2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1918393" y="23459469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1918393" y="24987694"/>
            <a:ext cx="3397711" cy="473335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1918393" y="27592805"/>
            <a:ext cx="3397711" cy="1235338"/>
          </a:xfrm>
          <a:prstGeom prst="rect">
            <a:avLst/>
          </a:prstGeom>
          <a:noFill/>
        </p:spPr>
        <p:txBody>
          <a:bodyPr wrap="square" lIns="94381" rIns="94381" rtlCol="0" anchor="ctr">
            <a:spAutoFit/>
          </a:bodyPr>
          <a:lstStyle/>
          <a:p>
            <a:pPr algn="ctr"/>
            <a:r>
              <a:rPr lang="en-US" sz="2400" dirty="0">
                <a:cs typeface="Times New Roman"/>
              </a:rPr>
              <a:t>R waits for C to leave. R collects tip from table or asks S to do so</a:t>
            </a:r>
          </a:p>
        </p:txBody>
      </p:sp>
      <p:cxnSp>
        <p:nvCxnSpPr>
          <p:cNvPr id="115" name="Straight Connector 114"/>
          <p:cNvCxnSpPr>
            <a:cxnSpLocks/>
          </p:cNvCxnSpPr>
          <p:nvPr/>
        </p:nvCxnSpPr>
        <p:spPr>
          <a:xfrm flipV="1">
            <a:off x="4040121" y="21312285"/>
            <a:ext cx="21540237" cy="58811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cxnSpLocks/>
          </p:cNvCxnSpPr>
          <p:nvPr/>
        </p:nvCxnSpPr>
        <p:spPr>
          <a:xfrm flipV="1">
            <a:off x="3975561" y="25874663"/>
            <a:ext cx="21540237" cy="58811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7020108" y="3810000"/>
            <a:ext cx="11097692" cy="605422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Approach</a:t>
            </a:r>
          </a:p>
        </p:txBody>
      </p:sp>
      <p:pic>
        <p:nvPicPr>
          <p:cNvPr id="120" name="Picture 4" descr="http://www.plaquesandpatches.com/images/large/University-of-Rhode-Island-Seal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13559"/>
            <a:ext cx="2555470" cy="25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78492" y="5115877"/>
            <a:ext cx="10717261" cy="837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Background</a:t>
            </a:r>
            <a:endParaRPr kumimoji="0" lang="en-US" altLang="en-US" sz="24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Experimental design mechanisms such as randomization, originating in the hard sciences, have long since migrated to that the social sciences</a:t>
            </a:r>
            <a:r>
              <a:rPr kumimoji="0" lang="en-US" altLang="en-US" sz="240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ridges the gap between the issues economists aim to address, and the real world in which these issues exist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Particularly salient in behavioral economics (i.e. </a:t>
            </a:r>
            <a:r>
              <a:rPr kumimoji="0" lang="en-US" altLang="en-US" sz="24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Tversky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kumimoji="0" lang="en-US" altLang="en-US" sz="24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Kahneman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need to externally validate lab experiments and economic theory has since brought </a:t>
            </a:r>
            <a:r>
              <a:rPr kumimoji="0" lang="en-US" altLang="en-US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field experiments 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realms of economic research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purpose of collecting such data parallels that of any science: construct theory, test theoretical predictions, measure key parameters</a:t>
            </a:r>
            <a:r>
              <a:rPr kumimoji="0" lang="en-US" altLang="en-US" sz="240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altLang="en-US" sz="24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en-US" altLang="en-US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altLang="en-US" sz="20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en-US" altLang="en-US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Today</a:t>
            </a:r>
            <a:endParaRPr kumimoji="0" lang="en-US" altLang="en-US" sz="24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Major c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hallenge: A breakdown of how natural field experiments in economics are developed and implemented does not exist in academic literature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US" altLang="en-US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Natural field experiments 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 the newest, and least developed within the field	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Existing guidelines: keep theory in mind, have a proper control group, build a strong relationship with the firm(s), communicate effectively</a:t>
            </a:r>
            <a:r>
              <a:rPr lang="en-US" altLang="en-US" sz="24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Absent from existing literature are examples </a:t>
            </a:r>
            <a:r>
              <a:rPr kumimoji="0" lang="en-US" altLang="en-US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 execute this advice, and what the execution of this advice looks like.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27643"/>
              </p:ext>
            </p:extLst>
          </p:nvPr>
        </p:nvGraphicFramePr>
        <p:xfrm>
          <a:off x="2209800" y="9067800"/>
          <a:ext cx="9074062" cy="128658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37031">
                  <a:extLst>
                    <a:ext uri="{9D8B030D-6E8A-4147-A177-3AD203B41FA5}">
                      <a16:colId xmlns:a16="http://schemas.microsoft.com/office/drawing/2014/main" val="98141325"/>
                    </a:ext>
                  </a:extLst>
                </a:gridCol>
                <a:gridCol w="4537031">
                  <a:extLst>
                    <a:ext uri="{9D8B030D-6E8A-4147-A177-3AD203B41FA5}">
                      <a16:colId xmlns:a16="http://schemas.microsoft.com/office/drawing/2014/main" val="1889902597"/>
                    </a:ext>
                  </a:extLst>
                </a:gridCol>
              </a:tblGrid>
              <a:tr h="15064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Experiment Categorization</a:t>
                      </a:r>
                      <a:r>
                        <a:rPr lang="en-US" sz="2400" b="1" i="0" baseline="300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i="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:</a:t>
                      </a:r>
                      <a:endParaRPr lang="en-US" sz="2400" b="1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400" b="1" i="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4010"/>
                  </a:ext>
                </a:extLst>
              </a:tr>
              <a:tr h="41469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Conventional lab experiments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Frame field experiments</a:t>
                      </a:r>
                      <a:endParaRPr lang="en-US" sz="2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711723"/>
                  </a:ext>
                </a:extLst>
              </a:tr>
              <a:tr h="41469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Artefactual field experiments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Natural field experiments</a:t>
                      </a:r>
                      <a:endParaRPr lang="en-US" sz="2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098513"/>
                  </a:ext>
                </a:extLst>
              </a:tr>
            </a:tbl>
          </a:graphicData>
        </a:graphic>
      </p:graphicFrame>
      <p:sp>
        <p:nvSpPr>
          <p:cNvPr id="128" name="Rectangle 1"/>
          <p:cNvSpPr>
            <a:spLocks noChangeArrowheads="1"/>
          </p:cNvSpPr>
          <p:nvPr/>
        </p:nvSpPr>
        <p:spPr bwMode="auto">
          <a:xfrm>
            <a:off x="1143000" y="4663642"/>
            <a:ext cx="110424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can I develop and execute a natural field study in behavioral economics?</a:t>
            </a:r>
            <a:endParaRPr kumimoji="0" lang="en-US" altLang="en-US" sz="2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5179252" y="33939842"/>
            <a:ext cx="1280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Cited: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List, John A. "Why economists should conduct field experiments and 14 tips for pulling one off." The Journal of Economic Perspectives 25, no. 3 (2011): 3-15.</a:t>
            </a:r>
          </a:p>
          <a:p>
            <a:pPr marL="342900" indent="-342900">
              <a:buAutoNum type="arabicPeriod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Reiley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David H., and John A. List. "Field experiments in economics." The New Palgrave Dictionary of Economics (2007).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Harrison, Glenn W., and John A. List. "Field experiments." Journal of Economic literature 42, no. 4 (2004): 1009-1055.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List, John A. Field experiments: A bridge between lab and naturally-occurring data. No. w12992. National Bureau of Economic Research, 2007.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5122704" y="35257076"/>
            <a:ext cx="12922387" cy="677108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Acknowledgements</a:t>
            </a:r>
            <a:r>
              <a:rPr lang="en-US" sz="19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URI Mental Accounting and Pricing Lab, &amp; Carrie Gill for her contributions to diagram design. URI Honors Department, &amp; Caroline Hames. </a:t>
            </a:r>
          </a:p>
        </p:txBody>
      </p:sp>
    </p:spTree>
    <p:extLst>
      <p:ext uri="{BB962C8B-B14F-4D97-AF65-F5344CB8AC3E}">
        <p14:creationId xmlns:p14="http://schemas.microsoft.com/office/powerpoint/2010/main" val="2356161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8596</TotalTime>
  <Words>1045</Words>
  <Application>Microsoft Office PowerPoint</Application>
  <PresentationFormat>Custom</PresentationFormat>
  <Paragraphs>138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 New Roman</vt:lpstr>
      <vt:lpstr>Office Theme</vt:lpstr>
      <vt:lpstr>Custom Design</vt:lpstr>
      <vt:lpstr>A Process for Field Studies in Behavioral Economics   Victoria Ferraro – Economics, Political Science Faculty Sponsor: Dr. Stephen Atlas, College of Business Administration University of Rhode Island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Vicky Ferraro</cp:lastModifiedBy>
  <cp:revision>161</cp:revision>
  <dcterms:created xsi:type="dcterms:W3CDTF">2014-11-03T05:30:48Z</dcterms:created>
  <dcterms:modified xsi:type="dcterms:W3CDTF">2017-04-26T01:08:40Z</dcterms:modified>
</cp:coreProperties>
</file>