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Amatic SC"/>
      <p:regular r:id="rId21"/>
      <p:bold r:id="rId22"/>
    </p:embeddedFont>
    <p:embeddedFont>
      <p:font typeface="Source Code Pro"/>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AmaticSC-bold.fntdata"/><Relationship Id="rId10" Type="http://schemas.openxmlformats.org/officeDocument/2006/relationships/slide" Target="slides/slide6.xml"/><Relationship Id="rId21" Type="http://schemas.openxmlformats.org/officeDocument/2006/relationships/font" Target="fonts/AmaticSC-regular.fntdata"/><Relationship Id="rId13" Type="http://schemas.openxmlformats.org/officeDocument/2006/relationships/slide" Target="slides/slide9.xml"/><Relationship Id="rId24" Type="http://schemas.openxmlformats.org/officeDocument/2006/relationships/font" Target="fonts/SourceCodePro-bold.fntdata"/><Relationship Id="rId12" Type="http://schemas.openxmlformats.org/officeDocument/2006/relationships/slide" Target="slides/slide8.xml"/><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addition to the providers who work in stressful environments, the patients that they serve are also under a lot of stress regarding their personal health, or the health of their loved ones.  Many patients, having to deal with the stress of illness, turn to various methods of coping, some healthy, others not so much.  Opposed to negative coping mechanisms, such as denial, or substance abuse, humor can help patients deal with stress in a positive way.  In a Japanese analysis of how coping strategies are related to patient demographics and health conditions, the type of illness was not correlated to the type of coping mechanism, however, younger patients were more likely to use humor to cope than older patients (Ito 2017).</a:t>
            </a:r>
          </a:p>
          <a:p>
            <a:pPr lvl="0">
              <a:spcBef>
                <a:spcPts val="0"/>
              </a:spcBef>
              <a:buNone/>
            </a:pPr>
            <a:r>
              <a:t/>
            </a:r>
            <a:endParaRPr/>
          </a:p>
          <a:p>
            <a:pPr lvl="0">
              <a:spcBef>
                <a:spcPts val="0"/>
              </a:spcBef>
              <a:buNone/>
            </a:pPr>
            <a:r>
              <a:rPr lang="en"/>
              <a:t>Patients in a variety of settings, including oncology (Cancer), hospice and palliative care utilize humor to cope.  In both, it is often the patient that initiates humor, with providers taking that as a cue as to the </a:t>
            </a:r>
            <a:r>
              <a:rPr lang="en"/>
              <a:t>acceptability</a:t>
            </a:r>
            <a:r>
              <a:rPr lang="en"/>
              <a:t> of their own humor use.  While using humor to cope with stress, the humor is often used to hide a concern that the patient is having.  F</a:t>
            </a:r>
            <a:r>
              <a:rPr lang="en"/>
              <a:t>or example, a cancer patient making a joke about how they are suddenly losing more weight now than they ever have dieting, could be signaling that they are concerned about the rate of their weight loss.  Coping with the stress of this rapid change in health, providers with an understanding of the reasoning behind a patient’s humor can best respond to their concerns.</a:t>
            </a:r>
          </a:p>
          <a:p>
            <a:pPr lvl="0">
              <a:spcBef>
                <a:spcPts val="0"/>
              </a:spcBef>
              <a:buNone/>
            </a:pPr>
            <a:r>
              <a:t/>
            </a:r>
            <a:endParaRP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Patients that practice humor as a coping mechanism had lower systolic blood pressure (Ito 2017).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practical portion of my project consisted of two parts, fieldwork, and performance.  For fieldwork, I went to a comedy exhibition at Comedy Connection in East Providence, featuring several local comics, both amauture and professional.  From observing the styles of these local comics, and also professional comics on the internet, I was then able to create my own comedy routines.</a:t>
            </a:r>
          </a:p>
          <a:p>
            <a:pPr lvl="0">
              <a:spcBef>
                <a:spcPts val="0"/>
              </a:spcBef>
              <a:buNone/>
            </a:pPr>
            <a:r>
              <a:t/>
            </a:r>
            <a:endParaRPr/>
          </a:p>
          <a:p>
            <a:pPr lvl="0">
              <a:spcBef>
                <a:spcPts val="0"/>
              </a:spcBef>
              <a:buNone/>
            </a:pPr>
            <a:r>
              <a:rPr lang="en"/>
              <a:t>The URI Coffeehouse, right here in the Memorial Union, was the proving ground for my stand-up acts.  My first act started slow, with a story about losing to a group of 5th graders in soccer.  </a:t>
            </a:r>
          </a:p>
          <a:p>
            <a:pPr lvl="0">
              <a:spcBef>
                <a:spcPts val="0"/>
              </a:spcBef>
              <a:buNone/>
            </a:pPr>
            <a:r>
              <a:t/>
            </a:r>
            <a:endParaRPr/>
          </a:p>
          <a:p>
            <a:pPr lvl="0">
              <a:spcBef>
                <a:spcPts val="0"/>
              </a:spcBef>
              <a:buNone/>
            </a:pPr>
            <a:r>
              <a:rPr lang="en"/>
              <a:t>After this act, and further fieldwork, I realized that what separated successful comics from the less than funny ones was that they had crafted a persona for themselves.  That, and they also made fun of their families and significant others.  So, much to the dismay of my lovely sisters, mother, and girlfriend, I decided to incorporate both of these qualities into my second act, in which I was the scatterbrained geek with ADHD, using logic to prove that a messy room is more </a:t>
            </a:r>
            <a:r>
              <a:rPr lang="en"/>
              <a:t>efficient</a:t>
            </a:r>
            <a:r>
              <a:rPr lang="en"/>
              <a:t> than a clean one.</a:t>
            </a:r>
          </a:p>
          <a:p>
            <a:pPr lvl="0">
              <a:spcBef>
                <a:spcPts val="0"/>
              </a:spcBef>
              <a:buNone/>
            </a:pPr>
            <a:r>
              <a:t/>
            </a:r>
            <a:endParaRPr/>
          </a:p>
          <a:p>
            <a:pPr lvl="0">
              <a:spcBef>
                <a:spcPts val="0"/>
              </a:spcBef>
              <a:buNone/>
            </a:pPr>
            <a:r>
              <a:rPr lang="en"/>
              <a:t>My third act, was regarding the great clown scare of 2016, which was successful at first, but in preparation for my final performance at Last Ram Standing, I rewrote and refined, adding new jokes, and removing those that fell flat.</a:t>
            </a:r>
          </a:p>
          <a:p>
            <a:pPr lvl="0">
              <a:spcBef>
                <a:spcPts val="0"/>
              </a:spcBef>
              <a:buNone/>
            </a:pPr>
            <a:r>
              <a:t/>
            </a:r>
            <a:endParaRPr/>
          </a:p>
          <a:p>
            <a:pPr lvl="0">
              <a:spcBef>
                <a:spcPts val="0"/>
              </a:spcBef>
              <a:buNone/>
            </a:pPr>
            <a:r>
              <a:rPr lang="en"/>
              <a:t>While it may have seemed that these acts were spontaneous and off the cuff, their scripts were actually the product of many hours of work and practice, running jokes by different people to see what worked and what did not.  Additionally, I had to tailor each of my performances to my expected audience.  For example, while at the coffeehouse i often made fun of the government, which was well </a:t>
            </a:r>
            <a:r>
              <a:rPr lang="en"/>
              <a:t>received</a:t>
            </a:r>
            <a:r>
              <a:rPr lang="en"/>
              <a:t> by the crowd.  However, at Last Ram Standing, I received a tip that much of the audience would consist of Fraternity brothers, so I ensured that I incorporated fart-jokes and similar humor.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And I’m happy to say that this work paid off, and I won second place!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Describe learning objectives and reasons why project was done.  What did I get out of it?</a:t>
            </a:r>
          </a:p>
          <a:p>
            <a:pPr lvl="0">
              <a:spcBef>
                <a:spcPts val="0"/>
              </a:spcBef>
              <a:buNone/>
            </a:pPr>
            <a:r>
              <a:t/>
            </a:r>
            <a:endParaRPr/>
          </a:p>
          <a:p>
            <a:pPr lvl="0">
              <a:spcBef>
                <a:spcPts val="0"/>
              </a:spcBef>
              <a:buNone/>
            </a:pPr>
            <a:r>
              <a:rPr lang="en"/>
              <a:t>From the literature review, I’ve learned just how important humor can be in a healthcare setting.</a:t>
            </a:r>
          </a:p>
          <a:p>
            <a:pPr lvl="0">
              <a:spcBef>
                <a:spcPts val="0"/>
              </a:spcBef>
              <a:buNone/>
            </a:pPr>
            <a:r>
              <a:t/>
            </a:r>
            <a:endParaRPr/>
          </a:p>
          <a:p>
            <a:pPr lvl="0">
              <a:spcBef>
                <a:spcPts val="0"/>
              </a:spcBef>
              <a:buNone/>
            </a:pPr>
            <a:r>
              <a:rPr lang="en"/>
              <a:t>From my practice of stand-up, I’ve learned that it isn’t enough to know what makes something funny, but also to be able to adapt to your audience.</a:t>
            </a:r>
          </a:p>
          <a:p>
            <a:pPr lvl="0">
              <a:spcBef>
                <a:spcPts val="0"/>
              </a:spcBef>
              <a:buNone/>
            </a:pPr>
            <a:r>
              <a:t/>
            </a:r>
            <a:endParaRPr/>
          </a:p>
          <a:p>
            <a:pPr lvl="0" rtl="0">
              <a:spcBef>
                <a:spcPts val="0"/>
              </a:spcBef>
              <a:buNone/>
            </a:pPr>
            <a:r>
              <a:rPr lang="en"/>
              <a:t>I hope that what I’ve learned from this project will not only help me to be a better physician in the future, but also give me a tool with which to cope with the stressful, yet necessary field that I hope to be a part of.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ctr">
              <a:lnSpc>
                <a:spcPct val="115000"/>
              </a:lnSpc>
              <a:spcBef>
                <a:spcPts val="0"/>
              </a:spcBef>
              <a:buNone/>
            </a:pPr>
            <a:r>
              <a:rPr lang="en" sz="1000">
                <a:solidFill>
                  <a:srgbClr val="222222"/>
                </a:solidFill>
                <a:highlight>
                  <a:srgbClr val="FFFFFF"/>
                </a:highlight>
              </a:rPr>
              <a:t>Works cited</a:t>
            </a:r>
          </a:p>
          <a:p>
            <a:pPr lvl="0" rtl="0">
              <a:lnSpc>
                <a:spcPct val="115000"/>
              </a:lnSpc>
              <a:spcBef>
                <a:spcPts val="0"/>
              </a:spcBef>
              <a:buNone/>
            </a:pPr>
            <a:r>
              <a:rPr lang="en" sz="1000">
                <a:solidFill>
                  <a:srgbClr val="222222"/>
                </a:solidFill>
                <a:highlight>
                  <a:srgbClr val="FFFFFF"/>
                </a:highlight>
              </a:rPr>
              <a:t>Ariff, F., A. Suthahar, and M. Ramli. "Coping styles and lifestyle factors among hypertensive and non-hypertensive subjects." </a:t>
            </a:r>
            <a:r>
              <a:rPr i="1" lang="en"/>
              <a:t>Singapore medical journal</a:t>
            </a:r>
            <a:r>
              <a:rPr lang="en"/>
              <a:t> 52.1 (2011): 29-34.</a:t>
            </a:r>
          </a:p>
          <a:p>
            <a:pPr lvl="0" rtl="0">
              <a:lnSpc>
                <a:spcPct val="115000"/>
              </a:lnSpc>
              <a:spcBef>
                <a:spcPts val="0"/>
              </a:spcBef>
              <a:buNone/>
            </a:pPr>
            <a:r>
              <a:t/>
            </a:r>
            <a:endParaRPr/>
          </a:p>
          <a:p>
            <a:pPr lvl="0">
              <a:spcBef>
                <a:spcPts val="0"/>
              </a:spcBef>
              <a:buNone/>
            </a:pPr>
            <a:r>
              <a:rPr lang="en" sz="1000">
                <a:solidFill>
                  <a:srgbClr val="222222"/>
                </a:solidFill>
                <a:highlight>
                  <a:srgbClr val="FFFFFF"/>
                </a:highlight>
              </a:rPr>
              <a:t>Beach, Wayne A., and Erin Prickett. "Laughter, Humor, and Cancer: Delicate Moments and Poignant Interactional Circumstances." </a:t>
            </a:r>
            <a:r>
              <a:rPr i="1" lang="en"/>
              <a:t>Health Communication</a:t>
            </a:r>
            <a:r>
              <a:rPr lang="en"/>
              <a:t> (2016): 1-12.</a:t>
            </a:r>
          </a:p>
          <a:p>
            <a:pPr lvl="0">
              <a:spcBef>
                <a:spcPts val="0"/>
              </a:spcBef>
              <a:buNone/>
            </a:pPr>
            <a:r>
              <a:t/>
            </a:r>
            <a:endParaRPr/>
          </a:p>
          <a:p>
            <a:pPr lvl="0">
              <a:spcBef>
                <a:spcPts val="0"/>
              </a:spcBef>
              <a:buNone/>
            </a:pPr>
            <a:r>
              <a:rPr lang="en" sz="1000">
                <a:solidFill>
                  <a:srgbClr val="222222"/>
                </a:solidFill>
                <a:highlight>
                  <a:srgbClr val="FFFFFF"/>
                </a:highlight>
              </a:rPr>
              <a:t>Breen, Lauren J., et al. "The “specter” of cancer: Exploring secondary trauma for health professionals providing cancer support and counseling." </a:t>
            </a:r>
            <a:r>
              <a:rPr i="1" lang="en"/>
              <a:t>Psychological services</a:t>
            </a:r>
            <a:r>
              <a:rPr lang="en"/>
              <a:t> 11.1 (2014): 60.</a:t>
            </a:r>
          </a:p>
          <a:p>
            <a:pPr lvl="0">
              <a:spcBef>
                <a:spcPts val="0"/>
              </a:spcBef>
              <a:buNone/>
            </a:pPr>
            <a:r>
              <a:t/>
            </a:r>
            <a:endParaRPr/>
          </a:p>
          <a:p>
            <a:pPr lvl="0">
              <a:spcBef>
                <a:spcPts val="0"/>
              </a:spcBef>
              <a:buNone/>
            </a:pPr>
            <a:r>
              <a:rPr lang="en" sz="1000">
                <a:solidFill>
                  <a:srgbClr val="222222"/>
                </a:solidFill>
                <a:highlight>
                  <a:srgbClr val="FFFFFF"/>
                </a:highlight>
              </a:rPr>
              <a:t>Canha, Benjamin. "Suppl 1: M2: Using Humor in Treatment of Substance Use Disorders: Worthy of Further Investigation." </a:t>
            </a:r>
            <a:r>
              <a:rPr i="1" lang="en"/>
              <a:t>The Open Nursing Journal</a:t>
            </a:r>
            <a:r>
              <a:rPr lang="en"/>
              <a:t> 10 (2016): 37.</a:t>
            </a:r>
          </a:p>
          <a:p>
            <a:pPr lvl="0">
              <a:spcBef>
                <a:spcPts val="0"/>
              </a:spcBef>
              <a:buNone/>
            </a:pPr>
            <a:r>
              <a:t/>
            </a:r>
            <a:endParaRPr/>
          </a:p>
          <a:p>
            <a:pPr lvl="0">
              <a:spcBef>
                <a:spcPts val="0"/>
              </a:spcBef>
              <a:buNone/>
            </a:pPr>
            <a:r>
              <a:rPr lang="en" sz="1000">
                <a:solidFill>
                  <a:srgbClr val="222222"/>
                </a:solidFill>
                <a:highlight>
                  <a:srgbClr val="FFFFFF"/>
                </a:highlight>
              </a:rPr>
              <a:t>Claxton-Oldfield, Stephen, and Anamika Bhatt. "Is there a place for humor in hospice palliative care? Volunteers say “Yes”!." </a:t>
            </a:r>
            <a:r>
              <a:rPr i="1" lang="en"/>
              <a:t>American Journal of Hospice and Palliative Medicine®</a:t>
            </a:r>
            <a:r>
              <a:rPr lang="en"/>
              <a:t> (2015): 1049909116632214.</a:t>
            </a:r>
          </a:p>
          <a:p>
            <a:pPr lvl="0">
              <a:spcBef>
                <a:spcPts val="0"/>
              </a:spcBef>
              <a:buNone/>
            </a:pPr>
            <a:r>
              <a:t/>
            </a:r>
            <a:endParaRPr/>
          </a:p>
          <a:p>
            <a:pPr lvl="0">
              <a:spcBef>
                <a:spcPts val="0"/>
              </a:spcBef>
              <a:buNone/>
            </a:pPr>
            <a:r>
              <a:rPr lang="en" sz="1000">
                <a:solidFill>
                  <a:srgbClr val="222222"/>
                </a:solidFill>
                <a:highlight>
                  <a:srgbClr val="FFFFFF"/>
                </a:highlight>
              </a:rPr>
              <a:t>Corrigan, Patrick W., et al. "Does humor influence the stigma of mental illnesses?." </a:t>
            </a:r>
            <a:r>
              <a:rPr i="1" lang="en"/>
              <a:t>The Journal of nervous and mental disease</a:t>
            </a:r>
            <a:r>
              <a:rPr lang="en"/>
              <a:t> 202.5 (2014): 397.</a:t>
            </a:r>
          </a:p>
          <a:p>
            <a:pPr lvl="0">
              <a:spcBef>
                <a:spcPts val="0"/>
              </a:spcBef>
              <a:buNone/>
            </a:pPr>
            <a:r>
              <a:t/>
            </a:r>
            <a:endParaRPr/>
          </a:p>
          <a:p>
            <a:pPr lvl="0">
              <a:spcBef>
                <a:spcPts val="0"/>
              </a:spcBef>
              <a:buNone/>
            </a:pPr>
            <a:r>
              <a:rPr lang="en" sz="1000">
                <a:solidFill>
                  <a:srgbClr val="222222"/>
                </a:solidFill>
                <a:highlight>
                  <a:srgbClr val="FFFFFF"/>
                </a:highlight>
              </a:rPr>
              <a:t>Dionigi, Alberto. "Personality of Clown Doctors." </a:t>
            </a:r>
            <a:r>
              <a:rPr i="1" lang="en"/>
              <a:t>Journal of Individual Differences</a:t>
            </a:r>
            <a:r>
              <a:rPr lang="en"/>
              <a:t> (2016).</a:t>
            </a:r>
          </a:p>
          <a:p>
            <a:pPr lvl="0">
              <a:spcBef>
                <a:spcPts val="0"/>
              </a:spcBef>
              <a:buNone/>
            </a:pPr>
            <a:r>
              <a:t/>
            </a:r>
            <a:endParaRPr/>
          </a:p>
          <a:p>
            <a:pPr lvl="0">
              <a:spcBef>
                <a:spcPts val="0"/>
              </a:spcBef>
              <a:buNone/>
            </a:pPr>
            <a:r>
              <a:rPr lang="en" sz="1000">
                <a:solidFill>
                  <a:srgbClr val="222222"/>
                </a:solidFill>
                <a:highlight>
                  <a:srgbClr val="FFFFFF"/>
                </a:highlight>
              </a:rPr>
              <a:t>Dorociak, Katherine E., et al. "Development of the Professional Self-Care Scale." </a:t>
            </a:r>
            <a:r>
              <a:rPr i="1" lang="en"/>
              <a:t>Journal of counseling psychology</a:t>
            </a:r>
            <a:r>
              <a:rPr lang="en"/>
              <a:t> 64.3 (2017): 325.</a:t>
            </a:r>
          </a:p>
          <a:p>
            <a:pPr lvl="0">
              <a:spcBef>
                <a:spcPts val="0"/>
              </a:spcBef>
              <a:buNone/>
            </a:pPr>
            <a:r>
              <a:t/>
            </a:r>
            <a:endParaRPr/>
          </a:p>
          <a:p>
            <a:pPr lvl="0">
              <a:spcBef>
                <a:spcPts val="0"/>
              </a:spcBef>
              <a:buNone/>
            </a:pPr>
            <a:r>
              <a:rPr lang="en" sz="1000">
                <a:solidFill>
                  <a:srgbClr val="222222"/>
                </a:solidFill>
                <a:highlight>
                  <a:srgbClr val="FFFFFF"/>
                </a:highlight>
              </a:rPr>
              <a:t>Ebersole, Diana S., and Rachael A. Hernandez. "“Taking Good Care of Our Health”: Parent-Adolescent Perceptions of Boundary Management About Health Information." </a:t>
            </a:r>
            <a:r>
              <a:rPr i="1" lang="en"/>
              <a:t>Communication Quarterly</a:t>
            </a:r>
            <a:r>
              <a:rPr lang="en"/>
              <a:t> 64.5 (2016): 573-595.</a:t>
            </a:r>
          </a:p>
          <a:p>
            <a:pPr lvl="0">
              <a:spcBef>
                <a:spcPts val="0"/>
              </a:spcBef>
              <a:buNone/>
            </a:pPr>
            <a:r>
              <a:t/>
            </a:r>
            <a:endParaRPr/>
          </a:p>
          <a:p>
            <a:pPr lvl="0">
              <a:spcBef>
                <a:spcPts val="0"/>
              </a:spcBef>
              <a:buNone/>
            </a:pPr>
            <a:r>
              <a:rPr lang="en" sz="1000">
                <a:solidFill>
                  <a:srgbClr val="222222"/>
                </a:solidFill>
                <a:highlight>
                  <a:srgbClr val="FFFFFF"/>
                </a:highlight>
              </a:rPr>
              <a:t>Ito, Miho, and Eisuke Matsushima. "Presentation of coping strategies associated with physical and mental health during health check-ups." </a:t>
            </a:r>
            <a:r>
              <a:rPr i="1" lang="en"/>
              <a:t>Community mental health journal</a:t>
            </a:r>
            <a:r>
              <a:rPr lang="en"/>
              <a:t> (2016): 1-9.</a:t>
            </a:r>
          </a:p>
          <a:p>
            <a:pPr lvl="0">
              <a:spcBef>
                <a:spcPts val="0"/>
              </a:spcBef>
              <a:buNone/>
            </a:pPr>
            <a:r>
              <a:t/>
            </a:r>
            <a:endParaRPr/>
          </a:p>
          <a:p>
            <a:pPr lvl="0">
              <a:spcBef>
                <a:spcPts val="0"/>
              </a:spcBef>
              <a:buNone/>
            </a:pPr>
            <a:r>
              <a:rPr lang="en" sz="1000">
                <a:solidFill>
                  <a:srgbClr val="222222"/>
                </a:solidFill>
                <a:highlight>
                  <a:srgbClr val="FFFFFF"/>
                </a:highlight>
              </a:rPr>
              <a:t>Manning-Jones, Shekinah, Ian de Terte, and Christine Stephens. "Secondary traumatic stress, vicarious posttraumatic growth, and coping among health professionals; A comparison study." </a:t>
            </a:r>
            <a:r>
              <a:rPr i="1" lang="en"/>
              <a:t>New Zealand Journal of Psychology</a:t>
            </a:r>
            <a:r>
              <a:rPr lang="en"/>
              <a:t> 45.1 (2016): 20.</a:t>
            </a:r>
          </a:p>
          <a:p>
            <a:pPr lvl="0">
              <a:spcBef>
                <a:spcPts val="0"/>
              </a:spcBef>
              <a:buNone/>
            </a:pPr>
            <a:r>
              <a:t/>
            </a:r>
            <a:endParaRPr/>
          </a:p>
          <a:p>
            <a:pPr lvl="0">
              <a:spcBef>
                <a:spcPts val="0"/>
              </a:spcBef>
              <a:buNone/>
            </a:pPr>
            <a:r>
              <a:rPr lang="en" sz="1000">
                <a:solidFill>
                  <a:srgbClr val="222222"/>
                </a:solidFill>
                <a:highlight>
                  <a:srgbClr val="FFFFFF"/>
                </a:highlight>
              </a:rPr>
              <a:t>Mortamet, Guillaume, et al. "Parental perceptions of clown care in paediatric intensive care units." </a:t>
            </a:r>
            <a:r>
              <a:rPr i="1" lang="en"/>
              <a:t>Journal of Paediatrics and Child Health</a:t>
            </a:r>
            <a:r>
              <a:rPr lang="en"/>
              <a:t> (2017).</a:t>
            </a:r>
          </a:p>
          <a:p>
            <a:pPr lvl="0">
              <a:spcBef>
                <a:spcPts val="0"/>
              </a:spcBef>
              <a:buNone/>
            </a:pPr>
            <a:r>
              <a:t/>
            </a:r>
            <a:endParaRPr/>
          </a:p>
          <a:p>
            <a:pPr lvl="0">
              <a:spcBef>
                <a:spcPts val="0"/>
              </a:spcBef>
              <a:buNone/>
            </a:pPr>
            <a:r>
              <a:rPr lang="en" sz="1000">
                <a:solidFill>
                  <a:srgbClr val="222222"/>
                </a:solidFill>
                <a:highlight>
                  <a:srgbClr val="FFFFFF"/>
                </a:highlight>
              </a:rPr>
              <a:t>Oliffe, John L., et al. "Connecting humor, health, and masculinities at prostate cancer support groups." </a:t>
            </a:r>
            <a:r>
              <a:rPr i="1" lang="en"/>
              <a:t>Psycho</a:t>
            </a:r>
            <a:r>
              <a:rPr i="1" lang="en" sz="1000">
                <a:solidFill>
                  <a:srgbClr val="222222"/>
                </a:solidFill>
                <a:highlight>
                  <a:srgbClr val="FFFFFF"/>
                </a:highlight>
                <a:latin typeface="Times New Roman"/>
                <a:ea typeface="Times New Roman"/>
                <a:cs typeface="Times New Roman"/>
                <a:sym typeface="Times New Roman"/>
              </a:rPr>
              <a:t>‐</a:t>
            </a:r>
            <a:r>
              <a:rPr i="1" lang="en" sz="1000">
                <a:solidFill>
                  <a:srgbClr val="222222"/>
                </a:solidFill>
                <a:highlight>
                  <a:srgbClr val="FFFFFF"/>
                </a:highlight>
              </a:rPr>
              <a:t>Oncology</a:t>
            </a:r>
            <a:r>
              <a:rPr lang="en" sz="1000">
                <a:solidFill>
                  <a:srgbClr val="222222"/>
                </a:solidFill>
                <a:highlight>
                  <a:srgbClr val="FFFFFF"/>
                </a:highlight>
              </a:rPr>
              <a:t> 18.9 (2009): 916-926.</a:t>
            </a:r>
          </a:p>
          <a:p>
            <a:pPr lvl="0">
              <a:spcBef>
                <a:spcPts val="0"/>
              </a:spcBef>
              <a:buNone/>
            </a:pPr>
            <a:r>
              <a:t/>
            </a:r>
            <a:endParaRPr sz="1000">
              <a:solidFill>
                <a:srgbClr val="222222"/>
              </a:solidFill>
              <a:highlight>
                <a:srgbClr val="FFFFFF"/>
              </a:highlight>
            </a:endParaRPr>
          </a:p>
          <a:p>
            <a:pPr lvl="0">
              <a:spcBef>
                <a:spcPts val="0"/>
              </a:spcBef>
              <a:buNone/>
            </a:pPr>
            <a:r>
              <a:rPr lang="en" sz="1000">
                <a:solidFill>
                  <a:srgbClr val="222222"/>
                </a:solidFill>
                <a:highlight>
                  <a:srgbClr val="FFFFFF"/>
                </a:highlight>
              </a:rPr>
              <a:t>Schöpf, Andrea C., Gillian S. Martin, and Mary A. Keating. "Humor as a Communication Strategy in Provider–Patient Communication in a Chronic Care Setting." </a:t>
            </a:r>
            <a:r>
              <a:rPr i="1" lang="en"/>
              <a:t>Qualitative health research</a:t>
            </a:r>
            <a:r>
              <a:rPr lang="en"/>
              <a:t> (2015): 1049732315620773.</a:t>
            </a:r>
          </a:p>
          <a:p>
            <a:pPr lvl="0">
              <a:spcBef>
                <a:spcPts val="0"/>
              </a:spcBef>
              <a:buNone/>
            </a:pPr>
            <a:r>
              <a:t/>
            </a:r>
            <a:endParaRPr/>
          </a:p>
          <a:p>
            <a:pPr lvl="0">
              <a:spcBef>
                <a:spcPts val="0"/>
              </a:spcBef>
              <a:buNone/>
            </a:pPr>
            <a:r>
              <a:rPr lang="en" sz="1000">
                <a:solidFill>
                  <a:srgbClr val="222222"/>
                </a:solidFill>
                <a:highlight>
                  <a:srgbClr val="FFFFFF"/>
                </a:highlight>
              </a:rPr>
              <a:t>Stewart, Simon, et al. "Is the last “man” standing in comedy the least funny? A retrospective cohort study of elite stand-up comedians versus other entertainers." </a:t>
            </a:r>
            <a:r>
              <a:rPr i="1" lang="en"/>
              <a:t>International Journal of Cardiology</a:t>
            </a:r>
            <a:r>
              <a:rPr lang="en"/>
              <a:t> 220 (2016): 789-793.</a:t>
            </a:r>
          </a:p>
          <a:p>
            <a:pPr lvl="0">
              <a:spcBef>
                <a:spcPts val="0"/>
              </a:spcBef>
              <a:buNone/>
            </a:pPr>
            <a:r>
              <a:t/>
            </a:r>
            <a:endParaRPr/>
          </a:p>
          <a:p>
            <a:pPr lvl="0">
              <a:spcBef>
                <a:spcPts val="0"/>
              </a:spcBef>
              <a:buNone/>
            </a:pPr>
            <a:r>
              <a:rPr lang="en" sz="1000">
                <a:solidFill>
                  <a:srgbClr val="222222"/>
                </a:solidFill>
                <a:highlight>
                  <a:srgbClr val="FFFFFF"/>
                </a:highlight>
              </a:rPr>
              <a:t>Willems, Anneliese, et al. "Interprofessional non-technical skills for surgeons in disaster response: A qualitative study of the Australian perspective." </a:t>
            </a:r>
            <a:r>
              <a:rPr i="1" lang="en"/>
              <a:t>Journal of interprofessional care</a:t>
            </a:r>
            <a:r>
              <a:rPr lang="en"/>
              <a:t> 27.2 (2013): 177-183.</a:t>
            </a:r>
          </a:p>
          <a:p>
            <a:pPr lvl="0">
              <a:spcBef>
                <a:spcPts val="0"/>
              </a:spcBef>
              <a:buNone/>
            </a:pPr>
            <a:r>
              <a:t/>
            </a:r>
            <a:endParaRP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Describe learning objectives and reasons why project was done.  What did I get out of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Describe the process of the literature review, sources drawn from pubmed, proquest, ebscohost, and other URI library databases.</a:t>
            </a:r>
          </a:p>
          <a:p>
            <a:pPr lvl="0">
              <a:spcBef>
                <a:spcPts val="0"/>
              </a:spcBef>
              <a:buNone/>
            </a:pPr>
            <a:r>
              <a:rPr lang="en"/>
              <a:t>Focus on several aspects of humor, the use of humor as a method of communication, as a coping mechanism, and also any possible health benefits of humor.</a:t>
            </a:r>
          </a:p>
          <a:p>
            <a:pPr lvl="0">
              <a:spcBef>
                <a:spcPts val="0"/>
              </a:spcBef>
              <a:buNone/>
            </a:pPr>
            <a:r>
              <a:t/>
            </a:r>
            <a:endParaRPr/>
          </a:p>
          <a:p>
            <a:pPr lvl="0">
              <a:spcBef>
                <a:spcPts val="0"/>
              </a:spcBef>
              <a:buNone/>
            </a:pPr>
            <a:r>
              <a:rPr lang="en"/>
              <a:t>Second, the practical aspect, developing and performing stand up routines throughout the semester in order to practice humor in a public setting.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What you are about to hear is a modified version of an excerpt from my last stand-up act,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now it’s time to get serious about being funny.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When people think of humor and medicine, often the first thing that comes to mind is medical clowning, and figures such as Patch Adams.  An Italian study has shown that compared to the general physician population, doctors that practice clowning are more agreeable, open, and extraverted, and are less neurotic.  Clowning is also looked on favorably by parents in a pediatric setting, almost 85% viewing it as helpful not only to their children, but to themselves and other medical staff.  If something as overt as clown care can provide favorable outcomes, imagine the benefits of more subtle uses of humor in the healthcare setting.  (Dionigi 2016)  (Mortamet et al 2017)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Humor can be beneficial in several aspects of healthcare.  First and foremost is the role of communication, as it can assist not only in communication between healthcare providers and patients, but also among providers and among patients.  Second, medicine can be a very stressful field, being in proximity to illness, morbidity, and mortality.  Humor is, and can be used as a coping mechanism, both for patients suffering illness, and for the providers that treat them.  Finally, when humor is used as a coping mechanism, it is linked to several health benefits.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provider-patient relationship is critical for effective practice of medicine, and physicians that can not only utilize, but also acknowledge and respond to humor initiated by their patients, can break down barriers and better provide care (Beach 2016).  Studies reviewing transcripts of interactions between </a:t>
            </a:r>
            <a:r>
              <a:rPr lang="en"/>
              <a:t>doctors</a:t>
            </a:r>
            <a:r>
              <a:rPr lang="en"/>
              <a:t> and cancer patients show that the vast majority of them incorporate some use of humor, with the same being true for diabetic patients as well (Schopf 2015).  This humor is not only a tool through which physicians can connect with their patients, but also use it to determine if a patient is subtly expressing a desire.  For example in the </a:t>
            </a:r>
            <a:r>
              <a:rPr lang="en"/>
              <a:t>qualitative</a:t>
            </a:r>
            <a:r>
              <a:rPr lang="en"/>
              <a:t> transcript study mentioned earlier, when asked about weight loss, a patient responded humorously “I wish”.  Physicians with experience with humor could pick up on this, and better inform the patient about their concerns, and how they can best make a healthy change.</a:t>
            </a:r>
          </a:p>
          <a:p>
            <a:pPr lvl="0">
              <a:spcBef>
                <a:spcPts val="0"/>
              </a:spcBef>
              <a:buNone/>
            </a:pPr>
            <a:r>
              <a:t/>
            </a:r>
            <a:endParaRPr/>
          </a:p>
          <a:p>
            <a:pPr lvl="0">
              <a:spcBef>
                <a:spcPts val="0"/>
              </a:spcBef>
              <a:buNone/>
            </a:pPr>
            <a:r>
              <a:rPr lang="en"/>
              <a:t>Humor can also be a tool with which to manage a patient’s </a:t>
            </a:r>
            <a:r>
              <a:rPr lang="en"/>
              <a:t>boundaries.  In the case of adolescent patients, physicians can utilize humor to bring up topics, such as sex and drugs, that a patient might not otherwise wish to discuss in the presence of their parents (Ebersole 2016).  Additionally, adolescents will use humor to signal topics that they are not yet comfortable discussing.</a:t>
            </a:r>
          </a:p>
          <a:p>
            <a:pPr lvl="0">
              <a:spcBef>
                <a:spcPts val="0"/>
              </a:spcBef>
              <a:buNone/>
            </a:pPr>
            <a:r>
              <a:t/>
            </a:r>
            <a:endParaRPr/>
          </a:p>
          <a:p>
            <a:pPr lvl="0">
              <a:spcBef>
                <a:spcPts val="0"/>
              </a:spcBef>
              <a:buNone/>
            </a:pPr>
            <a:r>
              <a:rPr lang="en"/>
              <a:t>Among patient support groups, humor can be used to instill a sense of comradery and inclusiveness.  For example, in Men’s support groups for prostate cancer, humor is used to get new members comfortable talking with the group.  In addiction and substance abuse support groups (12-step programs), former members use humor to both connect with new members seeking help, and also to reach out to populations resistant to legal and factual motivations for seeking treatment (Canha 2016).</a:t>
            </a:r>
          </a:p>
          <a:p>
            <a:pPr lvl="0">
              <a:spcBef>
                <a:spcPts val="0"/>
              </a:spcBef>
              <a:buNone/>
            </a:pPr>
            <a:r>
              <a:t/>
            </a:r>
            <a:endParaRPr/>
          </a:p>
          <a:p>
            <a:pPr lvl="0">
              <a:spcBef>
                <a:spcPts val="0"/>
              </a:spcBef>
              <a:buNone/>
            </a:pPr>
            <a:r>
              <a:rPr lang="en"/>
              <a:t>With regards to humor used among healthcare providers, the primary purpose of that humor is for coping and peer support, which I will get to later.</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Medicine can be an extremely high stress field, and as such it is essential that physicians find a way to cope with this stress.  Healthcare providers can be subject to secondary trauma as a result of providing care, and often must seek out self-care in some form (Dorocial 2017).  Humor can be a very effective form of self-care and coping.  Therapists and other mental health professionals often use humor as a way to combat secondary traumatic stress (Breen 2014), and among surgeons in Australia, humor is deemed one of the most essential non-professional skills when in a disaster setting, as it not only helps relax stress, but also promote teamwork among surgical groups (Willems 2013).  Disaster surgery training programs are encouraged to utilize humor during the training process, as trainees would then deem humor to be acceptable to use in the field.</a:t>
            </a:r>
          </a:p>
          <a:p>
            <a:pPr lvl="0">
              <a:spcBef>
                <a:spcPts val="0"/>
              </a:spcBef>
              <a:buNone/>
            </a:pPr>
            <a:r>
              <a:t/>
            </a:r>
            <a:endParaRPr/>
          </a:p>
          <a:p>
            <a:pPr lvl="0">
              <a:spcBef>
                <a:spcPts val="0"/>
              </a:spcBef>
              <a:buNone/>
            </a:pPr>
            <a:r>
              <a:rPr lang="en"/>
              <a:t>In addition to combating stress, humor also positively predicts vicarious posttraumatic growth, so that providers can better be able to handle secondary traumatic stress in the future (Manning-Jones 2016).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rtl="0" algn="ctr">
              <a:spcBef>
                <a:spcPts val="0"/>
              </a:spcBef>
              <a:buSzPct val="100000"/>
              <a:defRPr sz="8000"/>
            </a:lvl1pPr>
            <a:lvl2pPr lvl="1" rtl="0" algn="ctr">
              <a:spcBef>
                <a:spcPts val="0"/>
              </a:spcBef>
              <a:buSzPct val="100000"/>
              <a:defRPr sz="8000"/>
            </a:lvl2pPr>
            <a:lvl3pPr lvl="2" rtl="0" algn="ctr">
              <a:spcBef>
                <a:spcPts val="0"/>
              </a:spcBef>
              <a:buSzPct val="100000"/>
              <a:defRPr sz="8000"/>
            </a:lvl3pPr>
            <a:lvl4pPr lvl="3" rtl="0" algn="ctr">
              <a:spcBef>
                <a:spcPts val="0"/>
              </a:spcBef>
              <a:buSzPct val="100000"/>
              <a:defRPr sz="8000"/>
            </a:lvl4pPr>
            <a:lvl5pPr lvl="4" rtl="0" algn="ctr">
              <a:spcBef>
                <a:spcPts val="0"/>
              </a:spcBef>
              <a:buSzPct val="100000"/>
              <a:defRPr sz="8000"/>
            </a:lvl5pPr>
            <a:lvl6pPr lvl="5" rtl="0" algn="ctr">
              <a:spcBef>
                <a:spcPts val="0"/>
              </a:spcBef>
              <a:buSzPct val="100000"/>
              <a:defRPr sz="8000"/>
            </a:lvl6pPr>
            <a:lvl7pPr lvl="6" rtl="0" algn="ctr">
              <a:spcBef>
                <a:spcPts val="0"/>
              </a:spcBef>
              <a:buSzPct val="100000"/>
              <a:defRPr sz="8000"/>
            </a:lvl7pPr>
            <a:lvl8pPr lvl="7" rtl="0" algn="ctr">
              <a:spcBef>
                <a:spcPts val="0"/>
              </a:spcBef>
              <a:buSzPct val="100000"/>
              <a:defRPr sz="8000"/>
            </a:lvl8pPr>
            <a:lvl9pPr lvl="8" rtl="0"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rtl="0" algn="ctr">
              <a:lnSpc>
                <a:spcPct val="100000"/>
              </a:lnSpc>
              <a:spcBef>
                <a:spcPts val="0"/>
              </a:spcBef>
              <a:spcAft>
                <a:spcPts val="0"/>
              </a:spcAft>
              <a:buClr>
                <a:schemeClr val="accent1"/>
              </a:buClr>
              <a:buSzPct val="100000"/>
              <a:buNone/>
              <a:defRPr b="1" sz="2100">
                <a:solidFill>
                  <a:schemeClr val="accent1"/>
                </a:solidFill>
              </a:defRPr>
            </a:lvl1pPr>
            <a:lvl2pPr lvl="1" rtl="0" algn="ctr">
              <a:lnSpc>
                <a:spcPct val="100000"/>
              </a:lnSpc>
              <a:spcBef>
                <a:spcPts val="0"/>
              </a:spcBef>
              <a:spcAft>
                <a:spcPts val="0"/>
              </a:spcAft>
              <a:buClr>
                <a:schemeClr val="accent1"/>
              </a:buClr>
              <a:buSzPct val="100000"/>
              <a:buNone/>
              <a:defRPr b="1" sz="2100">
                <a:solidFill>
                  <a:schemeClr val="accent1"/>
                </a:solidFill>
              </a:defRPr>
            </a:lvl2pPr>
            <a:lvl3pPr lvl="2" rtl="0" algn="ctr">
              <a:lnSpc>
                <a:spcPct val="100000"/>
              </a:lnSpc>
              <a:spcBef>
                <a:spcPts val="0"/>
              </a:spcBef>
              <a:spcAft>
                <a:spcPts val="0"/>
              </a:spcAft>
              <a:buClr>
                <a:schemeClr val="accent1"/>
              </a:buClr>
              <a:buSzPct val="100000"/>
              <a:buNone/>
              <a:defRPr b="1" sz="2100">
                <a:solidFill>
                  <a:schemeClr val="accent1"/>
                </a:solidFill>
              </a:defRPr>
            </a:lvl3pPr>
            <a:lvl4pPr lvl="3" rtl="0" algn="ctr">
              <a:lnSpc>
                <a:spcPct val="100000"/>
              </a:lnSpc>
              <a:spcBef>
                <a:spcPts val="0"/>
              </a:spcBef>
              <a:spcAft>
                <a:spcPts val="0"/>
              </a:spcAft>
              <a:buClr>
                <a:schemeClr val="accent1"/>
              </a:buClr>
              <a:buSzPct val="100000"/>
              <a:buNone/>
              <a:defRPr b="1" sz="2100">
                <a:solidFill>
                  <a:schemeClr val="accent1"/>
                </a:solidFill>
              </a:defRPr>
            </a:lvl4pPr>
            <a:lvl5pPr lvl="4" rtl="0" algn="ctr">
              <a:lnSpc>
                <a:spcPct val="100000"/>
              </a:lnSpc>
              <a:spcBef>
                <a:spcPts val="0"/>
              </a:spcBef>
              <a:spcAft>
                <a:spcPts val="0"/>
              </a:spcAft>
              <a:buClr>
                <a:schemeClr val="accent1"/>
              </a:buClr>
              <a:buSzPct val="100000"/>
              <a:buNone/>
              <a:defRPr b="1" sz="2100">
                <a:solidFill>
                  <a:schemeClr val="accent1"/>
                </a:solidFill>
              </a:defRPr>
            </a:lvl5pPr>
            <a:lvl6pPr lvl="5" rtl="0" algn="ctr">
              <a:lnSpc>
                <a:spcPct val="100000"/>
              </a:lnSpc>
              <a:spcBef>
                <a:spcPts val="0"/>
              </a:spcBef>
              <a:spcAft>
                <a:spcPts val="0"/>
              </a:spcAft>
              <a:buClr>
                <a:schemeClr val="accent1"/>
              </a:buClr>
              <a:buSzPct val="100000"/>
              <a:buNone/>
              <a:defRPr b="1" sz="2100">
                <a:solidFill>
                  <a:schemeClr val="accent1"/>
                </a:solidFill>
              </a:defRPr>
            </a:lvl6pPr>
            <a:lvl7pPr lvl="6" rtl="0" algn="ctr">
              <a:lnSpc>
                <a:spcPct val="100000"/>
              </a:lnSpc>
              <a:spcBef>
                <a:spcPts val="0"/>
              </a:spcBef>
              <a:spcAft>
                <a:spcPts val="0"/>
              </a:spcAft>
              <a:buClr>
                <a:schemeClr val="accent1"/>
              </a:buClr>
              <a:buSzPct val="100000"/>
              <a:buNone/>
              <a:defRPr b="1" sz="2100">
                <a:solidFill>
                  <a:schemeClr val="accent1"/>
                </a:solidFill>
              </a:defRPr>
            </a:lvl7pPr>
            <a:lvl8pPr lvl="7" rtl="0" algn="ctr">
              <a:lnSpc>
                <a:spcPct val="100000"/>
              </a:lnSpc>
              <a:spcBef>
                <a:spcPts val="0"/>
              </a:spcBef>
              <a:spcAft>
                <a:spcPts val="0"/>
              </a:spcAft>
              <a:buClr>
                <a:schemeClr val="accent1"/>
              </a:buClr>
              <a:buSzPct val="100000"/>
              <a:buNone/>
              <a:defRPr b="1" sz="2100">
                <a:solidFill>
                  <a:schemeClr val="accent1"/>
                </a:solidFill>
              </a:defRPr>
            </a:lvl8pPr>
            <a:lvl9pPr lvl="8" rtl="0"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rtl="0" algn="ctr">
              <a:spcBef>
                <a:spcPts val="0"/>
              </a:spcBef>
              <a:buClr>
                <a:schemeClr val="lt1"/>
              </a:buClr>
              <a:buSzPct val="100000"/>
              <a:defRPr sz="12000">
                <a:solidFill>
                  <a:schemeClr val="lt1"/>
                </a:solidFill>
              </a:defRPr>
            </a:lvl1pPr>
            <a:lvl2pPr lvl="1" rtl="0" algn="ctr">
              <a:spcBef>
                <a:spcPts val="0"/>
              </a:spcBef>
              <a:buClr>
                <a:schemeClr val="lt1"/>
              </a:buClr>
              <a:buSzPct val="100000"/>
              <a:defRPr sz="12000">
                <a:solidFill>
                  <a:schemeClr val="lt1"/>
                </a:solidFill>
              </a:defRPr>
            </a:lvl2pPr>
            <a:lvl3pPr lvl="2" rtl="0" algn="ctr">
              <a:spcBef>
                <a:spcPts val="0"/>
              </a:spcBef>
              <a:buClr>
                <a:schemeClr val="lt1"/>
              </a:buClr>
              <a:buSzPct val="100000"/>
              <a:defRPr sz="12000">
                <a:solidFill>
                  <a:schemeClr val="lt1"/>
                </a:solidFill>
              </a:defRPr>
            </a:lvl3pPr>
            <a:lvl4pPr lvl="3" rtl="0" algn="ctr">
              <a:spcBef>
                <a:spcPts val="0"/>
              </a:spcBef>
              <a:buClr>
                <a:schemeClr val="lt1"/>
              </a:buClr>
              <a:buSzPct val="100000"/>
              <a:defRPr sz="12000">
                <a:solidFill>
                  <a:schemeClr val="lt1"/>
                </a:solidFill>
              </a:defRPr>
            </a:lvl4pPr>
            <a:lvl5pPr lvl="4" rtl="0" algn="ctr">
              <a:spcBef>
                <a:spcPts val="0"/>
              </a:spcBef>
              <a:buClr>
                <a:schemeClr val="lt1"/>
              </a:buClr>
              <a:buSzPct val="100000"/>
              <a:defRPr sz="12000">
                <a:solidFill>
                  <a:schemeClr val="lt1"/>
                </a:solidFill>
              </a:defRPr>
            </a:lvl5pPr>
            <a:lvl6pPr lvl="5" rtl="0" algn="ctr">
              <a:spcBef>
                <a:spcPts val="0"/>
              </a:spcBef>
              <a:buClr>
                <a:schemeClr val="lt1"/>
              </a:buClr>
              <a:buSzPct val="100000"/>
              <a:defRPr sz="12000">
                <a:solidFill>
                  <a:schemeClr val="lt1"/>
                </a:solidFill>
              </a:defRPr>
            </a:lvl6pPr>
            <a:lvl7pPr lvl="6" rtl="0" algn="ctr">
              <a:spcBef>
                <a:spcPts val="0"/>
              </a:spcBef>
              <a:buClr>
                <a:schemeClr val="lt1"/>
              </a:buClr>
              <a:buSzPct val="100000"/>
              <a:defRPr sz="12000">
                <a:solidFill>
                  <a:schemeClr val="lt1"/>
                </a:solidFill>
              </a:defRPr>
            </a:lvl7pPr>
            <a:lvl8pPr lvl="7" rtl="0" algn="ctr">
              <a:spcBef>
                <a:spcPts val="0"/>
              </a:spcBef>
              <a:buClr>
                <a:schemeClr val="lt1"/>
              </a:buClr>
              <a:buSzPct val="100000"/>
              <a:defRPr sz="12000">
                <a:solidFill>
                  <a:schemeClr val="lt1"/>
                </a:solidFill>
              </a:defRPr>
            </a:lvl8pPr>
            <a:lvl9pPr lvl="8" rtl="0"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rtl="0" algn="ctr">
              <a:spcBef>
                <a:spcPts val="0"/>
              </a:spcBef>
              <a:buClr>
                <a:schemeClr val="accent1"/>
              </a:buClr>
              <a:defRPr>
                <a:solidFill>
                  <a:schemeClr val="accent1"/>
                </a:solidFill>
              </a:defRPr>
            </a:lvl1pPr>
            <a:lvl2pPr lvl="1" rtl="0" algn="ctr">
              <a:spcBef>
                <a:spcPts val="0"/>
              </a:spcBef>
              <a:buClr>
                <a:schemeClr val="accent1"/>
              </a:buClr>
              <a:defRPr>
                <a:solidFill>
                  <a:schemeClr val="accent1"/>
                </a:solidFill>
              </a:defRPr>
            </a:lvl2pPr>
            <a:lvl3pPr lvl="2" rtl="0" algn="ctr">
              <a:spcBef>
                <a:spcPts val="0"/>
              </a:spcBef>
              <a:buClr>
                <a:schemeClr val="accent1"/>
              </a:buClr>
              <a:defRPr>
                <a:solidFill>
                  <a:schemeClr val="accent1"/>
                </a:solidFill>
              </a:defRPr>
            </a:lvl3pPr>
            <a:lvl4pPr lvl="3" rtl="0" algn="ctr">
              <a:spcBef>
                <a:spcPts val="0"/>
              </a:spcBef>
              <a:buClr>
                <a:schemeClr val="accent1"/>
              </a:buClr>
              <a:defRPr>
                <a:solidFill>
                  <a:schemeClr val="accent1"/>
                </a:solidFill>
              </a:defRPr>
            </a:lvl4pPr>
            <a:lvl5pPr lvl="4" rtl="0" algn="ctr">
              <a:spcBef>
                <a:spcPts val="0"/>
              </a:spcBef>
              <a:buClr>
                <a:schemeClr val="accent1"/>
              </a:buClr>
              <a:defRPr>
                <a:solidFill>
                  <a:schemeClr val="accent1"/>
                </a:solidFill>
              </a:defRPr>
            </a:lvl5pPr>
            <a:lvl6pPr lvl="5" rtl="0" algn="ctr">
              <a:spcBef>
                <a:spcPts val="0"/>
              </a:spcBef>
              <a:buClr>
                <a:schemeClr val="accent1"/>
              </a:buClr>
              <a:defRPr>
                <a:solidFill>
                  <a:schemeClr val="accent1"/>
                </a:solidFill>
              </a:defRPr>
            </a:lvl6pPr>
            <a:lvl7pPr lvl="6" rtl="0" algn="ctr">
              <a:spcBef>
                <a:spcPts val="0"/>
              </a:spcBef>
              <a:buClr>
                <a:schemeClr val="accent1"/>
              </a:buClr>
              <a:defRPr>
                <a:solidFill>
                  <a:schemeClr val="accent1"/>
                </a:solidFill>
              </a:defRPr>
            </a:lvl7pPr>
            <a:lvl8pPr lvl="7" rtl="0" algn="ctr">
              <a:spcBef>
                <a:spcPts val="0"/>
              </a:spcBef>
              <a:buClr>
                <a:schemeClr val="accent1"/>
              </a:buClr>
              <a:defRPr>
                <a:solidFill>
                  <a:schemeClr val="accent1"/>
                </a:solidFill>
              </a:defRPr>
            </a:lvl8pPr>
            <a:lvl9pPr lvl="8" rtl="0"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rtl="0">
              <a:spcBef>
                <a:spcPts val="0"/>
              </a:spcBef>
              <a:buClr>
                <a:schemeClr val="lt1"/>
              </a:buClr>
              <a:buSzPct val="100000"/>
              <a:defRPr sz="6000">
                <a:solidFill>
                  <a:schemeClr val="lt1"/>
                </a:solidFill>
              </a:defRPr>
            </a:lvl1pPr>
            <a:lvl2pPr lvl="1" rtl="0">
              <a:spcBef>
                <a:spcPts val="0"/>
              </a:spcBef>
              <a:buClr>
                <a:schemeClr val="lt1"/>
              </a:buClr>
              <a:buSzPct val="100000"/>
              <a:defRPr sz="6000">
                <a:solidFill>
                  <a:schemeClr val="lt1"/>
                </a:solidFill>
              </a:defRPr>
            </a:lvl2pPr>
            <a:lvl3pPr lvl="2" rtl="0">
              <a:spcBef>
                <a:spcPts val="0"/>
              </a:spcBef>
              <a:buClr>
                <a:schemeClr val="lt1"/>
              </a:buClr>
              <a:buSzPct val="100000"/>
              <a:defRPr sz="6000">
                <a:solidFill>
                  <a:schemeClr val="lt1"/>
                </a:solidFill>
              </a:defRPr>
            </a:lvl3pPr>
            <a:lvl4pPr lvl="3" rtl="0">
              <a:spcBef>
                <a:spcPts val="0"/>
              </a:spcBef>
              <a:buClr>
                <a:schemeClr val="lt1"/>
              </a:buClr>
              <a:buSzPct val="100000"/>
              <a:defRPr sz="6000">
                <a:solidFill>
                  <a:schemeClr val="lt1"/>
                </a:solidFill>
              </a:defRPr>
            </a:lvl4pPr>
            <a:lvl5pPr lvl="4" rtl="0">
              <a:spcBef>
                <a:spcPts val="0"/>
              </a:spcBef>
              <a:buClr>
                <a:schemeClr val="lt1"/>
              </a:buClr>
              <a:buSzPct val="100000"/>
              <a:defRPr sz="6000">
                <a:solidFill>
                  <a:schemeClr val="lt1"/>
                </a:solidFill>
              </a:defRPr>
            </a:lvl5pPr>
            <a:lvl6pPr lvl="5" rtl="0">
              <a:spcBef>
                <a:spcPts val="0"/>
              </a:spcBef>
              <a:buClr>
                <a:schemeClr val="lt1"/>
              </a:buClr>
              <a:buSzPct val="100000"/>
              <a:defRPr sz="6000">
                <a:solidFill>
                  <a:schemeClr val="lt1"/>
                </a:solidFill>
              </a:defRPr>
            </a:lvl6pPr>
            <a:lvl7pPr lvl="6" rtl="0">
              <a:spcBef>
                <a:spcPts val="0"/>
              </a:spcBef>
              <a:buClr>
                <a:schemeClr val="lt1"/>
              </a:buClr>
              <a:buSzPct val="100000"/>
              <a:defRPr sz="6000">
                <a:solidFill>
                  <a:schemeClr val="lt1"/>
                </a:solidFill>
              </a:defRPr>
            </a:lvl7pPr>
            <a:lvl8pPr lvl="7" rtl="0">
              <a:spcBef>
                <a:spcPts val="0"/>
              </a:spcBef>
              <a:buClr>
                <a:schemeClr val="lt1"/>
              </a:buClr>
              <a:buSzPct val="100000"/>
              <a:defRPr sz="6000">
                <a:solidFill>
                  <a:schemeClr val="lt1"/>
                </a:solidFill>
              </a:defRPr>
            </a:lvl8pPr>
            <a:lvl9pPr lvl="8" rtl="0">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rtl="0" algn="ctr">
              <a:spcBef>
                <a:spcPts val="0"/>
              </a:spcBef>
              <a:buSzPct val="100000"/>
              <a:defRPr sz="5400"/>
            </a:lvl1pPr>
            <a:lvl2pPr lvl="1" rtl="0" algn="ctr">
              <a:spcBef>
                <a:spcPts val="0"/>
              </a:spcBef>
              <a:buSzPct val="100000"/>
              <a:defRPr sz="5400"/>
            </a:lvl2pPr>
            <a:lvl3pPr lvl="2" rtl="0" algn="ctr">
              <a:spcBef>
                <a:spcPts val="0"/>
              </a:spcBef>
              <a:buSzPct val="100000"/>
              <a:defRPr sz="5400"/>
            </a:lvl3pPr>
            <a:lvl4pPr lvl="3" rtl="0" algn="ctr">
              <a:spcBef>
                <a:spcPts val="0"/>
              </a:spcBef>
              <a:buSzPct val="100000"/>
              <a:defRPr sz="5400"/>
            </a:lvl4pPr>
            <a:lvl5pPr lvl="4" rtl="0" algn="ctr">
              <a:spcBef>
                <a:spcPts val="0"/>
              </a:spcBef>
              <a:buSzPct val="100000"/>
              <a:defRPr sz="5400"/>
            </a:lvl5pPr>
            <a:lvl6pPr lvl="5" rtl="0" algn="ctr">
              <a:spcBef>
                <a:spcPts val="0"/>
              </a:spcBef>
              <a:buSzPct val="100000"/>
              <a:defRPr sz="5400"/>
            </a:lvl6pPr>
            <a:lvl7pPr lvl="6" rtl="0" algn="ctr">
              <a:spcBef>
                <a:spcPts val="0"/>
              </a:spcBef>
              <a:buSzPct val="100000"/>
              <a:defRPr sz="5400"/>
            </a:lvl7pPr>
            <a:lvl8pPr lvl="7" rtl="0" algn="ctr">
              <a:spcBef>
                <a:spcPts val="0"/>
              </a:spcBef>
              <a:buSzPct val="100000"/>
              <a:defRPr sz="5400"/>
            </a:lvl8pPr>
            <a:lvl9pPr lvl="8" rtl="0"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rtl="0" algn="ctr">
              <a:lnSpc>
                <a:spcPct val="100000"/>
              </a:lnSpc>
              <a:spcBef>
                <a:spcPts val="0"/>
              </a:spcBef>
              <a:spcAft>
                <a:spcPts val="0"/>
              </a:spcAft>
              <a:buNone/>
              <a:defRPr/>
            </a:lvl1pPr>
            <a:lvl2pPr lvl="1" rtl="0" algn="ctr">
              <a:lnSpc>
                <a:spcPct val="100000"/>
              </a:lnSpc>
              <a:spcBef>
                <a:spcPts val="0"/>
              </a:spcBef>
              <a:spcAft>
                <a:spcPts val="0"/>
              </a:spcAft>
              <a:buSzPct val="100000"/>
              <a:buNone/>
              <a:defRPr sz="1800"/>
            </a:lvl2pPr>
            <a:lvl3pPr lvl="2" rtl="0" algn="ctr">
              <a:lnSpc>
                <a:spcPct val="100000"/>
              </a:lnSpc>
              <a:spcBef>
                <a:spcPts val="0"/>
              </a:spcBef>
              <a:spcAft>
                <a:spcPts val="0"/>
              </a:spcAft>
              <a:buSzPct val="100000"/>
              <a:buNone/>
              <a:defRPr sz="1800"/>
            </a:lvl3pPr>
            <a:lvl4pPr lvl="3" rtl="0" algn="ctr">
              <a:lnSpc>
                <a:spcPct val="100000"/>
              </a:lnSpc>
              <a:spcBef>
                <a:spcPts val="0"/>
              </a:spcBef>
              <a:spcAft>
                <a:spcPts val="0"/>
              </a:spcAft>
              <a:buSzPct val="100000"/>
              <a:buNone/>
              <a:defRPr sz="1800"/>
            </a:lvl4pPr>
            <a:lvl5pPr lvl="4" rtl="0" algn="ctr">
              <a:lnSpc>
                <a:spcPct val="100000"/>
              </a:lnSpc>
              <a:spcBef>
                <a:spcPts val="0"/>
              </a:spcBef>
              <a:spcAft>
                <a:spcPts val="0"/>
              </a:spcAft>
              <a:buSzPct val="100000"/>
              <a:buNone/>
              <a:defRPr sz="1800"/>
            </a:lvl5pPr>
            <a:lvl6pPr lvl="5" rtl="0" algn="ctr">
              <a:lnSpc>
                <a:spcPct val="100000"/>
              </a:lnSpc>
              <a:spcBef>
                <a:spcPts val="0"/>
              </a:spcBef>
              <a:spcAft>
                <a:spcPts val="0"/>
              </a:spcAft>
              <a:buSzPct val="100000"/>
              <a:buNone/>
              <a:defRPr sz="1800"/>
            </a:lvl6pPr>
            <a:lvl7pPr lvl="6" rtl="0" algn="ctr">
              <a:lnSpc>
                <a:spcPct val="100000"/>
              </a:lnSpc>
              <a:spcBef>
                <a:spcPts val="0"/>
              </a:spcBef>
              <a:spcAft>
                <a:spcPts val="0"/>
              </a:spcAft>
              <a:buSzPct val="100000"/>
              <a:buNone/>
              <a:defRPr sz="1800"/>
            </a:lvl7pPr>
            <a:lvl8pPr lvl="7" rtl="0" algn="ctr">
              <a:lnSpc>
                <a:spcPct val="100000"/>
              </a:lnSpc>
              <a:spcBef>
                <a:spcPts val="0"/>
              </a:spcBef>
              <a:spcAft>
                <a:spcPts val="0"/>
              </a:spcAft>
              <a:buSzPct val="100000"/>
              <a:buNone/>
              <a:defRPr sz="1800"/>
            </a:lvl8pPr>
            <a:lvl9pPr lvl="8" rtl="0"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rt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spcBef>
                <a:spcPts val="0"/>
              </a:spcBef>
              <a:buNone/>
            </a:pPr>
            <a:r>
              <a:rPr lang="en" sz="6000"/>
              <a:t>Sometimes Laughter is the Best Medicine: Stand Up Comedy, Humor, and Healthcare</a:t>
            </a:r>
          </a:p>
        </p:txBody>
      </p:sp>
      <p:sp>
        <p:nvSpPr>
          <p:cNvPr id="57" name="Shape 57"/>
          <p:cNvSpPr txBox="1"/>
          <p:nvPr>
            <p:ph idx="1" type="subTitle"/>
          </p:nvPr>
        </p:nvSpPr>
        <p:spPr>
          <a:xfrm>
            <a:off x="311700" y="3890400"/>
            <a:ext cx="8520600" cy="706200"/>
          </a:xfrm>
          <a:prstGeom prst="rect">
            <a:avLst/>
          </a:prstGeom>
        </p:spPr>
        <p:txBody>
          <a:bodyPr anchorCtr="0" anchor="ctr" bIns="91425" lIns="91425" rIns="91425" tIns="91425">
            <a:noAutofit/>
          </a:bodyPr>
          <a:lstStyle/>
          <a:p>
            <a:pPr lvl="0">
              <a:spcBef>
                <a:spcPts val="0"/>
              </a:spcBef>
              <a:buNone/>
            </a:pPr>
            <a:r>
              <a:rPr lang="en"/>
              <a:t>Haran Mennillo</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Patient Coping</a:t>
            </a:r>
          </a:p>
        </p:txBody>
      </p:sp>
      <p:sp>
        <p:nvSpPr>
          <p:cNvPr id="116" name="Shape 116"/>
          <p:cNvSpPr txBox="1"/>
          <p:nvPr>
            <p:ph idx="1" type="body"/>
          </p:nvPr>
        </p:nvSpPr>
        <p:spPr>
          <a:xfrm>
            <a:off x="311700" y="1228675"/>
            <a:ext cx="3999900" cy="3340200"/>
          </a:xfrm>
          <a:prstGeom prst="rect">
            <a:avLst/>
          </a:prstGeom>
        </p:spPr>
        <p:txBody>
          <a:bodyPr anchorCtr="0" anchor="t" bIns="91425" lIns="91425" rIns="91425" tIns="91425">
            <a:noAutofit/>
          </a:bodyPr>
          <a:lstStyle/>
          <a:p>
            <a:pPr indent="-228600" lvl="0" marL="457200" rtl="0">
              <a:spcBef>
                <a:spcPts val="0"/>
              </a:spcBef>
            </a:pPr>
            <a:r>
              <a:rPr lang="en"/>
              <a:t>Humor as a Coping Strategy</a:t>
            </a:r>
          </a:p>
          <a:p>
            <a:pPr indent="-228600" lvl="1" marL="914400" rtl="0">
              <a:spcBef>
                <a:spcPts val="0"/>
              </a:spcBef>
            </a:pPr>
            <a:r>
              <a:rPr lang="en"/>
              <a:t>Alternative to Harmful Coping Methods</a:t>
            </a:r>
          </a:p>
          <a:p>
            <a:pPr indent="-228600" lvl="0" marL="457200" rtl="0">
              <a:spcBef>
                <a:spcPts val="0"/>
              </a:spcBef>
            </a:pPr>
            <a:r>
              <a:rPr lang="en"/>
              <a:t>Patient Initiation of Humor</a:t>
            </a:r>
          </a:p>
          <a:p>
            <a:pPr indent="-228600" lvl="1" marL="914400" rtl="0">
              <a:spcBef>
                <a:spcPts val="0"/>
              </a:spcBef>
            </a:pPr>
            <a:r>
              <a:rPr lang="en"/>
              <a:t>Cancer</a:t>
            </a:r>
          </a:p>
          <a:p>
            <a:pPr indent="-228600" lvl="1" marL="914400">
              <a:spcBef>
                <a:spcPts val="0"/>
              </a:spcBef>
            </a:pPr>
            <a:r>
              <a:rPr lang="en"/>
              <a:t>Hospice/Palliative Care</a:t>
            </a:r>
          </a:p>
        </p:txBody>
      </p:sp>
      <p:sp>
        <p:nvSpPr>
          <p:cNvPr id="117" name="Shape 117"/>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18" name="Shape 118"/>
          <p:cNvPicPr preferRelativeResize="0"/>
          <p:nvPr/>
        </p:nvPicPr>
        <p:blipFill>
          <a:blip r:embed="rId3">
            <a:alphaModFix/>
          </a:blip>
          <a:stretch>
            <a:fillRect/>
          </a:stretch>
        </p:blipFill>
        <p:spPr>
          <a:xfrm>
            <a:off x="4832399" y="1609309"/>
            <a:ext cx="3999900" cy="22494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Physiological Health Benefits</a:t>
            </a:r>
          </a:p>
        </p:txBody>
      </p:sp>
      <p:sp>
        <p:nvSpPr>
          <p:cNvPr id="124" name="Shape 124"/>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25" name="Shape 125"/>
          <p:cNvPicPr preferRelativeResize="0"/>
          <p:nvPr/>
        </p:nvPicPr>
        <p:blipFill>
          <a:blip r:embed="rId3">
            <a:alphaModFix/>
          </a:blip>
          <a:stretch>
            <a:fillRect/>
          </a:stretch>
        </p:blipFill>
        <p:spPr>
          <a:xfrm>
            <a:off x="1508175" y="1093850"/>
            <a:ext cx="5715000" cy="381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Humor Practice: Stand-up Comedy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My Stand Up</a:t>
            </a:r>
          </a:p>
        </p:txBody>
      </p:sp>
      <p:sp>
        <p:nvSpPr>
          <p:cNvPr id="136" name="Shape 136"/>
          <p:cNvSpPr txBox="1"/>
          <p:nvPr>
            <p:ph idx="1" type="body"/>
          </p:nvPr>
        </p:nvSpPr>
        <p:spPr>
          <a:xfrm>
            <a:off x="311700" y="1228675"/>
            <a:ext cx="3999900" cy="3340200"/>
          </a:xfrm>
          <a:prstGeom prst="rect">
            <a:avLst/>
          </a:prstGeom>
        </p:spPr>
        <p:txBody>
          <a:bodyPr anchorCtr="0" anchor="t" bIns="91425" lIns="91425" rIns="91425" tIns="91425">
            <a:noAutofit/>
          </a:bodyPr>
          <a:lstStyle/>
          <a:p>
            <a:pPr indent="-228600" lvl="0" marL="457200" rtl="0">
              <a:spcBef>
                <a:spcPts val="0"/>
              </a:spcBef>
            </a:pPr>
            <a:r>
              <a:rPr lang="en"/>
              <a:t>Fieldwork</a:t>
            </a:r>
          </a:p>
          <a:p>
            <a:pPr indent="-228600" lvl="1" marL="914400" rtl="0">
              <a:spcBef>
                <a:spcPts val="0"/>
              </a:spcBef>
            </a:pPr>
            <a:r>
              <a:rPr lang="en"/>
              <a:t>Comedy Connection</a:t>
            </a:r>
          </a:p>
          <a:p>
            <a:pPr indent="-228600" lvl="1" marL="914400" rtl="0">
              <a:spcBef>
                <a:spcPts val="0"/>
              </a:spcBef>
            </a:pPr>
            <a:r>
              <a:rPr lang="en"/>
              <a:t>Internet Research</a:t>
            </a:r>
          </a:p>
          <a:p>
            <a:pPr indent="-228600" lvl="0" marL="457200" rtl="0">
              <a:spcBef>
                <a:spcPts val="0"/>
              </a:spcBef>
            </a:pPr>
            <a:r>
              <a:rPr lang="en"/>
              <a:t>Performances</a:t>
            </a:r>
          </a:p>
          <a:p>
            <a:pPr indent="-228600" lvl="1" marL="914400" rtl="0">
              <a:spcBef>
                <a:spcPts val="0"/>
              </a:spcBef>
            </a:pPr>
            <a:r>
              <a:rPr lang="en"/>
              <a:t>URI Open Mic (X3)</a:t>
            </a:r>
          </a:p>
          <a:p>
            <a:pPr indent="-228600" lvl="1" marL="914400" rtl="0">
              <a:spcBef>
                <a:spcPts val="0"/>
              </a:spcBef>
            </a:pPr>
            <a:r>
              <a:rPr lang="en"/>
              <a:t>Last Ram Standing</a:t>
            </a:r>
          </a:p>
        </p:txBody>
      </p:sp>
      <p:pic>
        <p:nvPicPr>
          <p:cNvPr id="137" name="Shape 137"/>
          <p:cNvPicPr preferRelativeResize="0"/>
          <p:nvPr/>
        </p:nvPicPr>
        <p:blipFill>
          <a:blip r:embed="rId3">
            <a:alphaModFix/>
          </a:blip>
          <a:stretch>
            <a:fillRect/>
          </a:stretch>
        </p:blipFill>
        <p:spPr>
          <a:xfrm>
            <a:off x="4981797" y="436050"/>
            <a:ext cx="3203550" cy="4271400"/>
          </a:xfrm>
          <a:prstGeom prst="rect">
            <a:avLst/>
          </a:prstGeom>
          <a:noFill/>
          <a:ln>
            <a:noFill/>
          </a:ln>
        </p:spPr>
      </p:pic>
      <p:sp>
        <p:nvSpPr>
          <p:cNvPr id="138" name="Shape 138"/>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44" name="Shape 144"/>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en"/>
              <a:t>Why did I do this?/ Learning outcomes (Reflection)</a:t>
            </a:r>
          </a:p>
        </p:txBody>
      </p:sp>
      <p:sp>
        <p:nvSpPr>
          <p:cNvPr id="150" name="Shape 150"/>
          <p:cNvSpPr txBox="1"/>
          <p:nvPr>
            <p:ph idx="1" type="body"/>
          </p:nvPr>
        </p:nvSpPr>
        <p:spPr>
          <a:xfrm>
            <a:off x="311700" y="1228675"/>
            <a:ext cx="3999900" cy="3340200"/>
          </a:xfrm>
          <a:prstGeom prst="rect">
            <a:avLst/>
          </a:prstGeom>
        </p:spPr>
        <p:txBody>
          <a:bodyPr anchorCtr="0" anchor="t" bIns="91425" lIns="91425" rIns="91425" tIns="91425">
            <a:noAutofit/>
          </a:bodyPr>
          <a:lstStyle/>
          <a:p>
            <a:pPr indent="-317500" lvl="0" marL="457200" marR="0" rtl="0" algn="l">
              <a:lnSpc>
                <a:spcPct val="115000"/>
              </a:lnSpc>
              <a:spcBef>
                <a:spcPts val="0"/>
              </a:spcBef>
              <a:spcAft>
                <a:spcPts val="1600"/>
              </a:spcAft>
              <a:buClr>
                <a:schemeClr val="dk2"/>
              </a:buClr>
              <a:buSzPct val="100000"/>
              <a:buFont typeface="Source Code Pro"/>
            </a:pPr>
            <a:r>
              <a:rPr lang="en"/>
              <a:t>Learn about the role of Humor in the field of Healthcare</a:t>
            </a:r>
          </a:p>
          <a:p>
            <a:pPr indent="-228600" lvl="1" marL="914400" marR="0" rtl="0" algn="l">
              <a:lnSpc>
                <a:spcPct val="115000"/>
              </a:lnSpc>
              <a:spcBef>
                <a:spcPts val="0"/>
              </a:spcBef>
              <a:spcAft>
                <a:spcPts val="1600"/>
              </a:spcAft>
            </a:pPr>
            <a:r>
              <a:rPr lang="en"/>
              <a:t>Communication and Coping</a:t>
            </a:r>
          </a:p>
          <a:p>
            <a:pPr indent="-228600" lvl="0" marL="457200" marR="0" rtl="0" algn="l">
              <a:lnSpc>
                <a:spcPct val="115000"/>
              </a:lnSpc>
              <a:spcBef>
                <a:spcPts val="0"/>
              </a:spcBef>
              <a:spcAft>
                <a:spcPts val="1600"/>
              </a:spcAft>
            </a:pPr>
            <a:r>
              <a:rPr lang="en"/>
              <a:t>Put humor into practice in order to develop my own skills.</a:t>
            </a:r>
          </a:p>
          <a:p>
            <a:pPr indent="-228600" lvl="1" marL="914400" marR="0" rtl="0" algn="l">
              <a:lnSpc>
                <a:spcPct val="115000"/>
              </a:lnSpc>
              <a:spcBef>
                <a:spcPts val="0"/>
              </a:spcBef>
              <a:spcAft>
                <a:spcPts val="1600"/>
              </a:spcAft>
            </a:pPr>
            <a:r>
              <a:rPr lang="en"/>
              <a:t>Public Speaking</a:t>
            </a:r>
          </a:p>
          <a:p>
            <a:pPr indent="-228600" lvl="1" marL="914400" marR="0" rtl="0" algn="l">
              <a:lnSpc>
                <a:spcPct val="115000"/>
              </a:lnSpc>
              <a:spcBef>
                <a:spcPts val="0"/>
              </a:spcBef>
              <a:spcAft>
                <a:spcPts val="1600"/>
              </a:spcAft>
            </a:pPr>
            <a:r>
              <a:rPr lang="en"/>
              <a:t>Audience Awareness</a:t>
            </a:r>
          </a:p>
          <a:p>
            <a:pPr indent="-228600" lvl="1" marL="914400" marR="0" rtl="0" algn="l">
              <a:lnSpc>
                <a:spcPct val="115000"/>
              </a:lnSpc>
              <a:spcBef>
                <a:spcPts val="0"/>
              </a:spcBef>
              <a:spcAft>
                <a:spcPts val="1600"/>
              </a:spcAft>
            </a:pPr>
            <a:r>
              <a:rPr lang="en"/>
              <a:t>Adaptability</a:t>
            </a:r>
          </a:p>
        </p:txBody>
      </p:sp>
      <p:sp>
        <p:nvSpPr>
          <p:cNvPr id="151" name="Shape 151"/>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Thank You!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Why did I do this?/ Learning outcomes</a:t>
            </a:r>
          </a:p>
        </p:txBody>
      </p:sp>
      <p:sp>
        <p:nvSpPr>
          <p:cNvPr id="63" name="Shape 63"/>
          <p:cNvSpPr txBox="1"/>
          <p:nvPr>
            <p:ph idx="1" type="body"/>
          </p:nvPr>
        </p:nvSpPr>
        <p:spPr>
          <a:xfrm>
            <a:off x="311700" y="1228675"/>
            <a:ext cx="3999900" cy="3340200"/>
          </a:xfrm>
          <a:prstGeom prst="rect">
            <a:avLst/>
          </a:prstGeom>
        </p:spPr>
        <p:txBody>
          <a:bodyPr anchorCtr="0" anchor="t" bIns="91425" lIns="91425" rIns="91425" tIns="91425">
            <a:noAutofit/>
          </a:bodyPr>
          <a:lstStyle/>
          <a:p>
            <a:pPr indent="-317500" lvl="0" marL="457200" marR="0" rtl="0" algn="l">
              <a:lnSpc>
                <a:spcPct val="115000"/>
              </a:lnSpc>
              <a:spcBef>
                <a:spcPts val="0"/>
              </a:spcBef>
              <a:spcAft>
                <a:spcPts val="1600"/>
              </a:spcAft>
              <a:buClr>
                <a:schemeClr val="dk2"/>
              </a:buClr>
              <a:buSzPct val="100000"/>
              <a:buFont typeface="Source Code Pro"/>
            </a:pPr>
            <a:r>
              <a:rPr lang="en"/>
              <a:t>Learn about the role of Humor in the field of Healthcare</a:t>
            </a:r>
          </a:p>
          <a:p>
            <a:pPr indent="-228600" lvl="0" marL="457200" marR="0" rtl="0" algn="l">
              <a:lnSpc>
                <a:spcPct val="115000"/>
              </a:lnSpc>
              <a:spcBef>
                <a:spcPts val="0"/>
              </a:spcBef>
              <a:spcAft>
                <a:spcPts val="1600"/>
              </a:spcAft>
            </a:pPr>
            <a:r>
              <a:rPr lang="en"/>
              <a:t>Put humor into practice in order to develop my own skills.</a:t>
            </a:r>
          </a:p>
        </p:txBody>
      </p:sp>
      <p:sp>
        <p:nvSpPr>
          <p:cNvPr id="64" name="Shape 64"/>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65" name="Shape 65"/>
          <p:cNvPicPr preferRelativeResize="0"/>
          <p:nvPr/>
        </p:nvPicPr>
        <p:blipFill>
          <a:blip r:embed="rId3">
            <a:alphaModFix/>
          </a:blip>
          <a:stretch>
            <a:fillRect/>
          </a:stretch>
        </p:blipFill>
        <p:spPr>
          <a:xfrm>
            <a:off x="4929225" y="947949"/>
            <a:ext cx="4052230" cy="419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What is my Project</a:t>
            </a:r>
          </a:p>
        </p:txBody>
      </p:sp>
      <p:sp>
        <p:nvSpPr>
          <p:cNvPr id="71" name="Shape 71"/>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228600" lvl="0" marL="457200" rtl="0">
              <a:spcBef>
                <a:spcPts val="0"/>
              </a:spcBef>
              <a:buAutoNum type="arabicPeriod"/>
            </a:pPr>
            <a:r>
              <a:rPr lang="en"/>
              <a:t>Literature Review</a:t>
            </a:r>
          </a:p>
          <a:p>
            <a:pPr indent="-228600" lvl="1" marL="914400" rtl="0">
              <a:spcBef>
                <a:spcPts val="0"/>
              </a:spcBef>
              <a:buAutoNum type="alphaLcPeriod"/>
            </a:pPr>
            <a:r>
              <a:rPr lang="en"/>
              <a:t>Humor and Medicine</a:t>
            </a:r>
          </a:p>
          <a:p>
            <a:pPr indent="-228600" lvl="2" marL="1371600" rtl="0">
              <a:spcBef>
                <a:spcPts val="0"/>
              </a:spcBef>
              <a:buAutoNum type="romanLcPeriod"/>
            </a:pPr>
            <a:r>
              <a:rPr lang="en"/>
              <a:t>Communication</a:t>
            </a:r>
          </a:p>
          <a:p>
            <a:pPr indent="-228600" lvl="2" marL="1371600" rtl="0">
              <a:spcBef>
                <a:spcPts val="0"/>
              </a:spcBef>
              <a:buAutoNum type="romanLcPeriod"/>
            </a:pPr>
            <a:r>
              <a:rPr lang="en"/>
              <a:t>Coping Mechanism</a:t>
            </a:r>
          </a:p>
          <a:p>
            <a:pPr indent="-228600" lvl="2" marL="1371600" rtl="0">
              <a:spcBef>
                <a:spcPts val="0"/>
              </a:spcBef>
              <a:buAutoNum type="romanLcPeriod"/>
            </a:pPr>
            <a:r>
              <a:rPr lang="en"/>
              <a:t>Physiological health benefits</a:t>
            </a:r>
          </a:p>
          <a:p>
            <a:pPr indent="-342900" lvl="0" marL="457200" rtl="0">
              <a:spcBef>
                <a:spcPts val="0"/>
              </a:spcBef>
              <a:buSzPct val="100000"/>
              <a:buAutoNum type="arabicPeriod"/>
            </a:pPr>
            <a:r>
              <a:rPr lang="en" sz="1800"/>
              <a:t>Stand-up comedy</a:t>
            </a:r>
          </a:p>
          <a:p>
            <a:pPr indent="-228600" lvl="1" marL="914400" rtl="0">
              <a:spcBef>
                <a:spcPts val="0"/>
              </a:spcBef>
              <a:buAutoNum type="alphaLcPeriod"/>
            </a:pPr>
            <a:r>
              <a:rPr lang="en"/>
              <a:t>Performed 4 stand up acts in total</a:t>
            </a:r>
          </a:p>
          <a:p>
            <a:pPr indent="-228600" lvl="1" marL="914400" rtl="0">
              <a:spcBef>
                <a:spcPts val="0"/>
              </a:spcBef>
              <a:buAutoNum type="alphaLcPeriod"/>
            </a:pPr>
            <a:r>
              <a:rPr lang="en"/>
              <a:t>Culminated in competing in Last Ram Standing</a:t>
            </a:r>
          </a:p>
          <a:p>
            <a:pPr lv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Stand up Sample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Literature Review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Clown Doctors</a:t>
            </a:r>
          </a:p>
        </p:txBody>
      </p:sp>
      <p:sp>
        <p:nvSpPr>
          <p:cNvPr id="87" name="Shape 87"/>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pic>
        <p:nvPicPr>
          <p:cNvPr id="88" name="Shape 88"/>
          <p:cNvPicPr preferRelativeResize="0"/>
          <p:nvPr/>
        </p:nvPicPr>
        <p:blipFill>
          <a:blip r:embed="rId3">
            <a:alphaModFix/>
          </a:blip>
          <a:stretch>
            <a:fillRect/>
          </a:stretch>
        </p:blipFill>
        <p:spPr>
          <a:xfrm>
            <a:off x="1971675" y="1374775"/>
            <a:ext cx="5200650" cy="304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Why can Healthcare be a laughing matter</a:t>
            </a:r>
          </a:p>
        </p:txBody>
      </p:sp>
      <p:sp>
        <p:nvSpPr>
          <p:cNvPr id="94" name="Shape 94"/>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228600" lvl="0" marL="457200" rtl="0">
              <a:spcBef>
                <a:spcPts val="0"/>
              </a:spcBef>
              <a:buAutoNum type="arabicPeriod"/>
            </a:pPr>
            <a:r>
              <a:rPr lang="en"/>
              <a:t>Communication</a:t>
            </a:r>
          </a:p>
          <a:p>
            <a:pPr indent="-228600" lvl="1" marL="914400" rtl="0">
              <a:spcBef>
                <a:spcPts val="0"/>
              </a:spcBef>
              <a:buAutoNum type="alphaLcPeriod"/>
            </a:pPr>
            <a:r>
              <a:rPr lang="en"/>
              <a:t>Provider-Patient</a:t>
            </a:r>
          </a:p>
          <a:p>
            <a:pPr indent="-228600" lvl="1" marL="914400" rtl="0">
              <a:spcBef>
                <a:spcPts val="0"/>
              </a:spcBef>
              <a:buAutoNum type="alphaLcPeriod"/>
            </a:pPr>
            <a:r>
              <a:rPr lang="en"/>
              <a:t>Provider-Provider</a:t>
            </a:r>
          </a:p>
          <a:p>
            <a:pPr indent="-228600" lvl="1" marL="914400" rtl="0">
              <a:spcBef>
                <a:spcPts val="0"/>
              </a:spcBef>
              <a:buAutoNum type="alphaLcPeriod"/>
            </a:pPr>
            <a:r>
              <a:rPr lang="en"/>
              <a:t>Patient-Patient</a:t>
            </a:r>
          </a:p>
          <a:p>
            <a:pPr indent="-228600" lvl="0" marL="457200" rtl="0">
              <a:spcBef>
                <a:spcPts val="0"/>
              </a:spcBef>
              <a:buAutoNum type="arabicPeriod"/>
            </a:pPr>
            <a:r>
              <a:rPr lang="en"/>
              <a:t>Coping (Stress/Loss)</a:t>
            </a:r>
          </a:p>
          <a:p>
            <a:pPr indent="-228600" lvl="1" marL="914400" rtl="0">
              <a:spcBef>
                <a:spcPts val="0"/>
              </a:spcBef>
              <a:buAutoNum type="alphaLcPeriod"/>
            </a:pPr>
            <a:r>
              <a:rPr lang="en"/>
              <a:t>Patient Coping</a:t>
            </a:r>
          </a:p>
          <a:p>
            <a:pPr indent="-228600" lvl="1" marL="914400" rtl="0">
              <a:spcBef>
                <a:spcPts val="0"/>
              </a:spcBef>
              <a:buAutoNum type="alphaLcPeriod"/>
            </a:pPr>
            <a:r>
              <a:rPr lang="en"/>
              <a:t>Provider Coping</a:t>
            </a:r>
          </a:p>
          <a:p>
            <a:pPr indent="-228600" lvl="0" marL="457200">
              <a:spcBef>
                <a:spcPts val="0"/>
              </a:spcBef>
              <a:buAutoNum type="arabicPeriod"/>
            </a:pPr>
            <a:r>
              <a:rPr lang="en"/>
              <a:t>Health</a:t>
            </a:r>
          </a:p>
        </p:txBody>
      </p:sp>
      <p:pic>
        <p:nvPicPr>
          <p:cNvPr id="95" name="Shape 95"/>
          <p:cNvPicPr preferRelativeResize="0"/>
          <p:nvPr/>
        </p:nvPicPr>
        <p:blipFill>
          <a:blip r:embed="rId3">
            <a:alphaModFix/>
          </a:blip>
          <a:stretch>
            <a:fillRect/>
          </a:stretch>
        </p:blipFill>
        <p:spPr>
          <a:xfrm>
            <a:off x="3610775" y="1397825"/>
            <a:ext cx="5328376" cy="3001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Communication</a:t>
            </a:r>
          </a:p>
        </p:txBody>
      </p:sp>
      <p:sp>
        <p:nvSpPr>
          <p:cNvPr id="101" name="Shape 101"/>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228600" lvl="0" marL="457200" rtl="0">
              <a:spcBef>
                <a:spcPts val="0"/>
              </a:spcBef>
            </a:pPr>
            <a:r>
              <a:rPr lang="en"/>
              <a:t>Patient-Provider</a:t>
            </a:r>
          </a:p>
          <a:p>
            <a:pPr indent="-228600" lvl="1" marL="914400" rtl="0">
              <a:spcBef>
                <a:spcPts val="0"/>
              </a:spcBef>
            </a:pPr>
            <a:r>
              <a:rPr lang="en"/>
              <a:t>Relationship Maintenance</a:t>
            </a:r>
          </a:p>
          <a:p>
            <a:pPr indent="-228600" lvl="1" marL="914400" rtl="0">
              <a:spcBef>
                <a:spcPts val="0"/>
              </a:spcBef>
            </a:pPr>
            <a:r>
              <a:rPr lang="en"/>
              <a:t>Boundary</a:t>
            </a:r>
            <a:r>
              <a:rPr lang="en"/>
              <a:t> management</a:t>
            </a:r>
          </a:p>
          <a:p>
            <a:pPr indent="-228600" lvl="0" marL="457200" rtl="0">
              <a:spcBef>
                <a:spcPts val="0"/>
              </a:spcBef>
            </a:pPr>
            <a:r>
              <a:rPr lang="en"/>
              <a:t>Patient-patient</a:t>
            </a:r>
          </a:p>
          <a:p>
            <a:pPr indent="-228600" lvl="1" marL="914400" rtl="0">
              <a:spcBef>
                <a:spcPts val="0"/>
              </a:spcBef>
            </a:pPr>
            <a:r>
              <a:rPr lang="en"/>
              <a:t>Comradery</a:t>
            </a:r>
          </a:p>
          <a:p>
            <a:pPr indent="-228600" lvl="0" marL="457200" rtl="0">
              <a:spcBef>
                <a:spcPts val="0"/>
              </a:spcBef>
            </a:pPr>
            <a:r>
              <a:rPr lang="en"/>
              <a:t>Provider-Provider</a:t>
            </a:r>
          </a:p>
          <a:p>
            <a:pPr indent="-228600" lvl="1" marL="914400" rtl="0">
              <a:spcBef>
                <a:spcPts val="0"/>
              </a:spcBef>
            </a:pPr>
            <a:r>
              <a:rPr lang="en"/>
              <a:t>Coping</a:t>
            </a:r>
          </a:p>
          <a:p>
            <a:pPr indent="-228600" lvl="1" marL="914400" rtl="0">
              <a:spcBef>
                <a:spcPts val="0"/>
              </a:spcBef>
            </a:pPr>
            <a:r>
              <a:rPr lang="en"/>
              <a:t>Peer Support</a:t>
            </a:r>
          </a:p>
          <a:p>
            <a:pPr lvl="0">
              <a:spcBef>
                <a:spcPts val="0"/>
              </a:spcBef>
              <a:buNone/>
            </a:pPr>
            <a:r>
              <a:t/>
            </a:r>
            <a:endParaRPr/>
          </a:p>
        </p:txBody>
      </p:sp>
      <p:pic>
        <p:nvPicPr>
          <p:cNvPr id="102" name="Shape 102"/>
          <p:cNvPicPr preferRelativeResize="0"/>
          <p:nvPr/>
        </p:nvPicPr>
        <p:blipFill>
          <a:blip r:embed="rId3">
            <a:alphaModFix/>
          </a:blip>
          <a:stretch>
            <a:fillRect/>
          </a:stretch>
        </p:blipFill>
        <p:spPr>
          <a:xfrm>
            <a:off x="4424048" y="1149375"/>
            <a:ext cx="4274649" cy="2844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Provider Coping</a:t>
            </a:r>
          </a:p>
        </p:txBody>
      </p:sp>
      <p:sp>
        <p:nvSpPr>
          <p:cNvPr id="108" name="Shape 108"/>
          <p:cNvSpPr txBox="1"/>
          <p:nvPr>
            <p:ph idx="1" type="body"/>
          </p:nvPr>
        </p:nvSpPr>
        <p:spPr>
          <a:xfrm>
            <a:off x="311700" y="1228675"/>
            <a:ext cx="3999900" cy="3340200"/>
          </a:xfrm>
          <a:prstGeom prst="rect">
            <a:avLst/>
          </a:prstGeom>
        </p:spPr>
        <p:txBody>
          <a:bodyPr anchorCtr="0" anchor="t" bIns="91425" lIns="91425" rIns="91425" tIns="91425">
            <a:noAutofit/>
          </a:bodyPr>
          <a:lstStyle/>
          <a:p>
            <a:pPr indent="-228600" lvl="0" marL="457200" rtl="0">
              <a:spcBef>
                <a:spcPts val="0"/>
              </a:spcBef>
            </a:pPr>
            <a:r>
              <a:rPr lang="en"/>
              <a:t>High Stress Occupation</a:t>
            </a:r>
          </a:p>
          <a:p>
            <a:pPr indent="-228600" lvl="1" marL="914400" rtl="0">
              <a:spcBef>
                <a:spcPts val="0"/>
              </a:spcBef>
            </a:pPr>
            <a:r>
              <a:rPr lang="en"/>
              <a:t>Mental Health Professionals</a:t>
            </a:r>
          </a:p>
          <a:p>
            <a:pPr indent="-228600" lvl="1" marL="914400" rtl="0">
              <a:spcBef>
                <a:spcPts val="0"/>
              </a:spcBef>
            </a:pPr>
            <a:r>
              <a:rPr lang="en"/>
              <a:t>Surgeons</a:t>
            </a:r>
          </a:p>
          <a:p>
            <a:pPr indent="-228600" lvl="0" marL="457200" rtl="0">
              <a:spcBef>
                <a:spcPts val="0"/>
              </a:spcBef>
            </a:pPr>
            <a:r>
              <a:rPr lang="en"/>
              <a:t>Vicarious Traumatic Stress</a:t>
            </a:r>
          </a:p>
          <a:p>
            <a:pPr indent="-228600" lvl="1" marL="914400" rtl="0">
              <a:spcBef>
                <a:spcPts val="0"/>
              </a:spcBef>
            </a:pPr>
            <a:r>
              <a:rPr lang="en"/>
              <a:t>Posttraumatic growth</a:t>
            </a:r>
          </a:p>
        </p:txBody>
      </p:sp>
      <p:sp>
        <p:nvSpPr>
          <p:cNvPr id="109" name="Shape 109"/>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10" name="Shape 110"/>
          <p:cNvPicPr preferRelativeResize="0"/>
          <p:nvPr/>
        </p:nvPicPr>
        <p:blipFill>
          <a:blip r:embed="rId3">
            <a:alphaModFix/>
          </a:blip>
          <a:stretch>
            <a:fillRect/>
          </a:stretch>
        </p:blipFill>
        <p:spPr>
          <a:xfrm>
            <a:off x="4682873" y="1138626"/>
            <a:ext cx="4298944" cy="28662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