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36576000" cy="29260800"/>
  <p:notesSz cx="6858000" cy="9144000"/>
  <p:defaultTextStyle>
    <a:defPPr>
      <a:defRPr lang="en-US"/>
    </a:defPPr>
    <a:lvl1pPr algn="l" defTabSz="3760788" rtl="0" eaLnBrk="0" fontAlgn="base" hangingPunct="0">
      <a:spcBef>
        <a:spcPct val="0"/>
      </a:spcBef>
      <a:spcAft>
        <a:spcPct val="0"/>
      </a:spcAft>
      <a:defRPr sz="7400" kern="1200">
        <a:solidFill>
          <a:schemeClr val="tx1"/>
        </a:solidFill>
        <a:latin typeface="Arial" charset="0"/>
        <a:ea typeface="+mn-ea"/>
        <a:cs typeface="+mn-cs"/>
      </a:defRPr>
    </a:lvl1pPr>
    <a:lvl2pPr marL="1879600" indent="-1536700" algn="l" defTabSz="3760788" rtl="0" eaLnBrk="0" fontAlgn="base" hangingPunct="0">
      <a:spcBef>
        <a:spcPct val="0"/>
      </a:spcBef>
      <a:spcAft>
        <a:spcPct val="0"/>
      </a:spcAft>
      <a:defRPr sz="7400" kern="1200">
        <a:solidFill>
          <a:schemeClr val="tx1"/>
        </a:solidFill>
        <a:latin typeface="Arial" charset="0"/>
        <a:ea typeface="+mn-ea"/>
        <a:cs typeface="+mn-cs"/>
      </a:defRPr>
    </a:lvl2pPr>
    <a:lvl3pPr marL="3760788" indent="-3074988" algn="l" defTabSz="3760788" rtl="0" eaLnBrk="0" fontAlgn="base" hangingPunct="0">
      <a:spcBef>
        <a:spcPct val="0"/>
      </a:spcBef>
      <a:spcAft>
        <a:spcPct val="0"/>
      </a:spcAft>
      <a:defRPr sz="7400" kern="1200">
        <a:solidFill>
          <a:schemeClr val="tx1"/>
        </a:solidFill>
        <a:latin typeface="Arial" charset="0"/>
        <a:ea typeface="+mn-ea"/>
        <a:cs typeface="+mn-cs"/>
      </a:defRPr>
    </a:lvl3pPr>
    <a:lvl4pPr marL="5641975" indent="-4613275" algn="l" defTabSz="3760788" rtl="0" eaLnBrk="0" fontAlgn="base" hangingPunct="0">
      <a:spcBef>
        <a:spcPct val="0"/>
      </a:spcBef>
      <a:spcAft>
        <a:spcPct val="0"/>
      </a:spcAft>
      <a:defRPr sz="7400" kern="1200">
        <a:solidFill>
          <a:schemeClr val="tx1"/>
        </a:solidFill>
        <a:latin typeface="Arial" charset="0"/>
        <a:ea typeface="+mn-ea"/>
        <a:cs typeface="+mn-cs"/>
      </a:defRPr>
    </a:lvl4pPr>
    <a:lvl5pPr marL="7523163" indent="-6151563" algn="l" defTabSz="3760788" rtl="0" eaLnBrk="0" fontAlgn="base" hangingPunct="0">
      <a:spcBef>
        <a:spcPct val="0"/>
      </a:spcBef>
      <a:spcAft>
        <a:spcPct val="0"/>
      </a:spcAft>
      <a:defRPr sz="7400" kern="1200">
        <a:solidFill>
          <a:schemeClr val="tx1"/>
        </a:solidFill>
        <a:latin typeface="Arial" charset="0"/>
        <a:ea typeface="+mn-ea"/>
        <a:cs typeface="+mn-cs"/>
      </a:defRPr>
    </a:lvl5pPr>
    <a:lvl6pPr marL="2286000" algn="l" defTabSz="914400" rtl="0" eaLnBrk="1" latinLnBrk="0" hangingPunct="1">
      <a:defRPr sz="7400" kern="1200">
        <a:solidFill>
          <a:schemeClr val="tx1"/>
        </a:solidFill>
        <a:latin typeface="Arial" charset="0"/>
        <a:ea typeface="+mn-ea"/>
        <a:cs typeface="+mn-cs"/>
      </a:defRPr>
    </a:lvl6pPr>
    <a:lvl7pPr marL="2743200" algn="l" defTabSz="914400" rtl="0" eaLnBrk="1" latinLnBrk="0" hangingPunct="1">
      <a:defRPr sz="7400" kern="1200">
        <a:solidFill>
          <a:schemeClr val="tx1"/>
        </a:solidFill>
        <a:latin typeface="Arial" charset="0"/>
        <a:ea typeface="+mn-ea"/>
        <a:cs typeface="+mn-cs"/>
      </a:defRPr>
    </a:lvl7pPr>
    <a:lvl8pPr marL="3200400" algn="l" defTabSz="914400" rtl="0" eaLnBrk="1" latinLnBrk="0" hangingPunct="1">
      <a:defRPr sz="7400" kern="1200">
        <a:solidFill>
          <a:schemeClr val="tx1"/>
        </a:solidFill>
        <a:latin typeface="Arial" charset="0"/>
        <a:ea typeface="+mn-ea"/>
        <a:cs typeface="+mn-cs"/>
      </a:defRPr>
    </a:lvl8pPr>
    <a:lvl9pPr marL="3657600" algn="l" defTabSz="914400" rtl="0" eaLnBrk="1" latinLnBrk="0" hangingPunct="1">
      <a:defRPr sz="7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D7A8F"/>
    <a:srgbClr val="276B7D"/>
    <a:srgbClr val="2C778C"/>
    <a:srgbClr val="3366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2" autoAdjust="0"/>
  </p:normalViewPr>
  <p:slideViewPr>
    <p:cSldViewPr>
      <p:cViewPr>
        <p:scale>
          <a:sx n="40" d="100"/>
          <a:sy n="40" d="100"/>
        </p:scale>
        <p:origin x="1932" y="258"/>
      </p:cViewPr>
      <p:guideLst>
        <p:guide orient="horz" pos="9216"/>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81C42-7E7E-4F89-A1D9-6998C0FD2215}" type="datetimeFigureOut">
              <a:rPr lang="en-US" smtClean="0"/>
              <a:pPr/>
              <a:t>4/26/2017</a:t>
            </a:fld>
            <a:endParaRPr lang="en-US"/>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4D4B2-0A1D-467E-9BEC-44B2B235E2F0}" type="slidenum">
              <a:rPr lang="en-US" smtClean="0"/>
              <a:pPr/>
              <a:t>‹#›</a:t>
            </a:fld>
            <a:endParaRPr lang="en-US"/>
          </a:p>
        </p:txBody>
      </p:sp>
    </p:spTree>
    <p:extLst>
      <p:ext uri="{BB962C8B-B14F-4D97-AF65-F5344CB8AC3E}">
        <p14:creationId xmlns="" xmlns:p14="http://schemas.microsoft.com/office/powerpoint/2010/main" val="38419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3210319" eaLnBrk="1" fontAlgn="auto" hangingPunct="1">
              <a:spcBef>
                <a:spcPct val="20000"/>
              </a:spcBef>
              <a:spcAft>
                <a:spcPts val="0"/>
              </a:spcAft>
              <a:defRPr/>
            </a:pPr>
            <a:endParaRPr lang="en-US" sz="1200" dirty="0" smtClean="0">
              <a:solidFill>
                <a:schemeClr val="tx1">
                  <a:tint val="75000"/>
                </a:schemeClr>
              </a:solidFill>
              <a:latin typeface="+mn-lt"/>
            </a:endParaRPr>
          </a:p>
          <a:p>
            <a:pPr defTabSz="3210319" eaLnBrk="1" fontAlgn="auto" hangingPunct="1">
              <a:spcBef>
                <a:spcPct val="20000"/>
              </a:spcBef>
              <a:spcAft>
                <a:spcPts val="0"/>
              </a:spcAft>
              <a:defRPr/>
            </a:pPr>
            <a:endParaRPr lang="en-US" sz="1200" dirty="0" smtClean="0">
              <a:solidFill>
                <a:schemeClr val="tx1">
                  <a:tint val="75000"/>
                </a:schemeClr>
              </a:solidFill>
              <a:latin typeface="+mn-lt"/>
            </a:endParaRPr>
          </a:p>
          <a:p>
            <a:pPr algn="ctr" defTabSz="3761185" eaLnBrk="1" hangingPunct="1">
              <a:defRPr/>
            </a:pPr>
            <a:r>
              <a:rPr lang="en-US" altLang="en-US" sz="1200" b="1" dirty="0" smtClean="0">
                <a:solidFill>
                  <a:schemeClr val="bg1"/>
                </a:solidFill>
                <a:latin typeface="Calibri" panose="020F0502020204030204" pitchFamily="34" charset="0"/>
              </a:rPr>
              <a:t>Survey</a:t>
            </a:r>
          </a:p>
          <a:p>
            <a:pPr algn="ctr" defTabSz="3761185" eaLnBrk="1" hangingPunct="1">
              <a:defRPr/>
            </a:pPr>
            <a:r>
              <a:rPr lang="en-US" sz="1200" dirty="0" smtClean="0">
                <a:solidFill>
                  <a:schemeClr val="bg1"/>
                </a:solidFill>
              </a:rPr>
              <a:t>When looking at graph it portrays that the majority of people agree that they would like to make better choices when it comes to treatment of the workers, environmental impact or health implications. The sample survey shows that only 37% of people believe it is the restaurant industry that does not provide enough. To my surprise the majority of people agree that they are content with the ways things are. The results of this survey baffle me and my conclusion is that people overall would like to make the world a better place but the effort to educate oneself and make the choice to go only go to restaurants that fit with your values is too much work. </a:t>
            </a:r>
          </a:p>
          <a:p>
            <a:r>
              <a:rPr lang="en-US" sz="1200" dirty="0" smtClean="0"/>
              <a:t> </a:t>
            </a:r>
          </a:p>
          <a:p>
            <a:pPr defTabSz="3210319" eaLnBrk="1" fontAlgn="auto" hangingPunct="1">
              <a:spcBef>
                <a:spcPct val="20000"/>
              </a:spcBef>
              <a:spcAft>
                <a:spcPts val="0"/>
              </a:spcAft>
              <a:defRPr/>
            </a:pPr>
            <a:endParaRPr lang="en-US" sz="1200" dirty="0" smtClean="0">
              <a:solidFill>
                <a:schemeClr val="tx1">
                  <a:tint val="75000"/>
                </a:schemeClr>
              </a:solidFill>
              <a:latin typeface="+mn-lt"/>
            </a:endParaRPr>
          </a:p>
          <a:p>
            <a:pPr defTabSz="3210319" eaLnBrk="1" fontAlgn="auto" hangingPunct="1">
              <a:spcBef>
                <a:spcPct val="20000"/>
              </a:spcBef>
              <a:spcAft>
                <a:spcPts val="0"/>
              </a:spcAft>
              <a:defRPr/>
            </a:pPr>
            <a:endParaRPr lang="en-US" sz="1200" dirty="0" smtClean="0">
              <a:solidFill>
                <a:schemeClr val="tx1">
                  <a:tint val="75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fld id="{4BB4D4B2-0A1D-467E-9BEC-44B2B235E2F0}" type="slidenum">
              <a:rPr lang="en-US" smtClean="0"/>
              <a:pPr/>
              <a:t>1</a:t>
            </a:fld>
            <a:endParaRPr lang="en-US"/>
          </a:p>
        </p:txBody>
      </p:sp>
    </p:spTree>
    <p:extLst>
      <p:ext uri="{BB962C8B-B14F-4D97-AF65-F5344CB8AC3E}">
        <p14:creationId xmlns="" xmlns:p14="http://schemas.microsoft.com/office/powerpoint/2010/main" val="361252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817"/>
            <a:ext cx="31089600" cy="6272106"/>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6581120"/>
            <a:ext cx="25603200" cy="7477760"/>
          </a:xfrm>
        </p:spPr>
        <p:txBody>
          <a:bodyPr/>
          <a:lstStyle>
            <a:lvl1pPr marL="0" indent="0" algn="ctr">
              <a:buNone/>
              <a:defRPr>
                <a:solidFill>
                  <a:schemeClr val="tx1">
                    <a:tint val="75000"/>
                  </a:schemeClr>
                </a:solidFill>
              </a:defRPr>
            </a:lvl1pPr>
            <a:lvl2pPr marL="1605160" indent="0" algn="ctr">
              <a:buNone/>
              <a:defRPr>
                <a:solidFill>
                  <a:schemeClr val="tx1">
                    <a:tint val="75000"/>
                  </a:schemeClr>
                </a:solidFill>
              </a:defRPr>
            </a:lvl2pPr>
            <a:lvl3pPr marL="3210319" indent="0" algn="ctr">
              <a:buNone/>
              <a:defRPr>
                <a:solidFill>
                  <a:schemeClr val="tx1">
                    <a:tint val="75000"/>
                  </a:schemeClr>
                </a:solidFill>
              </a:defRPr>
            </a:lvl3pPr>
            <a:lvl4pPr marL="4815479" indent="0" algn="ctr">
              <a:buNone/>
              <a:defRPr>
                <a:solidFill>
                  <a:schemeClr val="tx1">
                    <a:tint val="75000"/>
                  </a:schemeClr>
                </a:solidFill>
              </a:defRPr>
            </a:lvl4pPr>
            <a:lvl5pPr marL="6420638" indent="0" algn="ctr">
              <a:buNone/>
              <a:defRPr>
                <a:solidFill>
                  <a:schemeClr val="tx1">
                    <a:tint val="75000"/>
                  </a:schemeClr>
                </a:solidFill>
              </a:defRPr>
            </a:lvl5pPr>
            <a:lvl6pPr marL="8025798" indent="0" algn="ctr">
              <a:buNone/>
              <a:defRPr>
                <a:solidFill>
                  <a:schemeClr val="tx1">
                    <a:tint val="75000"/>
                  </a:schemeClr>
                </a:solidFill>
              </a:defRPr>
            </a:lvl6pPr>
            <a:lvl7pPr marL="9630958" indent="0" algn="ctr">
              <a:buNone/>
              <a:defRPr>
                <a:solidFill>
                  <a:schemeClr val="tx1">
                    <a:tint val="75000"/>
                  </a:schemeClr>
                </a:solidFill>
              </a:defRPr>
            </a:lvl7pPr>
            <a:lvl8pPr marL="11236118" indent="0" algn="ctr">
              <a:buNone/>
              <a:defRPr>
                <a:solidFill>
                  <a:schemeClr val="tx1">
                    <a:tint val="75000"/>
                  </a:schemeClr>
                </a:solidFill>
              </a:defRPr>
            </a:lvl8pPr>
            <a:lvl9pPr marL="128412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9F3BE4-C2B7-4E82-B305-3193FEF8B25A}"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C4FEBD-A659-4949-A9BA-E46A6879604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6B73CA-DBF7-4C05-91A6-2A5BED6D322E}"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1D40AB-4747-46BE-BD7F-0E6F4C394A9C}"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501100" y="6251793"/>
            <a:ext cx="46081953" cy="1331501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42555" y="6251793"/>
            <a:ext cx="137648948" cy="1331501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9306C-0C89-4496-BA02-3D9F67ED492C}"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17C8E6-756C-417D-85B6-4628A790AE2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07D60E-1DDA-46C8-962B-76A21373704D}"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BDBE96-D933-497D-AA49-6A8AE9FA29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3" y="18802775"/>
            <a:ext cx="31089600" cy="5811520"/>
          </a:xfrm>
        </p:spPr>
        <p:txBody>
          <a:bodyPr anchor="t"/>
          <a:lstStyle>
            <a:lvl1pPr algn="l">
              <a:defRPr sz="14016" b="1" cap="all"/>
            </a:lvl1pPr>
          </a:lstStyle>
          <a:p>
            <a:r>
              <a:rPr lang="en-US" smtClean="0"/>
              <a:t>Click to edit Master title style</a:t>
            </a:r>
            <a:endParaRPr lang="en-US"/>
          </a:p>
        </p:txBody>
      </p:sp>
      <p:sp>
        <p:nvSpPr>
          <p:cNvPr id="3" name="Text Placeholder 2"/>
          <p:cNvSpPr>
            <a:spLocks noGrp="1"/>
          </p:cNvSpPr>
          <p:nvPr>
            <p:ph type="body" idx="1"/>
          </p:nvPr>
        </p:nvSpPr>
        <p:spPr>
          <a:xfrm>
            <a:off x="2889253" y="12401978"/>
            <a:ext cx="31089600" cy="6400798"/>
          </a:xfrm>
        </p:spPr>
        <p:txBody>
          <a:bodyPr anchor="b"/>
          <a:lstStyle>
            <a:lvl1pPr marL="0" indent="0">
              <a:buNone/>
              <a:defRPr sz="7040">
                <a:solidFill>
                  <a:schemeClr val="tx1">
                    <a:tint val="75000"/>
                  </a:schemeClr>
                </a:solidFill>
              </a:defRPr>
            </a:lvl1pPr>
            <a:lvl2pPr marL="1605160" indent="0">
              <a:buNone/>
              <a:defRPr sz="6336">
                <a:solidFill>
                  <a:schemeClr val="tx1">
                    <a:tint val="75000"/>
                  </a:schemeClr>
                </a:solidFill>
              </a:defRPr>
            </a:lvl2pPr>
            <a:lvl3pPr marL="3210319" indent="0">
              <a:buNone/>
              <a:defRPr sz="5632">
                <a:solidFill>
                  <a:schemeClr val="tx1">
                    <a:tint val="75000"/>
                  </a:schemeClr>
                </a:solidFill>
              </a:defRPr>
            </a:lvl3pPr>
            <a:lvl4pPr marL="4815479" indent="0">
              <a:buNone/>
              <a:defRPr sz="4928">
                <a:solidFill>
                  <a:schemeClr val="tx1">
                    <a:tint val="75000"/>
                  </a:schemeClr>
                </a:solidFill>
              </a:defRPr>
            </a:lvl4pPr>
            <a:lvl5pPr marL="6420638" indent="0">
              <a:buNone/>
              <a:defRPr sz="4928">
                <a:solidFill>
                  <a:schemeClr val="tx1">
                    <a:tint val="75000"/>
                  </a:schemeClr>
                </a:solidFill>
              </a:defRPr>
            </a:lvl5pPr>
            <a:lvl6pPr marL="8025798" indent="0">
              <a:buNone/>
              <a:defRPr sz="4928">
                <a:solidFill>
                  <a:schemeClr val="tx1">
                    <a:tint val="75000"/>
                  </a:schemeClr>
                </a:solidFill>
              </a:defRPr>
            </a:lvl6pPr>
            <a:lvl7pPr marL="9630958" indent="0">
              <a:buNone/>
              <a:defRPr sz="4928">
                <a:solidFill>
                  <a:schemeClr val="tx1">
                    <a:tint val="75000"/>
                  </a:schemeClr>
                </a:solidFill>
              </a:defRPr>
            </a:lvl7pPr>
            <a:lvl8pPr marL="11236118" indent="0">
              <a:buNone/>
              <a:defRPr sz="4928">
                <a:solidFill>
                  <a:schemeClr val="tx1">
                    <a:tint val="75000"/>
                  </a:schemeClr>
                </a:solidFill>
              </a:defRPr>
            </a:lvl8pPr>
            <a:lvl9pPr marL="12841278" indent="0">
              <a:buNone/>
              <a:defRPr sz="49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90557E-67E5-4FF4-AAFD-C3B648696299}"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8BBCF2-2690-46AB-A727-64D3808156C8}"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42552" y="36413442"/>
            <a:ext cx="91865448" cy="102988535"/>
          </a:xfrm>
        </p:spPr>
        <p:txBody>
          <a:bodyPr/>
          <a:lstStyle>
            <a:lvl1pPr>
              <a:defRPr sz="9856"/>
            </a:lvl1pPr>
            <a:lvl2pPr>
              <a:defRPr sz="8448"/>
            </a:lvl2pPr>
            <a:lvl3pPr>
              <a:defRPr sz="7040"/>
            </a:lvl3pPr>
            <a:lvl4pPr>
              <a:defRPr sz="6336"/>
            </a:lvl4pPr>
            <a:lvl5pPr>
              <a:defRPr sz="6336"/>
            </a:lvl5pPr>
            <a:lvl6pPr>
              <a:defRPr sz="6336"/>
            </a:lvl6pPr>
            <a:lvl7pPr>
              <a:defRPr sz="6336"/>
            </a:lvl7pPr>
            <a:lvl8pPr>
              <a:defRPr sz="6336"/>
            </a:lvl8pPr>
            <a:lvl9pPr>
              <a:defRPr sz="63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2717602" y="36413442"/>
            <a:ext cx="91865453" cy="102988535"/>
          </a:xfrm>
        </p:spPr>
        <p:txBody>
          <a:bodyPr/>
          <a:lstStyle>
            <a:lvl1pPr>
              <a:defRPr sz="9856"/>
            </a:lvl1pPr>
            <a:lvl2pPr>
              <a:defRPr sz="8448"/>
            </a:lvl2pPr>
            <a:lvl3pPr>
              <a:defRPr sz="7040"/>
            </a:lvl3pPr>
            <a:lvl4pPr>
              <a:defRPr sz="6336"/>
            </a:lvl4pPr>
            <a:lvl5pPr>
              <a:defRPr sz="6336"/>
            </a:lvl5pPr>
            <a:lvl6pPr>
              <a:defRPr sz="6336"/>
            </a:lvl6pPr>
            <a:lvl7pPr>
              <a:defRPr sz="6336"/>
            </a:lvl7pPr>
            <a:lvl8pPr>
              <a:defRPr sz="6336"/>
            </a:lvl8pPr>
            <a:lvl9pPr>
              <a:defRPr sz="63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9E3451-62AE-44D8-BFE9-7C3EB9BEB06F}" type="datetimeFigureOut">
              <a:rPr lang="en-US"/>
              <a:pPr>
                <a:defRPr/>
              </a:pPr>
              <a:t>4/26/2017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2379D4-F606-472A-A598-E2DDA092DD07}"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9"/>
            <a:ext cx="3291840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549815"/>
            <a:ext cx="16160753" cy="2729651"/>
          </a:xfrm>
        </p:spPr>
        <p:txBody>
          <a:bodyPr anchor="b"/>
          <a:lstStyle>
            <a:lvl1pPr marL="0" indent="0">
              <a:buNone/>
              <a:defRPr sz="8448" b="1"/>
            </a:lvl1pPr>
            <a:lvl2pPr marL="1605160" indent="0">
              <a:buNone/>
              <a:defRPr sz="7040" b="1"/>
            </a:lvl2pPr>
            <a:lvl3pPr marL="3210319" indent="0">
              <a:buNone/>
              <a:defRPr sz="6336" b="1"/>
            </a:lvl3pPr>
            <a:lvl4pPr marL="4815479" indent="0">
              <a:buNone/>
              <a:defRPr sz="5632" b="1"/>
            </a:lvl4pPr>
            <a:lvl5pPr marL="6420638" indent="0">
              <a:buNone/>
              <a:defRPr sz="5632" b="1"/>
            </a:lvl5pPr>
            <a:lvl6pPr marL="8025798" indent="0">
              <a:buNone/>
              <a:defRPr sz="5632" b="1"/>
            </a:lvl6pPr>
            <a:lvl7pPr marL="9630958" indent="0">
              <a:buNone/>
              <a:defRPr sz="5632" b="1"/>
            </a:lvl7pPr>
            <a:lvl8pPr marL="11236118" indent="0">
              <a:buNone/>
              <a:defRPr sz="5632" b="1"/>
            </a:lvl8pPr>
            <a:lvl9pPr marL="12841278" indent="0">
              <a:buNone/>
              <a:defRPr sz="5632" b="1"/>
            </a:lvl9pPr>
          </a:lstStyle>
          <a:p>
            <a:pPr lvl="0"/>
            <a:r>
              <a:rPr lang="en-US" smtClean="0"/>
              <a:t>Click to edit Master text styles</a:t>
            </a:r>
          </a:p>
        </p:txBody>
      </p:sp>
      <p:sp>
        <p:nvSpPr>
          <p:cNvPr id="4" name="Content Placeholder 3"/>
          <p:cNvSpPr>
            <a:spLocks noGrp="1"/>
          </p:cNvSpPr>
          <p:nvPr>
            <p:ph sz="half" idx="2"/>
          </p:nvPr>
        </p:nvSpPr>
        <p:spPr>
          <a:xfrm>
            <a:off x="1828800" y="9279466"/>
            <a:ext cx="16160753" cy="16858829"/>
          </a:xfrm>
        </p:spPr>
        <p:txBody>
          <a:bodyPr/>
          <a:lstStyle>
            <a:lvl1pPr>
              <a:defRPr sz="8448"/>
            </a:lvl1pPr>
            <a:lvl2pPr>
              <a:defRPr sz="7040"/>
            </a:lvl2pPr>
            <a:lvl3pPr>
              <a:defRPr sz="6336"/>
            </a:lvl3pPr>
            <a:lvl4pPr>
              <a:defRPr sz="5632"/>
            </a:lvl4pPr>
            <a:lvl5pPr>
              <a:defRPr sz="5632"/>
            </a:lvl5pPr>
            <a:lvl6pPr>
              <a:defRPr sz="5632"/>
            </a:lvl6pPr>
            <a:lvl7pPr>
              <a:defRPr sz="5632"/>
            </a:lvl7pPr>
            <a:lvl8pPr>
              <a:defRPr sz="5632"/>
            </a:lvl8pPr>
            <a:lvl9pPr>
              <a:defRPr sz="5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3" y="6549815"/>
            <a:ext cx="16167100" cy="2729651"/>
          </a:xfrm>
        </p:spPr>
        <p:txBody>
          <a:bodyPr anchor="b"/>
          <a:lstStyle>
            <a:lvl1pPr marL="0" indent="0">
              <a:buNone/>
              <a:defRPr sz="8448" b="1"/>
            </a:lvl1pPr>
            <a:lvl2pPr marL="1605160" indent="0">
              <a:buNone/>
              <a:defRPr sz="7040" b="1"/>
            </a:lvl2pPr>
            <a:lvl3pPr marL="3210319" indent="0">
              <a:buNone/>
              <a:defRPr sz="6336" b="1"/>
            </a:lvl3pPr>
            <a:lvl4pPr marL="4815479" indent="0">
              <a:buNone/>
              <a:defRPr sz="5632" b="1"/>
            </a:lvl4pPr>
            <a:lvl5pPr marL="6420638" indent="0">
              <a:buNone/>
              <a:defRPr sz="5632" b="1"/>
            </a:lvl5pPr>
            <a:lvl6pPr marL="8025798" indent="0">
              <a:buNone/>
              <a:defRPr sz="5632" b="1"/>
            </a:lvl6pPr>
            <a:lvl7pPr marL="9630958" indent="0">
              <a:buNone/>
              <a:defRPr sz="5632" b="1"/>
            </a:lvl7pPr>
            <a:lvl8pPr marL="11236118" indent="0">
              <a:buNone/>
              <a:defRPr sz="5632" b="1"/>
            </a:lvl8pPr>
            <a:lvl9pPr marL="12841278" indent="0">
              <a:buNone/>
              <a:defRPr sz="5632" b="1"/>
            </a:lvl9pPr>
          </a:lstStyle>
          <a:p>
            <a:pPr lvl="0"/>
            <a:r>
              <a:rPr lang="en-US" smtClean="0"/>
              <a:t>Click to edit Master text styles</a:t>
            </a:r>
          </a:p>
        </p:txBody>
      </p:sp>
      <p:sp>
        <p:nvSpPr>
          <p:cNvPr id="6" name="Content Placeholder 5"/>
          <p:cNvSpPr>
            <a:spLocks noGrp="1"/>
          </p:cNvSpPr>
          <p:nvPr>
            <p:ph sz="quarter" idx="4"/>
          </p:nvPr>
        </p:nvSpPr>
        <p:spPr>
          <a:xfrm>
            <a:off x="18580103" y="9279466"/>
            <a:ext cx="16167100" cy="16858829"/>
          </a:xfrm>
        </p:spPr>
        <p:txBody>
          <a:bodyPr/>
          <a:lstStyle>
            <a:lvl1pPr>
              <a:defRPr sz="8448"/>
            </a:lvl1pPr>
            <a:lvl2pPr>
              <a:defRPr sz="7040"/>
            </a:lvl2pPr>
            <a:lvl3pPr>
              <a:defRPr sz="6336"/>
            </a:lvl3pPr>
            <a:lvl4pPr>
              <a:defRPr sz="5632"/>
            </a:lvl4pPr>
            <a:lvl5pPr>
              <a:defRPr sz="5632"/>
            </a:lvl5pPr>
            <a:lvl6pPr>
              <a:defRPr sz="5632"/>
            </a:lvl6pPr>
            <a:lvl7pPr>
              <a:defRPr sz="5632"/>
            </a:lvl7pPr>
            <a:lvl8pPr>
              <a:defRPr sz="5632"/>
            </a:lvl8pPr>
            <a:lvl9pPr>
              <a:defRPr sz="5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6CBDCB-017A-4E72-874C-9846D71AA058}" type="datetimeFigureOut">
              <a:rPr lang="en-US"/>
              <a:pPr>
                <a:defRPr/>
              </a:pPr>
              <a:t>4/26/2017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0D9EE40-FB16-42FD-A092-E4E6E932D840}"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29C6B3-2E02-48E3-A320-D0CDC2B6C80E}" type="datetimeFigureOut">
              <a:rPr lang="en-US"/>
              <a:pPr>
                <a:defRPr/>
              </a:pPr>
              <a:t>4/26/2017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D4A0E92-255A-44E1-A593-4E2F81B5E366}"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384701-483C-4C5B-A584-9117F1CA3988}"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2CE5B42-96CD-4126-B411-B60867C9B3C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165014"/>
            <a:ext cx="12033253" cy="4958080"/>
          </a:xfrm>
        </p:spPr>
        <p:txBody>
          <a:bodyPr anchor="b"/>
          <a:lstStyle>
            <a:lvl1pPr algn="l">
              <a:defRPr sz="7040" b="1"/>
            </a:lvl1pPr>
          </a:lstStyle>
          <a:p>
            <a:r>
              <a:rPr lang="en-US" smtClean="0"/>
              <a:t>Click to edit Master title style</a:t>
            </a:r>
            <a:endParaRPr lang="en-US"/>
          </a:p>
        </p:txBody>
      </p:sp>
      <p:sp>
        <p:nvSpPr>
          <p:cNvPr id="3" name="Content Placeholder 2"/>
          <p:cNvSpPr>
            <a:spLocks noGrp="1"/>
          </p:cNvSpPr>
          <p:nvPr>
            <p:ph idx="1"/>
          </p:nvPr>
        </p:nvSpPr>
        <p:spPr>
          <a:xfrm>
            <a:off x="14300200" y="1165017"/>
            <a:ext cx="20447000" cy="24973282"/>
          </a:xfrm>
        </p:spPr>
        <p:txBody>
          <a:bodyPr/>
          <a:lstStyle>
            <a:lvl1pPr>
              <a:defRPr sz="11264"/>
            </a:lvl1pPr>
            <a:lvl2pPr>
              <a:defRPr sz="9856"/>
            </a:lvl2pPr>
            <a:lvl3pPr>
              <a:defRPr sz="8448"/>
            </a:lvl3pPr>
            <a:lvl4pPr>
              <a:defRPr sz="7040"/>
            </a:lvl4pPr>
            <a:lvl5pPr>
              <a:defRPr sz="7040"/>
            </a:lvl5pPr>
            <a:lvl6pPr>
              <a:defRPr sz="7040"/>
            </a:lvl6pPr>
            <a:lvl7pPr>
              <a:defRPr sz="7040"/>
            </a:lvl7pPr>
            <a:lvl8pPr>
              <a:defRPr sz="7040"/>
            </a:lvl8pPr>
            <a:lvl9pPr>
              <a:defRPr sz="7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6123097"/>
            <a:ext cx="12033253" cy="20015202"/>
          </a:xfrm>
        </p:spPr>
        <p:txBody>
          <a:bodyPr/>
          <a:lstStyle>
            <a:lvl1pPr marL="0" indent="0">
              <a:buNone/>
              <a:defRPr sz="4928"/>
            </a:lvl1pPr>
            <a:lvl2pPr marL="1605160" indent="0">
              <a:buNone/>
              <a:defRPr sz="4224"/>
            </a:lvl2pPr>
            <a:lvl3pPr marL="3210319" indent="0">
              <a:buNone/>
              <a:defRPr sz="3520"/>
            </a:lvl3pPr>
            <a:lvl4pPr marL="4815479" indent="0">
              <a:buNone/>
              <a:defRPr sz="3136"/>
            </a:lvl4pPr>
            <a:lvl5pPr marL="6420638" indent="0">
              <a:buNone/>
              <a:defRPr sz="3136"/>
            </a:lvl5pPr>
            <a:lvl6pPr marL="8025798" indent="0">
              <a:buNone/>
              <a:defRPr sz="3136"/>
            </a:lvl6pPr>
            <a:lvl7pPr marL="9630958" indent="0">
              <a:buNone/>
              <a:defRPr sz="3136"/>
            </a:lvl7pPr>
            <a:lvl8pPr marL="11236118" indent="0">
              <a:buNone/>
              <a:defRPr sz="3136"/>
            </a:lvl8pPr>
            <a:lvl9pPr marL="12841278" indent="0">
              <a:buNone/>
              <a:defRPr sz="3136"/>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419345-FC8E-4B8F-ACEA-73776EE872D3}" type="datetimeFigureOut">
              <a:rPr lang="en-US"/>
              <a:pPr>
                <a:defRPr/>
              </a:pPr>
              <a:t>4/26/2017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1FE12F-8702-4C4B-9C2A-C91CF1F666A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3" y="20482561"/>
            <a:ext cx="21945600" cy="2418082"/>
          </a:xfrm>
        </p:spPr>
        <p:txBody>
          <a:bodyPr anchor="b"/>
          <a:lstStyle>
            <a:lvl1pPr algn="l">
              <a:defRPr sz="7040" b="1"/>
            </a:lvl1pPr>
          </a:lstStyle>
          <a:p>
            <a:r>
              <a:rPr lang="en-US" smtClean="0"/>
              <a:t>Click to edit Master title style</a:t>
            </a:r>
            <a:endParaRPr lang="en-US"/>
          </a:p>
        </p:txBody>
      </p:sp>
      <p:sp>
        <p:nvSpPr>
          <p:cNvPr id="3" name="Picture Placeholder 2"/>
          <p:cNvSpPr>
            <a:spLocks noGrp="1"/>
          </p:cNvSpPr>
          <p:nvPr>
            <p:ph type="pic" idx="1"/>
          </p:nvPr>
        </p:nvSpPr>
        <p:spPr>
          <a:xfrm>
            <a:off x="7169153" y="2614506"/>
            <a:ext cx="21945600" cy="17556480"/>
          </a:xfrm>
        </p:spPr>
        <p:txBody>
          <a:bodyPr rtlCol="0">
            <a:normAutofit/>
          </a:bodyPr>
          <a:lstStyle>
            <a:lvl1pPr marL="0" indent="0">
              <a:buNone/>
              <a:defRPr sz="11264"/>
            </a:lvl1pPr>
            <a:lvl2pPr marL="1605160" indent="0">
              <a:buNone/>
              <a:defRPr sz="9856"/>
            </a:lvl2pPr>
            <a:lvl3pPr marL="3210319" indent="0">
              <a:buNone/>
              <a:defRPr sz="8448"/>
            </a:lvl3pPr>
            <a:lvl4pPr marL="4815479" indent="0">
              <a:buNone/>
              <a:defRPr sz="7040"/>
            </a:lvl4pPr>
            <a:lvl5pPr marL="6420638" indent="0">
              <a:buNone/>
              <a:defRPr sz="7040"/>
            </a:lvl5pPr>
            <a:lvl6pPr marL="8025798" indent="0">
              <a:buNone/>
              <a:defRPr sz="7040"/>
            </a:lvl6pPr>
            <a:lvl7pPr marL="9630958" indent="0">
              <a:buNone/>
              <a:defRPr sz="7040"/>
            </a:lvl7pPr>
            <a:lvl8pPr marL="11236118" indent="0">
              <a:buNone/>
              <a:defRPr sz="7040"/>
            </a:lvl8pPr>
            <a:lvl9pPr marL="12841278" indent="0">
              <a:buNone/>
              <a:defRPr sz="7040"/>
            </a:lvl9pPr>
          </a:lstStyle>
          <a:p>
            <a:pPr lvl="0"/>
            <a:endParaRPr lang="en-US" noProof="0" smtClean="0"/>
          </a:p>
        </p:txBody>
      </p:sp>
      <p:sp>
        <p:nvSpPr>
          <p:cNvPr id="4" name="Text Placeholder 3"/>
          <p:cNvSpPr>
            <a:spLocks noGrp="1"/>
          </p:cNvSpPr>
          <p:nvPr>
            <p:ph type="body" sz="half" idx="2"/>
          </p:nvPr>
        </p:nvSpPr>
        <p:spPr>
          <a:xfrm>
            <a:off x="7169153" y="22900643"/>
            <a:ext cx="21945600" cy="3434078"/>
          </a:xfrm>
        </p:spPr>
        <p:txBody>
          <a:bodyPr/>
          <a:lstStyle>
            <a:lvl1pPr marL="0" indent="0">
              <a:buNone/>
              <a:defRPr sz="4928"/>
            </a:lvl1pPr>
            <a:lvl2pPr marL="1605160" indent="0">
              <a:buNone/>
              <a:defRPr sz="4224"/>
            </a:lvl2pPr>
            <a:lvl3pPr marL="3210319" indent="0">
              <a:buNone/>
              <a:defRPr sz="3520"/>
            </a:lvl3pPr>
            <a:lvl4pPr marL="4815479" indent="0">
              <a:buNone/>
              <a:defRPr sz="3136"/>
            </a:lvl4pPr>
            <a:lvl5pPr marL="6420638" indent="0">
              <a:buNone/>
              <a:defRPr sz="3136"/>
            </a:lvl5pPr>
            <a:lvl6pPr marL="8025798" indent="0">
              <a:buNone/>
              <a:defRPr sz="3136"/>
            </a:lvl6pPr>
            <a:lvl7pPr marL="9630958" indent="0">
              <a:buNone/>
              <a:defRPr sz="3136"/>
            </a:lvl7pPr>
            <a:lvl8pPr marL="11236118" indent="0">
              <a:buNone/>
              <a:defRPr sz="3136"/>
            </a:lvl8pPr>
            <a:lvl9pPr marL="12841278" indent="0">
              <a:buNone/>
              <a:defRPr sz="3136"/>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DD166B-6FF1-4AE2-B9E2-8207E72D62A1}" type="datetimeFigureOut">
              <a:rPr lang="en-US"/>
              <a:pPr>
                <a:defRPr/>
              </a:pPr>
              <a:t>4/26/2017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49F68B-C698-4BF1-9636-6FEF74673366}"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171575"/>
            <a:ext cx="329184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01612" tIns="250806" rIns="501612" bIns="250806"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828800" y="6827838"/>
            <a:ext cx="32918400" cy="1931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01612" tIns="250806" rIns="501612" bIns="25080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828800" y="27120850"/>
            <a:ext cx="8534400" cy="1557338"/>
          </a:xfrm>
          <a:prstGeom prst="rect">
            <a:avLst/>
          </a:prstGeom>
        </p:spPr>
        <p:txBody>
          <a:bodyPr vert="horz" lIns="501612" tIns="250806" rIns="501612" bIns="250806" rtlCol="0" anchor="ctr"/>
          <a:lstStyle>
            <a:lvl1pPr algn="l" defTabSz="3210319" eaLnBrk="1" fontAlgn="auto" hangingPunct="1">
              <a:spcBef>
                <a:spcPts val="0"/>
              </a:spcBef>
              <a:spcAft>
                <a:spcPts val="0"/>
              </a:spcAft>
              <a:defRPr sz="4224">
                <a:solidFill>
                  <a:schemeClr val="tx1">
                    <a:tint val="75000"/>
                  </a:schemeClr>
                </a:solidFill>
                <a:latin typeface="+mn-lt"/>
              </a:defRPr>
            </a:lvl1pPr>
          </a:lstStyle>
          <a:p>
            <a:pPr>
              <a:defRPr/>
            </a:pPr>
            <a:fld id="{F87DD3D1-63D1-4F9E-A091-3C544D304550}" type="datetimeFigureOut">
              <a:rPr lang="en-US"/>
              <a:pPr>
                <a:defRPr/>
              </a:pPr>
              <a:t>4/26/2017</a:t>
            </a:fld>
            <a:endParaRPr lang="en-US"/>
          </a:p>
        </p:txBody>
      </p:sp>
      <p:sp>
        <p:nvSpPr>
          <p:cNvPr id="5" name="Footer Placeholder 4"/>
          <p:cNvSpPr>
            <a:spLocks noGrp="1"/>
          </p:cNvSpPr>
          <p:nvPr>
            <p:ph type="ftr" sz="quarter" idx="3"/>
          </p:nvPr>
        </p:nvSpPr>
        <p:spPr>
          <a:xfrm>
            <a:off x="12496800" y="27120850"/>
            <a:ext cx="11582400" cy="1557338"/>
          </a:xfrm>
          <a:prstGeom prst="rect">
            <a:avLst/>
          </a:prstGeom>
        </p:spPr>
        <p:txBody>
          <a:bodyPr vert="horz" lIns="501612" tIns="250806" rIns="501612" bIns="250806" rtlCol="0" anchor="ctr"/>
          <a:lstStyle>
            <a:lvl1pPr algn="ctr" defTabSz="3210319" eaLnBrk="1" fontAlgn="auto" hangingPunct="1">
              <a:spcBef>
                <a:spcPts val="0"/>
              </a:spcBef>
              <a:spcAft>
                <a:spcPts val="0"/>
              </a:spcAft>
              <a:defRPr sz="4224">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6212800" y="27120850"/>
            <a:ext cx="8534400" cy="1557338"/>
          </a:xfrm>
          <a:prstGeom prst="rect">
            <a:avLst/>
          </a:prstGeom>
        </p:spPr>
        <p:txBody>
          <a:bodyPr vert="horz" wrap="square" lIns="501612" tIns="250806" rIns="501612" bIns="250806" numCol="1" anchor="ctr" anchorCtr="0" compatLnSpc="1">
            <a:prstTxWarp prst="textNoShape">
              <a:avLst/>
            </a:prstTxWarp>
          </a:bodyPr>
          <a:lstStyle>
            <a:lvl1pPr algn="r" eaLnBrk="1" hangingPunct="1">
              <a:defRPr sz="4200">
                <a:solidFill>
                  <a:srgbClr val="898989"/>
                </a:solidFill>
                <a:latin typeface="Calibri" pitchFamily="34" charset="0"/>
              </a:defRPr>
            </a:lvl1pPr>
          </a:lstStyle>
          <a:p>
            <a:fld id="{6AD6758D-FC9C-4FB5-86FB-FCD4847A08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08338" rtl="0" eaLnBrk="0" fontAlgn="base" hangingPunct="0">
        <a:spcBef>
          <a:spcPct val="0"/>
        </a:spcBef>
        <a:spcAft>
          <a:spcPct val="0"/>
        </a:spcAft>
        <a:defRPr sz="15400" kern="1200">
          <a:solidFill>
            <a:schemeClr val="tx1"/>
          </a:solidFill>
          <a:latin typeface="+mj-lt"/>
          <a:ea typeface="+mj-ea"/>
          <a:cs typeface="+mj-cs"/>
        </a:defRPr>
      </a:lvl1pPr>
      <a:lvl2pPr algn="ctr" defTabSz="3208338" rtl="0" eaLnBrk="0" fontAlgn="base" hangingPunct="0">
        <a:spcBef>
          <a:spcPct val="0"/>
        </a:spcBef>
        <a:spcAft>
          <a:spcPct val="0"/>
        </a:spcAft>
        <a:defRPr sz="15400">
          <a:solidFill>
            <a:schemeClr val="tx1"/>
          </a:solidFill>
          <a:latin typeface="Calibri" panose="020F0502020204030204" pitchFamily="34" charset="0"/>
        </a:defRPr>
      </a:lvl2pPr>
      <a:lvl3pPr algn="ctr" defTabSz="3208338" rtl="0" eaLnBrk="0" fontAlgn="base" hangingPunct="0">
        <a:spcBef>
          <a:spcPct val="0"/>
        </a:spcBef>
        <a:spcAft>
          <a:spcPct val="0"/>
        </a:spcAft>
        <a:defRPr sz="15400">
          <a:solidFill>
            <a:schemeClr val="tx1"/>
          </a:solidFill>
          <a:latin typeface="Calibri" panose="020F0502020204030204" pitchFamily="34" charset="0"/>
        </a:defRPr>
      </a:lvl3pPr>
      <a:lvl4pPr algn="ctr" defTabSz="3208338" rtl="0" eaLnBrk="0" fontAlgn="base" hangingPunct="0">
        <a:spcBef>
          <a:spcPct val="0"/>
        </a:spcBef>
        <a:spcAft>
          <a:spcPct val="0"/>
        </a:spcAft>
        <a:defRPr sz="15400">
          <a:solidFill>
            <a:schemeClr val="tx1"/>
          </a:solidFill>
          <a:latin typeface="Calibri" panose="020F0502020204030204" pitchFamily="34" charset="0"/>
        </a:defRPr>
      </a:lvl4pPr>
      <a:lvl5pPr algn="ctr" defTabSz="3208338" rtl="0" eaLnBrk="0" fontAlgn="base" hangingPunct="0">
        <a:spcBef>
          <a:spcPct val="0"/>
        </a:spcBef>
        <a:spcAft>
          <a:spcPct val="0"/>
        </a:spcAft>
        <a:defRPr sz="15400">
          <a:solidFill>
            <a:schemeClr val="tx1"/>
          </a:solidFill>
          <a:latin typeface="Calibri" panose="020F0502020204030204" pitchFamily="34" charset="0"/>
        </a:defRPr>
      </a:lvl5pPr>
      <a:lvl6pPr marL="292608" algn="ctr" defTabSz="3209544" rtl="0" fontAlgn="base">
        <a:spcBef>
          <a:spcPct val="0"/>
        </a:spcBef>
        <a:spcAft>
          <a:spcPct val="0"/>
        </a:spcAft>
        <a:defRPr sz="15424">
          <a:solidFill>
            <a:schemeClr val="tx1"/>
          </a:solidFill>
          <a:latin typeface="Calibri" panose="020F0502020204030204" pitchFamily="34" charset="0"/>
        </a:defRPr>
      </a:lvl6pPr>
      <a:lvl7pPr marL="585216" algn="ctr" defTabSz="3209544" rtl="0" fontAlgn="base">
        <a:spcBef>
          <a:spcPct val="0"/>
        </a:spcBef>
        <a:spcAft>
          <a:spcPct val="0"/>
        </a:spcAft>
        <a:defRPr sz="15424">
          <a:solidFill>
            <a:schemeClr val="tx1"/>
          </a:solidFill>
          <a:latin typeface="Calibri" panose="020F0502020204030204" pitchFamily="34" charset="0"/>
        </a:defRPr>
      </a:lvl7pPr>
      <a:lvl8pPr marL="877824" algn="ctr" defTabSz="3209544" rtl="0" fontAlgn="base">
        <a:spcBef>
          <a:spcPct val="0"/>
        </a:spcBef>
        <a:spcAft>
          <a:spcPct val="0"/>
        </a:spcAft>
        <a:defRPr sz="15424">
          <a:solidFill>
            <a:schemeClr val="tx1"/>
          </a:solidFill>
          <a:latin typeface="Calibri" panose="020F0502020204030204" pitchFamily="34" charset="0"/>
        </a:defRPr>
      </a:lvl8pPr>
      <a:lvl9pPr marL="1170432" algn="ctr" defTabSz="3209544" rtl="0" fontAlgn="base">
        <a:spcBef>
          <a:spcPct val="0"/>
        </a:spcBef>
        <a:spcAft>
          <a:spcPct val="0"/>
        </a:spcAft>
        <a:defRPr sz="15424">
          <a:solidFill>
            <a:schemeClr val="tx1"/>
          </a:solidFill>
          <a:latin typeface="Calibri" panose="020F0502020204030204" pitchFamily="34" charset="0"/>
        </a:defRPr>
      </a:lvl9pPr>
    </p:titleStyle>
    <p:bodyStyle>
      <a:lvl1pPr marL="1201738" indent="-1201738" algn="l" defTabSz="3208338" rtl="0" eaLnBrk="0" fontAlgn="base" hangingPunct="0">
        <a:spcBef>
          <a:spcPct val="20000"/>
        </a:spcBef>
        <a:spcAft>
          <a:spcPct val="0"/>
        </a:spcAft>
        <a:buFont typeface="Arial" charset="0"/>
        <a:buChar char="•"/>
        <a:defRPr sz="11200" kern="1200">
          <a:solidFill>
            <a:schemeClr val="tx1"/>
          </a:solidFill>
          <a:latin typeface="+mn-lt"/>
          <a:ea typeface="+mn-ea"/>
          <a:cs typeface="+mn-cs"/>
        </a:defRPr>
      </a:lvl1pPr>
      <a:lvl2pPr marL="2606675" indent="-1001713" algn="l" defTabSz="3208338" rtl="0" eaLnBrk="0" fontAlgn="base" hangingPunct="0">
        <a:spcBef>
          <a:spcPct val="20000"/>
        </a:spcBef>
        <a:spcAft>
          <a:spcPct val="0"/>
        </a:spcAft>
        <a:buFont typeface="Arial" charset="0"/>
        <a:buChar char="–"/>
        <a:defRPr sz="9800" kern="1200">
          <a:solidFill>
            <a:schemeClr val="tx1"/>
          </a:solidFill>
          <a:latin typeface="+mn-lt"/>
          <a:ea typeface="+mn-ea"/>
          <a:cs typeface="+mn-cs"/>
        </a:defRPr>
      </a:lvl2pPr>
      <a:lvl3pPr marL="4011613" indent="-800100" algn="l" defTabSz="3208338" rtl="0" eaLnBrk="0" fontAlgn="base" hangingPunct="0">
        <a:spcBef>
          <a:spcPct val="20000"/>
        </a:spcBef>
        <a:spcAft>
          <a:spcPct val="0"/>
        </a:spcAft>
        <a:buFont typeface="Arial" charset="0"/>
        <a:buChar char="•"/>
        <a:defRPr sz="8400" kern="1200">
          <a:solidFill>
            <a:schemeClr val="tx1"/>
          </a:solidFill>
          <a:latin typeface="+mn-lt"/>
          <a:ea typeface="+mn-ea"/>
          <a:cs typeface="+mn-cs"/>
        </a:defRPr>
      </a:lvl3pPr>
      <a:lvl4pPr marL="5616575" indent="-800100" algn="l" defTabSz="3208338" rtl="0" eaLnBrk="0" fontAlgn="base" hangingPunct="0">
        <a:spcBef>
          <a:spcPct val="20000"/>
        </a:spcBef>
        <a:spcAft>
          <a:spcPct val="0"/>
        </a:spcAft>
        <a:buFont typeface="Arial" charset="0"/>
        <a:buChar char="–"/>
        <a:defRPr sz="7000" kern="1200">
          <a:solidFill>
            <a:schemeClr val="tx1"/>
          </a:solidFill>
          <a:latin typeface="+mn-lt"/>
          <a:ea typeface="+mn-ea"/>
          <a:cs typeface="+mn-cs"/>
        </a:defRPr>
      </a:lvl4pPr>
      <a:lvl5pPr marL="7221538" indent="-800100" algn="l" defTabSz="3208338" rtl="0" eaLnBrk="0" fontAlgn="base" hangingPunct="0">
        <a:spcBef>
          <a:spcPct val="20000"/>
        </a:spcBef>
        <a:spcAft>
          <a:spcPct val="0"/>
        </a:spcAft>
        <a:buFont typeface="Arial" charset="0"/>
        <a:buChar char="»"/>
        <a:defRPr sz="7000" kern="1200">
          <a:solidFill>
            <a:schemeClr val="tx1"/>
          </a:solidFill>
          <a:latin typeface="+mn-lt"/>
          <a:ea typeface="+mn-ea"/>
          <a:cs typeface="+mn-cs"/>
        </a:defRPr>
      </a:lvl5pPr>
      <a:lvl6pPr marL="8828378" indent="-802580" algn="l" defTabSz="3210319" rtl="0" eaLnBrk="1" latinLnBrk="0" hangingPunct="1">
        <a:spcBef>
          <a:spcPct val="20000"/>
        </a:spcBef>
        <a:buFont typeface="Arial" pitchFamily="34" charset="0"/>
        <a:buChar char="•"/>
        <a:defRPr sz="7040" kern="1200">
          <a:solidFill>
            <a:schemeClr val="tx1"/>
          </a:solidFill>
          <a:latin typeface="+mn-lt"/>
          <a:ea typeface="+mn-ea"/>
          <a:cs typeface="+mn-cs"/>
        </a:defRPr>
      </a:lvl6pPr>
      <a:lvl7pPr marL="10433538" indent="-802580" algn="l" defTabSz="3210319" rtl="0" eaLnBrk="1" latinLnBrk="0" hangingPunct="1">
        <a:spcBef>
          <a:spcPct val="20000"/>
        </a:spcBef>
        <a:buFont typeface="Arial" pitchFamily="34" charset="0"/>
        <a:buChar char="•"/>
        <a:defRPr sz="7040" kern="1200">
          <a:solidFill>
            <a:schemeClr val="tx1"/>
          </a:solidFill>
          <a:latin typeface="+mn-lt"/>
          <a:ea typeface="+mn-ea"/>
          <a:cs typeface="+mn-cs"/>
        </a:defRPr>
      </a:lvl7pPr>
      <a:lvl8pPr marL="12038698" indent="-802580" algn="l" defTabSz="3210319" rtl="0" eaLnBrk="1" latinLnBrk="0" hangingPunct="1">
        <a:spcBef>
          <a:spcPct val="20000"/>
        </a:spcBef>
        <a:buFont typeface="Arial" pitchFamily="34" charset="0"/>
        <a:buChar char="•"/>
        <a:defRPr sz="7040" kern="1200">
          <a:solidFill>
            <a:schemeClr val="tx1"/>
          </a:solidFill>
          <a:latin typeface="+mn-lt"/>
          <a:ea typeface="+mn-ea"/>
          <a:cs typeface="+mn-cs"/>
        </a:defRPr>
      </a:lvl8pPr>
      <a:lvl9pPr marL="13643858" indent="-802580" algn="l" defTabSz="3210319" rtl="0" eaLnBrk="1" latinLnBrk="0" hangingPunct="1">
        <a:spcBef>
          <a:spcPct val="20000"/>
        </a:spcBef>
        <a:buFont typeface="Arial" pitchFamily="34" charset="0"/>
        <a:buChar char="•"/>
        <a:defRPr sz="7040" kern="1200">
          <a:solidFill>
            <a:schemeClr val="tx1"/>
          </a:solidFill>
          <a:latin typeface="+mn-lt"/>
          <a:ea typeface="+mn-ea"/>
          <a:cs typeface="+mn-cs"/>
        </a:defRPr>
      </a:lvl9pPr>
    </p:bodyStyle>
    <p:otherStyle>
      <a:defPPr>
        <a:defRPr lang="en-US"/>
      </a:defPPr>
      <a:lvl1pPr marL="0" algn="l" defTabSz="3210319" rtl="0" eaLnBrk="1" latinLnBrk="0" hangingPunct="1">
        <a:defRPr sz="6336" kern="1200">
          <a:solidFill>
            <a:schemeClr val="tx1"/>
          </a:solidFill>
          <a:latin typeface="+mn-lt"/>
          <a:ea typeface="+mn-ea"/>
          <a:cs typeface="+mn-cs"/>
        </a:defRPr>
      </a:lvl1pPr>
      <a:lvl2pPr marL="1605160" algn="l" defTabSz="3210319" rtl="0" eaLnBrk="1" latinLnBrk="0" hangingPunct="1">
        <a:defRPr sz="6336" kern="1200">
          <a:solidFill>
            <a:schemeClr val="tx1"/>
          </a:solidFill>
          <a:latin typeface="+mn-lt"/>
          <a:ea typeface="+mn-ea"/>
          <a:cs typeface="+mn-cs"/>
        </a:defRPr>
      </a:lvl2pPr>
      <a:lvl3pPr marL="3210319" algn="l" defTabSz="3210319" rtl="0" eaLnBrk="1" latinLnBrk="0" hangingPunct="1">
        <a:defRPr sz="6336" kern="1200">
          <a:solidFill>
            <a:schemeClr val="tx1"/>
          </a:solidFill>
          <a:latin typeface="+mn-lt"/>
          <a:ea typeface="+mn-ea"/>
          <a:cs typeface="+mn-cs"/>
        </a:defRPr>
      </a:lvl3pPr>
      <a:lvl4pPr marL="4815479" algn="l" defTabSz="3210319" rtl="0" eaLnBrk="1" latinLnBrk="0" hangingPunct="1">
        <a:defRPr sz="6336" kern="1200">
          <a:solidFill>
            <a:schemeClr val="tx1"/>
          </a:solidFill>
          <a:latin typeface="+mn-lt"/>
          <a:ea typeface="+mn-ea"/>
          <a:cs typeface="+mn-cs"/>
        </a:defRPr>
      </a:lvl4pPr>
      <a:lvl5pPr marL="6420638" algn="l" defTabSz="3210319" rtl="0" eaLnBrk="1" latinLnBrk="0" hangingPunct="1">
        <a:defRPr sz="6336" kern="1200">
          <a:solidFill>
            <a:schemeClr val="tx1"/>
          </a:solidFill>
          <a:latin typeface="+mn-lt"/>
          <a:ea typeface="+mn-ea"/>
          <a:cs typeface="+mn-cs"/>
        </a:defRPr>
      </a:lvl5pPr>
      <a:lvl6pPr marL="8025798" algn="l" defTabSz="3210319" rtl="0" eaLnBrk="1" latinLnBrk="0" hangingPunct="1">
        <a:defRPr sz="6336" kern="1200">
          <a:solidFill>
            <a:schemeClr val="tx1"/>
          </a:solidFill>
          <a:latin typeface="+mn-lt"/>
          <a:ea typeface="+mn-ea"/>
          <a:cs typeface="+mn-cs"/>
        </a:defRPr>
      </a:lvl6pPr>
      <a:lvl7pPr marL="9630958" algn="l" defTabSz="3210319" rtl="0" eaLnBrk="1" latinLnBrk="0" hangingPunct="1">
        <a:defRPr sz="6336" kern="1200">
          <a:solidFill>
            <a:schemeClr val="tx1"/>
          </a:solidFill>
          <a:latin typeface="+mn-lt"/>
          <a:ea typeface="+mn-ea"/>
          <a:cs typeface="+mn-cs"/>
        </a:defRPr>
      </a:lvl7pPr>
      <a:lvl8pPr marL="11236118" algn="l" defTabSz="3210319" rtl="0" eaLnBrk="1" latinLnBrk="0" hangingPunct="1">
        <a:defRPr sz="6336" kern="1200">
          <a:solidFill>
            <a:schemeClr val="tx1"/>
          </a:solidFill>
          <a:latin typeface="+mn-lt"/>
          <a:ea typeface="+mn-ea"/>
          <a:cs typeface="+mn-cs"/>
        </a:defRPr>
      </a:lvl8pPr>
      <a:lvl9pPr marL="12841278" algn="l" defTabSz="3210319" rtl="0" eaLnBrk="1" latinLnBrk="0" hangingPunct="1">
        <a:defRPr sz="63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7" name="Picture 2" descr="Image result for clipart without background food"/>
          <p:cNvPicPr>
            <a:picLocks noChangeAspect="1" noChangeArrowheads="1"/>
          </p:cNvPicPr>
          <p:nvPr/>
        </p:nvPicPr>
        <p:blipFill>
          <a:blip r:embed="rId3" cstate="print"/>
          <a:srcRect/>
          <a:stretch>
            <a:fillRect/>
          </a:stretch>
        </p:blipFill>
        <p:spPr bwMode="auto">
          <a:xfrm>
            <a:off x="13716000" y="12420600"/>
            <a:ext cx="10515600" cy="8151354"/>
          </a:xfrm>
          <a:prstGeom prst="rect">
            <a:avLst/>
          </a:prstGeom>
          <a:noFill/>
        </p:spPr>
      </p:pic>
      <p:sp>
        <p:nvSpPr>
          <p:cNvPr id="2" name="Title 1"/>
          <p:cNvSpPr>
            <a:spLocks noGrp="1"/>
          </p:cNvSpPr>
          <p:nvPr>
            <p:ph type="ctrTitle"/>
          </p:nvPr>
        </p:nvSpPr>
        <p:spPr>
          <a:xfrm>
            <a:off x="3048000" y="1371600"/>
            <a:ext cx="30175200" cy="3352800"/>
          </a:xfrm>
          <a:ln w="3175">
            <a:noFill/>
          </a:ln>
        </p:spPr>
        <p:txBody>
          <a:bodyPr rtlCol="0">
            <a:normAutofit fontScale="90000"/>
          </a:bodyPr>
          <a:lstStyle/>
          <a:p>
            <a:pPr defTabSz="3210319" eaLnBrk="1" fontAlgn="auto" hangingPunct="1">
              <a:spcAft>
                <a:spcPts val="0"/>
              </a:spcAft>
              <a:defRPr/>
            </a:pPr>
            <a:r>
              <a:rPr lang="en-US" sz="8000" dirty="0" smtClean="0">
                <a:solidFill>
                  <a:schemeClr val="bg1"/>
                </a:solidFill>
              </a:rPr>
              <a:t>Redefining “Success” : Toward a community minded restaurant industry </a:t>
            </a:r>
            <a:br>
              <a:rPr lang="en-US" sz="8000" dirty="0" smtClean="0">
                <a:solidFill>
                  <a:schemeClr val="bg1"/>
                </a:solidFill>
              </a:rPr>
            </a:br>
            <a:r>
              <a:rPr lang="en-US" sz="7300" dirty="0" smtClean="0">
                <a:solidFill>
                  <a:schemeClr val="bg1"/>
                </a:solidFill>
              </a:rPr>
              <a:t>Molly Bennett, Supply Chain Management </a:t>
            </a:r>
            <a:r>
              <a:rPr lang="en-US" sz="5632" dirty="0" smtClean="0"/>
              <a:t/>
            </a:r>
            <a:br>
              <a:rPr lang="en-US" sz="5632" dirty="0" smtClean="0"/>
            </a:br>
            <a:endParaRPr lang="en-US" sz="5632" baseline="30000" dirty="0"/>
          </a:p>
        </p:txBody>
      </p:sp>
      <p:sp>
        <p:nvSpPr>
          <p:cNvPr id="3" name="Subtitle 2"/>
          <p:cNvSpPr>
            <a:spLocks noGrp="1"/>
          </p:cNvSpPr>
          <p:nvPr>
            <p:ph type="subTitle" idx="1"/>
          </p:nvPr>
        </p:nvSpPr>
        <p:spPr>
          <a:xfrm>
            <a:off x="1219200" y="4114800"/>
            <a:ext cx="8686800" cy="9753600"/>
          </a:xfrm>
          <a:noFill/>
          <a:ln>
            <a:noFill/>
          </a:ln>
        </p:spPr>
        <p:style>
          <a:lnRef idx="2">
            <a:schemeClr val="dk1"/>
          </a:lnRef>
          <a:fillRef idx="1">
            <a:schemeClr val="lt1"/>
          </a:fillRef>
          <a:effectRef idx="0">
            <a:schemeClr val="dk1"/>
          </a:effectRef>
          <a:fontRef idx="minor">
            <a:schemeClr val="dk1"/>
          </a:fontRef>
        </p:style>
        <p:txBody>
          <a:bodyPr rtlCol="0">
            <a:normAutofit fontScale="25000" lnSpcReduction="20000"/>
          </a:bodyPr>
          <a:lstStyle/>
          <a:p>
            <a:pPr algn="l"/>
            <a:r>
              <a:rPr lang="en-US" sz="13600" dirty="0" smtClean="0">
                <a:solidFill>
                  <a:schemeClr val="bg1"/>
                </a:solidFill>
                <a:latin typeface="+mj-lt"/>
              </a:rPr>
              <a:t>The project was originally intended to be a cost/benefit analysis of the feasibility of operating a profitable food service company that was centered around a positive impact on the community and the planet. After beginning my research I found that many restaurants in my local area were already following these practices. I decided to learn from them by identifying what was working, what wasn’t and how much the consumer valued these practices. Through conversations with local restaurant owners, farmers, and consumers I was able to gain a perspective of the community minded industry that I wanted to be a part of. </a:t>
            </a:r>
            <a:r>
              <a:rPr lang="en-US" sz="11100" dirty="0" smtClean="0">
                <a:solidFill>
                  <a:schemeClr val="bg1"/>
                </a:solidFill>
                <a:latin typeface="+mj-lt"/>
              </a:rPr>
              <a:t> </a:t>
            </a:r>
            <a:r>
              <a:rPr lang="en-US" sz="16000" b="1" dirty="0" smtClean="0">
                <a:solidFill>
                  <a:schemeClr val="bg1"/>
                </a:solidFill>
                <a:latin typeface="+mj-lt"/>
              </a:rPr>
              <a:t>“As business owners we should focus on the little things that we can do to build a better community.” </a:t>
            </a:r>
          </a:p>
          <a:p>
            <a:pPr algn="l"/>
            <a:r>
              <a:rPr lang="en-US" sz="12300" b="1" dirty="0" smtClean="0">
                <a:solidFill>
                  <a:schemeClr val="bg1"/>
                </a:solidFill>
                <a:latin typeface="+mj-lt"/>
              </a:rPr>
              <a:t>–</a:t>
            </a:r>
            <a:r>
              <a:rPr lang="en-US" sz="12300" b="1" dirty="0" err="1" smtClean="0">
                <a:solidFill>
                  <a:schemeClr val="bg1"/>
                </a:solidFill>
                <a:latin typeface="+mj-lt"/>
              </a:rPr>
              <a:t>Tilly’s</a:t>
            </a:r>
            <a:r>
              <a:rPr lang="en-US" sz="12300" b="1" dirty="0" smtClean="0">
                <a:solidFill>
                  <a:schemeClr val="bg1"/>
                </a:solidFill>
                <a:latin typeface="+mj-lt"/>
              </a:rPr>
              <a:t> </a:t>
            </a:r>
            <a:r>
              <a:rPr lang="en-US" sz="12300" b="1" dirty="0" err="1" smtClean="0">
                <a:solidFill>
                  <a:schemeClr val="bg1"/>
                </a:solidFill>
                <a:latin typeface="+mj-lt"/>
              </a:rPr>
              <a:t>Cheesesteaks</a:t>
            </a:r>
            <a:r>
              <a:rPr lang="en-US" sz="12300" b="1" dirty="0" smtClean="0">
                <a:solidFill>
                  <a:schemeClr val="bg1"/>
                </a:solidFill>
                <a:latin typeface="+mj-lt"/>
              </a:rPr>
              <a:t> Owner</a:t>
            </a:r>
          </a:p>
          <a:p>
            <a:pPr algn="l"/>
            <a:r>
              <a:rPr lang="en-US" sz="8400" b="1" dirty="0" smtClean="0">
                <a:solidFill>
                  <a:schemeClr val="bg1"/>
                </a:solidFill>
                <a:latin typeface="+mj-lt"/>
              </a:rPr>
              <a:t>. </a:t>
            </a:r>
          </a:p>
          <a:p>
            <a:pPr defTabSz="3210319" eaLnBrk="1" fontAlgn="auto" hangingPunct="1">
              <a:spcAft>
                <a:spcPts val="0"/>
              </a:spcAft>
              <a:buFont typeface="Arial" panose="020B0604020202020204" pitchFamily="34" charset="0"/>
              <a:buNone/>
              <a:defRPr/>
            </a:pPr>
            <a:endParaRPr lang="en-US" sz="3456" b="1" dirty="0" smtClean="0">
              <a:latin typeface="+mj-lt"/>
              <a:cs typeface="Miriam" pitchFamily="34" charset="-79"/>
            </a:endParaRPr>
          </a:p>
        </p:txBody>
      </p:sp>
      <p:sp>
        <p:nvSpPr>
          <p:cNvPr id="7" name="Subtitle 2"/>
          <p:cNvSpPr txBox="1">
            <a:spLocks/>
          </p:cNvSpPr>
          <p:nvPr/>
        </p:nvSpPr>
        <p:spPr>
          <a:xfrm>
            <a:off x="16002000" y="14173200"/>
            <a:ext cx="5791200" cy="5715000"/>
          </a:xfrm>
          <a:prstGeom prst="rect">
            <a:avLst/>
          </a:prstGeom>
          <a:noFill/>
          <a:ln>
            <a:noFill/>
          </a:ln>
        </p:spPr>
        <p:txBody>
          <a:bodyPr lIns="321032" tIns="160516" rIns="321032" bIns="160516">
            <a:noAutofit/>
          </a:bodyPr>
          <a:lstStyle/>
          <a:p>
            <a:pPr algn="ctr" defTabSz="3210319" eaLnBrk="1" fontAlgn="auto" hangingPunct="1">
              <a:spcBef>
                <a:spcPct val="20000"/>
              </a:spcBef>
              <a:spcAft>
                <a:spcPts val="0"/>
              </a:spcAft>
              <a:defRPr/>
            </a:pPr>
            <a:r>
              <a:rPr lang="en-US" sz="3200" b="1" dirty="0" smtClean="0">
                <a:solidFill>
                  <a:schemeClr val="bg1"/>
                </a:solidFill>
                <a:latin typeface="+mn-lt"/>
              </a:rPr>
              <a:t>Mini Success</a:t>
            </a:r>
            <a:endParaRPr lang="en-US" sz="3200" b="1" dirty="0">
              <a:solidFill>
                <a:schemeClr val="bg1"/>
              </a:solidFill>
              <a:latin typeface="+mn-lt"/>
            </a:endParaRPr>
          </a:p>
          <a:p>
            <a:r>
              <a:rPr lang="en-US" sz="2000" dirty="0" smtClean="0">
                <a:solidFill>
                  <a:schemeClr val="bg1"/>
                </a:solidFill>
                <a:latin typeface="+mj-lt"/>
              </a:rPr>
              <a:t>The concept of sustainable restaurants is steadily growing. My research has found several establishments that are taking steps toward their own viable identities. The real obstacle is the consumer. Rightfully so, they expect a dining establishment that offers choice, value, taste and convenience. Must any of these expectations be sacrificed due to sustainability?  One of my goals has been to open a sustainable fast food restaurant. This project has allowed me to understand the realities of making this dream happen, as well as to be a more conscientious restaurant consumer. </a:t>
            </a:r>
          </a:p>
          <a:p>
            <a:r>
              <a:rPr lang="en-US" sz="2000" dirty="0" smtClean="0">
                <a:solidFill>
                  <a:schemeClr val="bg1"/>
                </a:solidFill>
                <a:latin typeface="+mj-lt"/>
              </a:rPr>
              <a:t/>
            </a:r>
            <a:br>
              <a:rPr lang="en-US" sz="2000" dirty="0" smtClean="0">
                <a:solidFill>
                  <a:schemeClr val="bg1"/>
                </a:solidFill>
                <a:latin typeface="+mj-lt"/>
              </a:rPr>
            </a:br>
            <a:endParaRPr lang="en-US" sz="2000" dirty="0" smtClean="0">
              <a:solidFill>
                <a:schemeClr val="bg1"/>
              </a:solidFill>
              <a:latin typeface="+mj-lt"/>
            </a:endParaRPr>
          </a:p>
          <a:p>
            <a:r>
              <a:rPr lang="en-US" sz="2000" dirty="0"/>
              <a:t/>
            </a:r>
            <a:br>
              <a:rPr lang="en-US" sz="2000" dirty="0"/>
            </a:b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a:p>
            <a:pPr defTabSz="3210319" eaLnBrk="1" fontAlgn="auto" hangingPunct="1">
              <a:spcBef>
                <a:spcPct val="20000"/>
              </a:spcBef>
              <a:spcAft>
                <a:spcPts val="0"/>
              </a:spcAft>
              <a:defRPr/>
            </a:pPr>
            <a:endParaRPr lang="en-US" sz="2000" dirty="0">
              <a:solidFill>
                <a:schemeClr val="tx1">
                  <a:tint val="75000"/>
                </a:schemeClr>
              </a:solidFill>
              <a:latin typeface="+mn-lt"/>
            </a:endParaRPr>
          </a:p>
        </p:txBody>
      </p:sp>
      <p:sp>
        <p:nvSpPr>
          <p:cNvPr id="2055" name="TextBox 7"/>
          <p:cNvSpPr txBox="1">
            <a:spLocks noChangeArrowheads="1"/>
          </p:cNvSpPr>
          <p:nvPr/>
        </p:nvSpPr>
        <p:spPr bwMode="auto">
          <a:xfrm>
            <a:off x="25146000" y="23545800"/>
            <a:ext cx="9610725" cy="98488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r>
              <a:rPr lang="en-US" altLang="en-US" sz="1400" b="1" dirty="0" smtClean="0">
                <a:latin typeface="+mj-lt"/>
              </a:rPr>
              <a:t>Websites Cited</a:t>
            </a:r>
          </a:p>
          <a:p>
            <a:r>
              <a:rPr lang="en-US" sz="1100" dirty="0" err="1" smtClean="0">
                <a:latin typeface="+mj-lt"/>
              </a:rPr>
              <a:t>Marcario</a:t>
            </a:r>
            <a:r>
              <a:rPr lang="en-US" sz="1100" dirty="0" smtClean="0">
                <a:latin typeface="+mj-lt"/>
              </a:rPr>
              <a:t>, Rose. "B Corporation." </a:t>
            </a:r>
            <a:r>
              <a:rPr lang="en-US" sz="1100" i="1" dirty="0" smtClean="0">
                <a:latin typeface="+mj-lt"/>
              </a:rPr>
              <a:t>Why B Corps Matter | B Corporation</a:t>
            </a:r>
            <a:r>
              <a:rPr lang="en-US" sz="1100" dirty="0" smtClean="0">
                <a:latin typeface="+mj-lt"/>
              </a:rPr>
              <a:t>. </a:t>
            </a:r>
            <a:r>
              <a:rPr lang="en-US" sz="1100" dirty="0" err="1" smtClean="0">
                <a:latin typeface="+mj-lt"/>
              </a:rPr>
              <a:t>N.p</a:t>
            </a:r>
            <a:r>
              <a:rPr lang="en-US" sz="1100" dirty="0" smtClean="0">
                <a:latin typeface="+mj-lt"/>
              </a:rPr>
              <a:t>., </a:t>
            </a:r>
            <a:r>
              <a:rPr lang="en-US" sz="1100" dirty="0" err="1" smtClean="0">
                <a:latin typeface="+mj-lt"/>
              </a:rPr>
              <a:t>n.d</a:t>
            </a:r>
            <a:r>
              <a:rPr lang="en-US" sz="1100" dirty="0" smtClean="0">
                <a:latin typeface="+mj-lt"/>
              </a:rPr>
              <a:t>. Web. </a:t>
            </a:r>
          </a:p>
          <a:p>
            <a:r>
              <a:rPr lang="en-US" sz="1100" dirty="0" smtClean="0">
                <a:latin typeface="+mj-lt"/>
              </a:rPr>
              <a:t>"US Labor Law for </a:t>
            </a:r>
            <a:r>
              <a:rPr lang="en-US" sz="1100" dirty="0" err="1" smtClean="0">
                <a:latin typeface="+mj-lt"/>
              </a:rPr>
              <a:t>Farmworkers</a:t>
            </a:r>
            <a:r>
              <a:rPr lang="en-US" sz="1100" dirty="0" smtClean="0">
                <a:latin typeface="+mj-lt"/>
              </a:rPr>
              <a:t>." </a:t>
            </a:r>
            <a:r>
              <a:rPr lang="en-US" sz="1100" i="1" dirty="0" smtClean="0">
                <a:latin typeface="+mj-lt"/>
              </a:rPr>
              <a:t>US Labor Law for </a:t>
            </a:r>
            <a:r>
              <a:rPr lang="en-US" sz="1100" i="1" dirty="0" err="1" smtClean="0">
                <a:latin typeface="+mj-lt"/>
              </a:rPr>
              <a:t>Farmworkers</a:t>
            </a:r>
            <a:r>
              <a:rPr lang="en-US" sz="1100" i="1" dirty="0" smtClean="0">
                <a:latin typeface="+mj-lt"/>
              </a:rPr>
              <a:t> | </a:t>
            </a:r>
            <a:r>
              <a:rPr lang="en-US" sz="1100" i="1" dirty="0" err="1" smtClean="0">
                <a:latin typeface="+mj-lt"/>
              </a:rPr>
              <a:t>Farmworker</a:t>
            </a:r>
            <a:r>
              <a:rPr lang="en-US" sz="1100" i="1" dirty="0" smtClean="0">
                <a:latin typeface="+mj-lt"/>
              </a:rPr>
              <a:t> Justice</a:t>
            </a:r>
            <a:r>
              <a:rPr lang="en-US" sz="1100" dirty="0" smtClean="0">
                <a:latin typeface="+mj-lt"/>
              </a:rPr>
              <a:t>. </a:t>
            </a:r>
            <a:r>
              <a:rPr lang="en-US" sz="1100" dirty="0" err="1" smtClean="0">
                <a:latin typeface="+mj-lt"/>
              </a:rPr>
              <a:t>N.p</a:t>
            </a:r>
            <a:r>
              <a:rPr lang="en-US" sz="1100" dirty="0" smtClean="0">
                <a:latin typeface="+mj-lt"/>
              </a:rPr>
              <a:t>., </a:t>
            </a:r>
            <a:r>
              <a:rPr lang="en-US" sz="1100" dirty="0" err="1" smtClean="0">
                <a:latin typeface="+mj-lt"/>
              </a:rPr>
              <a:t>n.d</a:t>
            </a:r>
            <a:r>
              <a:rPr lang="en-US" sz="1100" dirty="0" smtClean="0">
                <a:latin typeface="+mj-lt"/>
              </a:rPr>
              <a:t>. Web. </a:t>
            </a:r>
          </a:p>
          <a:p>
            <a:r>
              <a:rPr lang="en-US" sz="1100" dirty="0" smtClean="0">
                <a:latin typeface="+mj-lt"/>
              </a:rPr>
              <a:t>“Triple bottom line.” The Economist. The Economist newspaper,17 Nov. 2009. Web</a:t>
            </a:r>
          </a:p>
          <a:p>
            <a:pPr algn="ctr" defTabSz="3761185" eaLnBrk="1" hangingPunct="1">
              <a:defRPr/>
            </a:pPr>
            <a:endParaRPr lang="en-US" altLang="en-US" sz="1100" b="1" dirty="0" smtClean="0">
              <a:latin typeface="Calibri" panose="020F0502020204030204" pitchFamily="34" charset="0"/>
            </a:endParaRPr>
          </a:p>
        </p:txBody>
      </p:sp>
      <p:sp>
        <p:nvSpPr>
          <p:cNvPr id="2056" name="TextBox 12"/>
          <p:cNvSpPr txBox="1">
            <a:spLocks noChangeArrowheads="1"/>
          </p:cNvSpPr>
          <p:nvPr/>
        </p:nvSpPr>
        <p:spPr bwMode="auto">
          <a:xfrm>
            <a:off x="25146000" y="24307800"/>
            <a:ext cx="9677400" cy="1584408"/>
          </a:xfrm>
          <a:prstGeom prst="rect">
            <a:avLst/>
          </a:prstGeom>
          <a:noFill/>
          <a:ln w="317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defTabSz="3761185" eaLnBrk="1" hangingPunct="1">
              <a:defRPr/>
            </a:pPr>
            <a:r>
              <a:rPr lang="en-US" altLang="en-US" sz="1600" b="1" dirty="0" smtClean="0">
                <a:latin typeface="+mj-lt"/>
              </a:rPr>
              <a:t>Acknowledgements</a:t>
            </a:r>
          </a:p>
          <a:p>
            <a:pPr defTabSz="3761185" eaLnBrk="1" hangingPunct="1">
              <a:defRPr/>
            </a:pPr>
            <a:r>
              <a:rPr lang="en-US" altLang="en-US" sz="1600" dirty="0" smtClean="0">
                <a:latin typeface="+mj-lt"/>
              </a:rPr>
              <a:t>Special thanks to Robert </a:t>
            </a:r>
            <a:r>
              <a:rPr lang="en-US" altLang="en-US" sz="1600" dirty="0" err="1" smtClean="0">
                <a:latin typeface="+mj-lt"/>
              </a:rPr>
              <a:t>Widell</a:t>
            </a:r>
            <a:r>
              <a:rPr lang="en-US" altLang="en-US" sz="1600" dirty="0" smtClean="0">
                <a:latin typeface="+mj-lt"/>
              </a:rPr>
              <a:t>, History</a:t>
            </a:r>
          </a:p>
          <a:p>
            <a:pPr defTabSz="3761185" eaLnBrk="1" hangingPunct="1">
              <a:defRPr/>
            </a:pPr>
            <a:r>
              <a:rPr lang="en-US" sz="1200" dirty="0" smtClean="0">
                <a:latin typeface="+mj-lt"/>
              </a:rPr>
              <a:t>Thank you to the following people and companies, </a:t>
            </a:r>
            <a:r>
              <a:rPr lang="en-US" sz="1200" i="1" dirty="0" smtClean="0">
                <a:latin typeface="+mj-lt"/>
              </a:rPr>
              <a:t>TLC owner Dave</a:t>
            </a:r>
            <a:r>
              <a:rPr lang="en-US" sz="1200" dirty="0" smtClean="0">
                <a:latin typeface="+mj-lt"/>
              </a:rPr>
              <a:t> </a:t>
            </a:r>
            <a:r>
              <a:rPr lang="en-US" sz="1200" dirty="0" err="1" smtClean="0">
                <a:latin typeface="+mj-lt"/>
              </a:rPr>
              <a:t>Turchetta</a:t>
            </a:r>
            <a:r>
              <a:rPr lang="en-US" sz="1200" dirty="0" smtClean="0">
                <a:latin typeface="+mj-lt"/>
              </a:rPr>
              <a:t>, Casey Farm site manager Jane </a:t>
            </a:r>
            <a:r>
              <a:rPr lang="en-US" sz="1200" dirty="0" err="1" smtClean="0">
                <a:latin typeface="+mj-lt"/>
              </a:rPr>
              <a:t>Henndy</a:t>
            </a:r>
            <a:r>
              <a:rPr lang="en-US" sz="1200" dirty="0" smtClean="0">
                <a:latin typeface="+mj-lt"/>
              </a:rPr>
              <a:t>, </a:t>
            </a:r>
            <a:r>
              <a:rPr lang="en-US" sz="1200" dirty="0" err="1" smtClean="0">
                <a:latin typeface="+mj-lt"/>
              </a:rPr>
              <a:t>Tilly’s</a:t>
            </a:r>
            <a:r>
              <a:rPr lang="en-US" sz="1200" dirty="0" smtClean="0">
                <a:latin typeface="+mj-lt"/>
              </a:rPr>
              <a:t> Manager John, Belmont Market, Crazy Burger, Professor </a:t>
            </a:r>
            <a:r>
              <a:rPr lang="en-US" sz="1200" dirty="0" err="1" smtClean="0">
                <a:latin typeface="+mj-lt"/>
              </a:rPr>
              <a:t>Dara</a:t>
            </a:r>
            <a:r>
              <a:rPr lang="en-US" sz="1200" dirty="0" smtClean="0">
                <a:latin typeface="+mj-lt"/>
              </a:rPr>
              <a:t> </a:t>
            </a:r>
            <a:r>
              <a:rPr lang="en-US" sz="1200" dirty="0" err="1" smtClean="0">
                <a:latin typeface="+mj-lt"/>
              </a:rPr>
              <a:t>Schniederjans</a:t>
            </a:r>
            <a:r>
              <a:rPr lang="en-US" sz="1200" dirty="0" smtClean="0">
                <a:latin typeface="+mj-lt"/>
              </a:rPr>
              <a:t> and Dan Levinson.</a:t>
            </a:r>
          </a:p>
          <a:p>
            <a:pPr defTabSz="3761185" eaLnBrk="1" hangingPunct="1">
              <a:defRPr/>
            </a:pPr>
            <a:endParaRPr lang="en-US" altLang="en-US" sz="2048" dirty="0" smtClean="0">
              <a:latin typeface="+mj-lt"/>
            </a:endParaRPr>
          </a:p>
          <a:p>
            <a:pPr defTabSz="3761185" eaLnBrk="1" hangingPunct="1">
              <a:defRPr/>
            </a:pPr>
            <a:endParaRPr lang="en-US" altLang="en-US" sz="2048" dirty="0" smtClean="0">
              <a:latin typeface="Calibri" panose="020F0502020204030204" pitchFamily="34" charset="0"/>
            </a:endParaRPr>
          </a:p>
        </p:txBody>
      </p:sp>
      <p:sp>
        <p:nvSpPr>
          <p:cNvPr id="2057" name="TextBox 13"/>
          <p:cNvSpPr txBox="1">
            <a:spLocks noChangeArrowheads="1"/>
          </p:cNvSpPr>
          <p:nvPr/>
        </p:nvSpPr>
        <p:spPr bwMode="auto">
          <a:xfrm>
            <a:off x="26188988" y="30626050"/>
            <a:ext cx="6729412"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defTabSz="3761185" eaLnBrk="1" hangingPunct="1">
              <a:defRPr/>
            </a:pPr>
            <a:r>
              <a:rPr lang="en-US" altLang="en-US" sz="2304" smtClean="0">
                <a:latin typeface="Calibri" panose="020F0502020204030204" pitchFamily="34" charset="0"/>
              </a:rPr>
              <a:t>Logos should go here if you have to use logos</a:t>
            </a:r>
          </a:p>
        </p:txBody>
      </p:sp>
      <p:sp>
        <p:nvSpPr>
          <p:cNvPr id="14" name="Subtitle 2"/>
          <p:cNvSpPr txBox="1">
            <a:spLocks/>
          </p:cNvSpPr>
          <p:nvPr/>
        </p:nvSpPr>
        <p:spPr>
          <a:xfrm>
            <a:off x="26289000" y="4495800"/>
            <a:ext cx="8458200" cy="4572000"/>
          </a:xfrm>
          <a:prstGeom prst="rect">
            <a:avLst/>
          </a:prstGeom>
          <a:solidFill>
            <a:schemeClr val="accent5">
              <a:lumMod val="50000"/>
            </a:schemeClr>
          </a:solidFill>
          <a:ln>
            <a:solidFill>
              <a:schemeClr val="accent1"/>
            </a:solidFill>
          </a:ln>
        </p:spPr>
        <p:txBody>
          <a:bodyPr lIns="321032" tIns="160516" rIns="321032" bIns="160516">
            <a:normAutofit fontScale="25000" lnSpcReduction="20000"/>
          </a:bodyPr>
          <a:lstStyle/>
          <a:p>
            <a:pPr algn="ctr" defTabSz="3210319" eaLnBrk="1" fontAlgn="auto" hangingPunct="1">
              <a:spcBef>
                <a:spcPct val="20000"/>
              </a:spcBef>
              <a:spcAft>
                <a:spcPts val="0"/>
              </a:spcAft>
              <a:defRPr/>
            </a:pPr>
            <a:r>
              <a:rPr lang="en-US" sz="12800" b="1" dirty="0" smtClean="0">
                <a:solidFill>
                  <a:schemeClr val="bg1"/>
                </a:solidFill>
                <a:latin typeface="+mj-lt"/>
              </a:rPr>
              <a:t>Price Comparison</a:t>
            </a:r>
            <a:endParaRPr lang="en-US" sz="9800" b="1" dirty="0" smtClean="0">
              <a:solidFill>
                <a:schemeClr val="bg1"/>
              </a:solidFill>
              <a:latin typeface="+mj-lt"/>
            </a:endParaRPr>
          </a:p>
          <a:p>
            <a:pPr defTabSz="3210319" eaLnBrk="1" fontAlgn="auto" hangingPunct="1">
              <a:spcBef>
                <a:spcPct val="20000"/>
              </a:spcBef>
              <a:spcAft>
                <a:spcPts val="0"/>
              </a:spcAft>
              <a:defRPr/>
            </a:pPr>
            <a:r>
              <a:rPr lang="en-US" sz="10000" dirty="0" smtClean="0">
                <a:solidFill>
                  <a:schemeClr val="bg1"/>
                </a:solidFill>
                <a:latin typeface="+mj-lt"/>
              </a:rPr>
              <a:t>Whether motivated by benefits for their own health, or the health of the environment, an educated consumer tends to buy organic whenever possible. I sought to analyze the common perception that organic food is too expensive. I scavenged a local grocery store called Belmont Market that sells organic and nonorganic food and found some similar prices of organic certified products compared to conventionally produced food. The market also provides wholesale products for businesses at comparable prices as well. Local coffee shop owner, Dave </a:t>
            </a:r>
            <a:r>
              <a:rPr lang="en-US" sz="10000" dirty="0" err="1" smtClean="0">
                <a:solidFill>
                  <a:schemeClr val="bg1"/>
                </a:solidFill>
                <a:latin typeface="+mj-lt"/>
              </a:rPr>
              <a:t>Turchetta</a:t>
            </a:r>
            <a:r>
              <a:rPr lang="en-US" sz="10000" dirty="0" smtClean="0">
                <a:solidFill>
                  <a:schemeClr val="bg1"/>
                </a:solidFill>
                <a:latin typeface="+mj-lt"/>
              </a:rPr>
              <a:t>, says “If customers are willing to pay and the profit margin is the same then I want to sell the best product.”  </a:t>
            </a:r>
          </a:p>
          <a:p>
            <a:pPr defTabSz="3210319" eaLnBrk="1" fontAlgn="auto" hangingPunct="1">
              <a:spcBef>
                <a:spcPct val="20000"/>
              </a:spcBef>
              <a:spcAft>
                <a:spcPts val="0"/>
              </a:spcAft>
              <a:defRPr/>
            </a:pPr>
            <a:endParaRPr lang="en-US" sz="8000" b="1" dirty="0">
              <a:solidFill>
                <a:schemeClr val="bg1"/>
              </a:solidFill>
              <a:latin typeface="+mj-lt"/>
            </a:endParaRPr>
          </a:p>
          <a:p>
            <a:pPr defTabSz="3210319" eaLnBrk="1" fontAlgn="auto" hangingPunct="1">
              <a:spcBef>
                <a:spcPct val="20000"/>
              </a:spcBef>
              <a:spcAft>
                <a:spcPts val="0"/>
              </a:spcAft>
              <a:defRPr/>
            </a:pPr>
            <a:endParaRPr lang="en-US" sz="3456" dirty="0">
              <a:solidFill>
                <a:schemeClr val="tx1">
                  <a:tint val="75000"/>
                </a:schemeClr>
              </a:solidFill>
              <a:latin typeface="+mj-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p:txBody>
      </p:sp>
      <p:pic>
        <p:nvPicPr>
          <p:cNvPr id="2059" name="Picture 11" descr="Image result for university of rhode island logo"/>
          <p:cNvPicPr>
            <a:picLocks noChangeAspect="1" noChangeArrowheads="1"/>
          </p:cNvPicPr>
          <p:nvPr/>
        </p:nvPicPr>
        <p:blipFill>
          <a:blip r:embed="rId4" cstate="print"/>
          <a:srcRect/>
          <a:stretch>
            <a:fillRect/>
          </a:stretch>
        </p:blipFill>
        <p:spPr bwMode="auto">
          <a:xfrm>
            <a:off x="1981200" y="1828800"/>
            <a:ext cx="2133600" cy="2113408"/>
          </a:xfrm>
          <a:prstGeom prst="rect">
            <a:avLst/>
          </a:prstGeom>
          <a:noFill/>
        </p:spPr>
      </p:pic>
      <p:sp>
        <p:nvSpPr>
          <p:cNvPr id="19" name="Subtitle 2"/>
          <p:cNvSpPr txBox="1">
            <a:spLocks/>
          </p:cNvSpPr>
          <p:nvPr/>
        </p:nvSpPr>
        <p:spPr>
          <a:xfrm>
            <a:off x="17907000" y="4495800"/>
            <a:ext cx="7162800" cy="4267200"/>
          </a:xfrm>
          <a:prstGeom prst="rect">
            <a:avLst/>
          </a:prstGeom>
          <a:solidFill>
            <a:schemeClr val="accent5">
              <a:lumMod val="50000"/>
            </a:schemeClr>
          </a:solidFill>
          <a:ln>
            <a:solidFill>
              <a:schemeClr val="accent1"/>
            </a:solidFill>
          </a:ln>
        </p:spPr>
        <p:txBody>
          <a:bodyPr lIns="321032" tIns="160516" rIns="321032" bIns="160516">
            <a:normAutofit fontScale="40000" lnSpcReduction="20000"/>
          </a:bodyPr>
          <a:lstStyle/>
          <a:p>
            <a:pPr algn="ctr" defTabSz="3210319" eaLnBrk="1" fontAlgn="auto" hangingPunct="1">
              <a:spcBef>
                <a:spcPct val="20000"/>
              </a:spcBef>
              <a:spcAft>
                <a:spcPts val="0"/>
              </a:spcAft>
              <a:defRPr/>
            </a:pPr>
            <a:r>
              <a:rPr lang="en-US" sz="8000" b="1" dirty="0" smtClean="0">
                <a:solidFill>
                  <a:schemeClr val="bg1"/>
                </a:solidFill>
                <a:latin typeface="+mj-lt"/>
              </a:rPr>
              <a:t>Companies with Similar Goals</a:t>
            </a:r>
          </a:p>
          <a:p>
            <a:endParaRPr lang="en-US" sz="6300" dirty="0" smtClean="0">
              <a:solidFill>
                <a:schemeClr val="bg1"/>
              </a:solidFill>
              <a:latin typeface="+mj-lt"/>
            </a:endParaRPr>
          </a:p>
          <a:p>
            <a:r>
              <a:rPr lang="en-US" sz="6300" dirty="0" smtClean="0">
                <a:solidFill>
                  <a:schemeClr val="bg1"/>
                </a:solidFill>
                <a:latin typeface="+mj-lt"/>
              </a:rPr>
              <a:t>Certified </a:t>
            </a:r>
            <a:r>
              <a:rPr lang="en-US" sz="6300" dirty="0">
                <a:solidFill>
                  <a:schemeClr val="bg1"/>
                </a:solidFill>
                <a:latin typeface="+mj-lt"/>
              </a:rPr>
              <a:t>B </a:t>
            </a:r>
            <a:r>
              <a:rPr lang="en-US" sz="6300" dirty="0" smtClean="0">
                <a:solidFill>
                  <a:schemeClr val="bg1"/>
                </a:solidFill>
                <a:latin typeface="+mj-lt"/>
              </a:rPr>
              <a:t>Corporation</a:t>
            </a:r>
            <a:r>
              <a:rPr lang="en-US" sz="6300" baseline="30000" dirty="0" smtClean="0">
                <a:solidFill>
                  <a:schemeClr val="bg1"/>
                </a:solidFill>
                <a:latin typeface="+mj-lt"/>
              </a:rPr>
              <a:t> </a:t>
            </a:r>
            <a:r>
              <a:rPr lang="en-US" sz="6300" dirty="0">
                <a:solidFill>
                  <a:schemeClr val="bg1"/>
                </a:solidFill>
                <a:latin typeface="+mj-lt"/>
              </a:rPr>
              <a:t>has one unified goal to redefine success in business. They are a certification for for-profit companies to meet rigorous standards of social and environmental performance, accountability, and transparency. Founded in 2006 they envision a global economy that uses businesses as a force of good. They provide conferences for its members and help companies continually develop a business that impacts more than just its </a:t>
            </a:r>
            <a:r>
              <a:rPr lang="en-US" sz="6300" dirty="0" smtClean="0">
                <a:solidFill>
                  <a:schemeClr val="bg1"/>
                </a:solidFill>
                <a:latin typeface="+mj-lt"/>
              </a:rPr>
              <a:t>shareholders</a:t>
            </a:r>
            <a:r>
              <a:rPr lang="en-US" sz="6300" dirty="0">
                <a:solidFill>
                  <a:schemeClr val="bg1"/>
                </a:solidFill>
                <a:latin typeface="+mj-lt"/>
              </a:rPr>
              <a:t>.</a:t>
            </a:r>
            <a:r>
              <a:rPr lang="en-US" sz="6300" dirty="0" smtClean="0">
                <a:solidFill>
                  <a:schemeClr val="bg1"/>
                </a:solidFill>
                <a:latin typeface="+mj-lt"/>
              </a:rPr>
              <a:t> </a:t>
            </a:r>
            <a:endParaRPr lang="en-US" sz="6300" dirty="0">
              <a:solidFill>
                <a:schemeClr val="bg1"/>
              </a:solidFill>
              <a:latin typeface="+mj-lt"/>
            </a:endParaRPr>
          </a:p>
          <a:p>
            <a:r>
              <a:rPr lang="en-US" sz="3600" dirty="0">
                <a:latin typeface="+mj-lt"/>
              </a:rPr>
              <a:t> </a:t>
            </a:r>
          </a:p>
          <a:p>
            <a:pPr defTabSz="3210319" eaLnBrk="1" fontAlgn="auto" hangingPunct="1">
              <a:spcBef>
                <a:spcPct val="20000"/>
              </a:spcBef>
              <a:spcAft>
                <a:spcPts val="0"/>
              </a:spcAft>
              <a:defRPr/>
            </a:pPr>
            <a:endParaRPr lang="en-US" sz="3456" dirty="0">
              <a:solidFill>
                <a:schemeClr val="tx1">
                  <a:tint val="75000"/>
                </a:schemeClr>
              </a:solidFill>
              <a:latin typeface="+mj-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p:txBody>
      </p:sp>
      <p:sp>
        <p:nvSpPr>
          <p:cNvPr id="16" name="Subtitle 2"/>
          <p:cNvSpPr txBox="1">
            <a:spLocks/>
          </p:cNvSpPr>
          <p:nvPr/>
        </p:nvSpPr>
        <p:spPr>
          <a:xfrm>
            <a:off x="3733800" y="12954000"/>
            <a:ext cx="5381625" cy="1487298"/>
          </a:xfrm>
          <a:prstGeom prst="rect">
            <a:avLst/>
          </a:prstGeom>
          <a:ln>
            <a:solidFill>
              <a:schemeClr val="accent1"/>
            </a:solidFill>
          </a:ln>
        </p:spPr>
        <p:txBody>
          <a:bodyPr lIns="321032" tIns="160516" rIns="321032" bIns="160516">
            <a:normAutofit/>
          </a:bodyPr>
          <a:lstStyle/>
          <a:p>
            <a:pPr algn="ctr" defTabSz="3761185" eaLnBrk="1" hangingPunct="1">
              <a:defRPr/>
            </a:pPr>
            <a:r>
              <a:rPr lang="en-US" altLang="en-US" sz="6600" b="1" dirty="0" smtClean="0">
                <a:solidFill>
                  <a:schemeClr val="bg1"/>
                </a:solidFill>
                <a:latin typeface="Calibri" panose="020F0502020204030204" pitchFamily="34" charset="0"/>
              </a:rPr>
              <a:t>The Need</a:t>
            </a:r>
          </a:p>
          <a:p>
            <a:pPr algn="ctr" defTabSz="3761185" eaLnBrk="1" hangingPunct="1">
              <a:defRPr/>
            </a:pPr>
            <a:endParaRPr lang="en-US" altLang="en-US" sz="3456" b="1" dirty="0" smtClean="0">
              <a:latin typeface="Calibri" panose="020F0502020204030204" pitchFamily="34" charset="0"/>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p:txBody>
      </p:sp>
      <p:pic>
        <p:nvPicPr>
          <p:cNvPr id="21" name="Picture 2" descr="Image result for corporate b"/>
          <p:cNvPicPr>
            <a:picLocks noChangeAspect="1" noChangeArrowheads="1"/>
          </p:cNvPicPr>
          <p:nvPr/>
        </p:nvPicPr>
        <p:blipFill>
          <a:blip r:embed="rId5" cstate="print"/>
          <a:srcRect/>
          <a:stretch>
            <a:fillRect/>
          </a:stretch>
        </p:blipFill>
        <p:spPr bwMode="auto">
          <a:xfrm>
            <a:off x="9829800" y="4495800"/>
            <a:ext cx="6781800" cy="4096391"/>
          </a:xfrm>
          <a:prstGeom prst="rect">
            <a:avLst/>
          </a:prstGeom>
          <a:noFill/>
          <a:ln>
            <a:solidFill>
              <a:schemeClr val="tx1"/>
            </a:solidFill>
          </a:ln>
        </p:spPr>
      </p:pic>
      <p:pic>
        <p:nvPicPr>
          <p:cNvPr id="4098" name="Picture 2" descr="Image result for rainforest alliance"/>
          <p:cNvPicPr>
            <a:picLocks noChangeAspect="1" noChangeArrowheads="1"/>
          </p:cNvPicPr>
          <p:nvPr/>
        </p:nvPicPr>
        <p:blipFill>
          <a:blip r:embed="rId6" cstate="print"/>
          <a:srcRect/>
          <a:stretch>
            <a:fillRect/>
          </a:stretch>
        </p:blipFill>
        <p:spPr bwMode="auto">
          <a:xfrm>
            <a:off x="22707600" y="9296400"/>
            <a:ext cx="2149000" cy="1905000"/>
          </a:xfrm>
          <a:prstGeom prst="rect">
            <a:avLst/>
          </a:prstGeom>
          <a:noFill/>
          <a:ln>
            <a:solidFill>
              <a:schemeClr val="tx1"/>
            </a:solidFill>
          </a:ln>
        </p:spPr>
      </p:pic>
      <p:pic>
        <p:nvPicPr>
          <p:cNvPr id="23" name="Picture 22" descr="Image result for fair for life"/>
          <p:cNvPicPr/>
          <p:nvPr/>
        </p:nvPicPr>
        <p:blipFill>
          <a:blip r:embed="rId7" cstate="print"/>
          <a:srcRect l="2326"/>
          <a:stretch>
            <a:fillRect/>
          </a:stretch>
        </p:blipFill>
        <p:spPr bwMode="auto">
          <a:xfrm>
            <a:off x="18135600" y="9525000"/>
            <a:ext cx="3505200" cy="2057400"/>
          </a:xfrm>
          <a:prstGeom prst="rect">
            <a:avLst/>
          </a:prstGeom>
          <a:noFill/>
          <a:ln w="9525">
            <a:solidFill>
              <a:schemeClr val="tx1"/>
            </a:solidFill>
            <a:miter lim="800000"/>
            <a:headEnd/>
            <a:tailEnd/>
          </a:ln>
        </p:spPr>
      </p:pic>
      <p:pic>
        <p:nvPicPr>
          <p:cNvPr id="24" name="Picture 23" descr="Image result for coalition of immokalee workers"/>
          <p:cNvPicPr/>
          <p:nvPr/>
        </p:nvPicPr>
        <p:blipFill>
          <a:blip r:embed="rId8" cstate="print"/>
          <a:srcRect/>
          <a:stretch>
            <a:fillRect/>
          </a:stretch>
        </p:blipFill>
        <p:spPr bwMode="auto">
          <a:xfrm>
            <a:off x="22098000" y="11582400"/>
            <a:ext cx="1600200" cy="1581150"/>
          </a:xfrm>
          <a:prstGeom prst="rect">
            <a:avLst/>
          </a:prstGeom>
          <a:noFill/>
          <a:ln w="9525">
            <a:solidFill>
              <a:schemeClr val="tx1"/>
            </a:solidFill>
            <a:miter lim="800000"/>
            <a:headEnd/>
            <a:tailEnd/>
          </a:ln>
        </p:spPr>
      </p:pic>
      <p:pic>
        <p:nvPicPr>
          <p:cNvPr id="25" name="Picture 10" descr="Image result for diabetes statistic"/>
          <p:cNvPicPr>
            <a:picLocks noChangeAspect="1" noChangeArrowheads="1"/>
          </p:cNvPicPr>
          <p:nvPr/>
        </p:nvPicPr>
        <p:blipFill>
          <a:blip r:embed="rId9" cstate="print"/>
          <a:srcRect/>
          <a:stretch>
            <a:fillRect/>
          </a:stretch>
        </p:blipFill>
        <p:spPr bwMode="auto">
          <a:xfrm>
            <a:off x="1752600" y="14630400"/>
            <a:ext cx="4648200" cy="2949612"/>
          </a:xfrm>
          <a:prstGeom prst="rect">
            <a:avLst/>
          </a:prstGeom>
          <a:noFill/>
          <a:ln>
            <a:solidFill>
              <a:schemeClr val="tx1"/>
            </a:solidFill>
          </a:ln>
        </p:spPr>
      </p:pic>
      <p:pic>
        <p:nvPicPr>
          <p:cNvPr id="4100" name="Picture 4" descr="Image result for dunkin styrofoam cups"/>
          <p:cNvPicPr>
            <a:picLocks noChangeAspect="1" noChangeArrowheads="1"/>
          </p:cNvPicPr>
          <p:nvPr/>
        </p:nvPicPr>
        <p:blipFill>
          <a:blip r:embed="rId10" cstate="print"/>
          <a:srcRect/>
          <a:stretch>
            <a:fillRect/>
          </a:stretch>
        </p:blipFill>
        <p:spPr bwMode="auto">
          <a:xfrm>
            <a:off x="1752600" y="18135600"/>
            <a:ext cx="4572000" cy="3232299"/>
          </a:xfrm>
          <a:prstGeom prst="rect">
            <a:avLst/>
          </a:prstGeom>
          <a:noFill/>
          <a:ln>
            <a:solidFill>
              <a:schemeClr val="tx1"/>
            </a:solidFill>
          </a:ln>
        </p:spPr>
      </p:pic>
      <p:pic>
        <p:nvPicPr>
          <p:cNvPr id="4102" name="Picture 6" descr="Image result for unfair treatment of agricultural workers"/>
          <p:cNvPicPr>
            <a:picLocks noChangeAspect="1" noChangeArrowheads="1"/>
          </p:cNvPicPr>
          <p:nvPr/>
        </p:nvPicPr>
        <p:blipFill>
          <a:blip r:embed="rId11" cstate="print"/>
          <a:srcRect/>
          <a:stretch>
            <a:fillRect/>
          </a:stretch>
        </p:blipFill>
        <p:spPr bwMode="auto">
          <a:xfrm>
            <a:off x="1752600" y="21945600"/>
            <a:ext cx="4495800" cy="3382636"/>
          </a:xfrm>
          <a:prstGeom prst="rect">
            <a:avLst/>
          </a:prstGeom>
          <a:noFill/>
          <a:ln>
            <a:solidFill>
              <a:schemeClr val="tx1"/>
            </a:solidFill>
          </a:ln>
        </p:spPr>
      </p:pic>
      <p:sp>
        <p:nvSpPr>
          <p:cNvPr id="26" name="Subtitle 2"/>
          <p:cNvSpPr txBox="1">
            <a:spLocks/>
          </p:cNvSpPr>
          <p:nvPr/>
        </p:nvSpPr>
        <p:spPr>
          <a:xfrm>
            <a:off x="7010400" y="14554200"/>
            <a:ext cx="6553200" cy="3429000"/>
          </a:xfrm>
          <a:prstGeom prst="rect">
            <a:avLst/>
          </a:prstGeom>
          <a:solidFill>
            <a:schemeClr val="accent5">
              <a:lumMod val="50000"/>
            </a:schemeClr>
          </a:solidFill>
          <a:ln w="76200">
            <a:noFill/>
          </a:ln>
        </p:spPr>
        <p:txBody>
          <a:bodyPr lIns="321032" tIns="160516" rIns="321032" bIns="160516">
            <a:normAutofit fontScale="25000" lnSpcReduction="20000"/>
          </a:bodyPr>
          <a:lstStyle/>
          <a:p>
            <a:pPr algn="ctr"/>
            <a:r>
              <a:rPr lang="en-US" sz="12800" b="1" dirty="0" smtClean="0">
                <a:solidFill>
                  <a:schemeClr val="bg1"/>
                </a:solidFill>
                <a:latin typeface="+mj-lt"/>
              </a:rPr>
              <a:t>Healthy Choices</a:t>
            </a:r>
          </a:p>
          <a:p>
            <a:r>
              <a:rPr lang="en-US" sz="7600" dirty="0" smtClean="0">
                <a:solidFill>
                  <a:schemeClr val="bg1"/>
                </a:solidFill>
                <a:latin typeface="+mj-lt"/>
              </a:rPr>
              <a:t>Most consumers are somewhat concerned about healthy food choices when they dine out. However, my survey shows that convenience and price are just as important. This means many consumers turn to fast food. Studies have shown that Fast-food consumption has strong positive associations with weight gain and type 2 diabetes. Fortunately there are healthy alternatives. Crazy Burger in Narragansett tries to make everything from scratch, even condiments, so they know what ingredients are going into their food.  This is just one example of many establishments that strive to provide fresh healthier options</a:t>
            </a:r>
            <a:r>
              <a:rPr lang="en-US" sz="5500" dirty="0" smtClean="0">
                <a:solidFill>
                  <a:schemeClr val="bg1"/>
                </a:solidFill>
                <a:latin typeface="+mj-lt"/>
              </a:rPr>
              <a:t>. </a:t>
            </a:r>
          </a:p>
          <a:p>
            <a:r>
              <a:rPr lang="en-US" sz="5500" dirty="0" smtClean="0">
                <a:solidFill>
                  <a:schemeClr val="bg1"/>
                </a:solidFill>
                <a:latin typeface="+mj-lt"/>
              </a:rPr>
              <a:t/>
            </a:r>
            <a:br>
              <a:rPr lang="en-US" sz="5500" dirty="0" smtClean="0">
                <a:solidFill>
                  <a:schemeClr val="bg1"/>
                </a:solidFill>
                <a:latin typeface="+mj-lt"/>
              </a:rPr>
            </a:br>
            <a:endParaRPr lang="en-US" sz="5500" dirty="0">
              <a:solidFill>
                <a:schemeClr val="bg1"/>
              </a:solidFill>
              <a:latin typeface="+mj-lt"/>
            </a:endParaRPr>
          </a:p>
          <a:p>
            <a:pPr defTabSz="3210319" eaLnBrk="1" fontAlgn="auto" hangingPunct="1">
              <a:spcBef>
                <a:spcPct val="20000"/>
              </a:spcBef>
              <a:spcAft>
                <a:spcPts val="0"/>
              </a:spcAft>
              <a:defRPr/>
            </a:pPr>
            <a:endParaRPr lang="en-US" sz="5500" dirty="0">
              <a:solidFill>
                <a:schemeClr val="bg1"/>
              </a:solidFill>
              <a:latin typeface="+mj-lt"/>
            </a:endParaRPr>
          </a:p>
          <a:p>
            <a:pPr defTabSz="3210319" eaLnBrk="1" fontAlgn="auto" hangingPunct="1">
              <a:spcBef>
                <a:spcPct val="20000"/>
              </a:spcBef>
              <a:spcAft>
                <a:spcPts val="0"/>
              </a:spcAft>
              <a:defRPr/>
            </a:pPr>
            <a:endParaRPr lang="en-US" sz="4500" dirty="0">
              <a:solidFill>
                <a:schemeClr val="bg1"/>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p:txBody>
      </p:sp>
      <p:sp>
        <p:nvSpPr>
          <p:cNvPr id="27" name="Subtitle 2"/>
          <p:cNvSpPr txBox="1">
            <a:spLocks/>
          </p:cNvSpPr>
          <p:nvPr/>
        </p:nvSpPr>
        <p:spPr>
          <a:xfrm>
            <a:off x="7010400" y="18211800"/>
            <a:ext cx="6553200" cy="3886200"/>
          </a:xfrm>
          <a:prstGeom prst="rect">
            <a:avLst/>
          </a:prstGeom>
          <a:solidFill>
            <a:schemeClr val="accent5">
              <a:lumMod val="50000"/>
            </a:schemeClr>
          </a:solidFill>
          <a:ln w="76200">
            <a:solidFill>
              <a:schemeClr val="accent5">
                <a:lumMod val="50000"/>
              </a:schemeClr>
            </a:solidFill>
          </a:ln>
        </p:spPr>
        <p:txBody>
          <a:bodyPr lIns="321032" tIns="160516" rIns="321032" bIns="160516">
            <a:normAutofit fontScale="25000" lnSpcReduction="20000"/>
          </a:bodyPr>
          <a:lstStyle/>
          <a:p>
            <a:pPr algn="ctr"/>
            <a:r>
              <a:rPr lang="en-US" sz="12800" b="1" dirty="0" smtClean="0">
                <a:solidFill>
                  <a:schemeClr val="bg1"/>
                </a:solidFill>
                <a:latin typeface="+mj-lt"/>
              </a:rPr>
              <a:t>Environmental </a:t>
            </a:r>
          </a:p>
          <a:p>
            <a:r>
              <a:rPr lang="en-US" sz="7600" dirty="0" smtClean="0">
                <a:solidFill>
                  <a:schemeClr val="bg1"/>
                </a:solidFill>
                <a:latin typeface="+mj-lt"/>
              </a:rPr>
              <a:t>Now, more than ever, reducing waste and recycling are smart tactics to incorporate into a business. Restaurants are faced with the decision to negatively impact the environment or take steps to implement sustainable practices.  According to a local coffee shop owner in Rhode Island, the process of waste management is not adequately managed, nor is it cost effective to adopt eco-friendly containers. Managers are not willing to buy eco friendly products if they are going to be sitting in trash bags in a landfill. Unfortunately some of the managers felt limited in the ways they can be eco friendly and hoped future regulations and better systems are put into effect. Just as alarming, only 10 out of 132 consumers surveyed said they won’t use </a:t>
            </a:r>
            <a:r>
              <a:rPr lang="en-US" sz="7600" dirty="0" err="1" smtClean="0">
                <a:solidFill>
                  <a:schemeClr val="bg1"/>
                </a:solidFill>
                <a:latin typeface="+mj-lt"/>
              </a:rPr>
              <a:t>styrofoam</a:t>
            </a:r>
            <a:r>
              <a:rPr lang="en-US" sz="7600" dirty="0" smtClean="0">
                <a:solidFill>
                  <a:schemeClr val="bg1"/>
                </a:solidFill>
                <a:latin typeface="+mj-lt"/>
              </a:rPr>
              <a:t> cups. </a:t>
            </a:r>
          </a:p>
          <a:p>
            <a:r>
              <a:rPr lang="en-US" sz="6800" dirty="0" smtClean="0">
                <a:solidFill>
                  <a:schemeClr val="bg1"/>
                </a:solidFill>
                <a:latin typeface="+mj-lt"/>
              </a:rPr>
              <a:t/>
            </a:r>
            <a:br>
              <a:rPr lang="en-US" sz="6800" dirty="0" smtClean="0">
                <a:solidFill>
                  <a:schemeClr val="bg1"/>
                </a:solidFill>
                <a:latin typeface="+mj-lt"/>
              </a:rPr>
            </a:br>
            <a:endParaRPr lang="en-US" altLang="en-US" sz="6800" b="1" dirty="0" smtClean="0">
              <a:solidFill>
                <a:schemeClr val="bg1"/>
              </a:solidFill>
              <a:latin typeface="+mj-lt"/>
            </a:endParaRPr>
          </a:p>
          <a:p>
            <a:pPr algn="ctr" defTabSz="3761185" eaLnBrk="1" hangingPunct="1">
              <a:defRPr/>
            </a:pPr>
            <a:endParaRPr lang="en-US" altLang="en-US" sz="3456" b="1" dirty="0" smtClean="0">
              <a:latin typeface="Calibri" panose="020F0502020204030204" pitchFamily="34" charset="0"/>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p:txBody>
      </p:sp>
      <p:sp>
        <p:nvSpPr>
          <p:cNvPr id="28" name="Subtitle 2"/>
          <p:cNvSpPr txBox="1">
            <a:spLocks/>
          </p:cNvSpPr>
          <p:nvPr/>
        </p:nvSpPr>
        <p:spPr>
          <a:xfrm>
            <a:off x="6934200" y="22326600"/>
            <a:ext cx="6629400" cy="3124200"/>
          </a:xfrm>
          <a:prstGeom prst="rect">
            <a:avLst/>
          </a:prstGeom>
          <a:solidFill>
            <a:schemeClr val="accent5">
              <a:lumMod val="50000"/>
            </a:schemeClr>
          </a:solidFill>
          <a:ln>
            <a:noFill/>
          </a:ln>
        </p:spPr>
        <p:txBody>
          <a:bodyPr lIns="321032" tIns="160516" rIns="321032" bIns="160516">
            <a:normAutofit fontScale="25000" lnSpcReduction="20000"/>
          </a:bodyPr>
          <a:lstStyle/>
          <a:p>
            <a:pPr algn="ctr"/>
            <a:r>
              <a:rPr lang="en-US" sz="12800" b="1" dirty="0" smtClean="0">
                <a:solidFill>
                  <a:schemeClr val="bg1"/>
                </a:solidFill>
                <a:latin typeface="+mj-lt"/>
              </a:rPr>
              <a:t>Fair Treatment of Workers </a:t>
            </a:r>
          </a:p>
          <a:p>
            <a:r>
              <a:rPr lang="en-US" dirty="0" smtClean="0">
                <a:solidFill>
                  <a:schemeClr val="bg1"/>
                </a:solidFill>
                <a:latin typeface="+mj-lt"/>
              </a:rPr>
              <a:t>Some restaurants turn a blind eye on their food suppliers and purchase food that was harvested or prepared from workers that were mistreated. A sustainable restaurant will follow ethical labor practices. This includes fair treatment to those people who grow, distribute and serve the food. Most local restaurant owners that were not associated with a chain boasted about their higher than average employee wages. According to my survey, 90 out of 120 consumers did not know where restaurants sourced their food nor if they followed ethical labor practices.  </a:t>
            </a:r>
          </a:p>
          <a:p>
            <a:r>
              <a:rPr lang="en-US" sz="3600" dirty="0" smtClean="0">
                <a:solidFill>
                  <a:schemeClr val="bg1"/>
                </a:solidFill>
                <a:latin typeface="+mj-lt"/>
              </a:rPr>
              <a:t/>
            </a:r>
            <a:br>
              <a:rPr lang="en-US" sz="3600" dirty="0" smtClean="0">
                <a:solidFill>
                  <a:schemeClr val="bg1"/>
                </a:solidFill>
                <a:latin typeface="+mj-lt"/>
              </a:rPr>
            </a:br>
            <a:endParaRPr lang="en-US" sz="3456" dirty="0">
              <a:solidFill>
                <a:schemeClr val="bg1"/>
              </a:solidFill>
              <a:latin typeface="+mj-lt"/>
            </a:endParaRPr>
          </a:p>
          <a:p>
            <a:pPr algn="ctr" defTabSz="3210319" eaLnBrk="1" fontAlgn="auto" hangingPunct="1">
              <a:spcBef>
                <a:spcPct val="20000"/>
              </a:spcBef>
              <a:spcAft>
                <a:spcPts val="0"/>
              </a:spcAft>
              <a:defRPr/>
            </a:pPr>
            <a:endParaRPr lang="en-US" sz="3456" dirty="0">
              <a:solidFill>
                <a:schemeClr val="tx1">
                  <a:tint val="75000"/>
                </a:schemeClr>
              </a:solidFill>
              <a:latin typeface="+mj-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p:txBody>
      </p:sp>
      <p:pic>
        <p:nvPicPr>
          <p:cNvPr id="29" name="Content Placeholder 3"/>
          <p:cNvPicPr>
            <a:picLocks noChangeAspect="1"/>
          </p:cNvPicPr>
          <p:nvPr/>
        </p:nvPicPr>
        <p:blipFill rotWithShape="1">
          <a:blip r:embed="rId12" cstate="print">
            <a:extLst>
              <a:ext uri="{28A0092B-C50C-407E-A947-70E740481C1C}">
                <a14:useLocalDpi xmlns="" xmlns:a14="http://schemas.microsoft.com/office/drawing/2010/main" val="0"/>
              </a:ext>
            </a:extLst>
          </a:blip>
          <a:srcRect l="6250" t="39740" b="28385"/>
          <a:stretch/>
        </p:blipFill>
        <p:spPr bwMode="auto">
          <a:xfrm>
            <a:off x="26060400" y="9906000"/>
            <a:ext cx="3505200" cy="21186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30" name="Picture 29"/>
          <p:cNvPicPr>
            <a:picLocks noChangeAspect="1"/>
          </p:cNvPicPr>
          <p:nvPr/>
        </p:nvPicPr>
        <p:blipFill rotWithShape="1">
          <a:blip r:embed="rId13" cstate="print">
            <a:extLst>
              <a:ext uri="{28A0092B-C50C-407E-A947-70E740481C1C}">
                <a14:useLocalDpi xmlns="" xmlns:a14="http://schemas.microsoft.com/office/drawing/2010/main" val="0"/>
              </a:ext>
            </a:extLst>
          </a:blip>
          <a:srcRect t="36855" b="31270"/>
          <a:stretch/>
        </p:blipFill>
        <p:spPr>
          <a:xfrm>
            <a:off x="31013400" y="9982200"/>
            <a:ext cx="3657600" cy="2072640"/>
          </a:xfrm>
          <a:prstGeom prst="rect">
            <a:avLst/>
          </a:prstGeom>
          <a:ln>
            <a:solidFill>
              <a:schemeClr val="tx1"/>
            </a:solidFill>
          </a:ln>
        </p:spPr>
      </p:pic>
      <p:pic>
        <p:nvPicPr>
          <p:cNvPr id="31" name="Picture 30"/>
          <p:cNvPicPr/>
          <p:nvPr/>
        </p:nvPicPr>
        <p:blipFill rotWithShape="1">
          <a:blip r:embed="rId14" cstate="print"/>
          <a:srcRect l="29990" t="18317" r="32662" b="50531"/>
          <a:stretch/>
        </p:blipFill>
        <p:spPr bwMode="auto">
          <a:xfrm>
            <a:off x="24612601" y="18745200"/>
            <a:ext cx="10210800" cy="4811571"/>
          </a:xfrm>
          <a:prstGeom prst="rect">
            <a:avLst/>
          </a:prstGeom>
          <a:ln>
            <a:solidFill>
              <a:schemeClr val="tx1"/>
            </a:solidFill>
          </a:ln>
          <a:extLst>
            <a:ext uri="{53640926-AAD7-44D8-BBD7-CCE9431645EC}">
              <a14:shadowObscured xmlns="" xmlns:a14="http://schemas.microsoft.com/office/drawing/2010/main"/>
            </a:ext>
          </a:extLst>
        </p:spPr>
      </p:pic>
      <p:pic>
        <p:nvPicPr>
          <p:cNvPr id="32" name="Picture 31"/>
          <p:cNvPicPr/>
          <p:nvPr/>
        </p:nvPicPr>
        <p:blipFill rotWithShape="1">
          <a:blip r:embed="rId14" cstate="print"/>
          <a:srcRect l="31043" t="56136" r="32783" b="13886"/>
          <a:stretch/>
        </p:blipFill>
        <p:spPr bwMode="auto">
          <a:xfrm>
            <a:off x="13944600" y="20726400"/>
            <a:ext cx="10334813" cy="4994715"/>
          </a:xfrm>
          <a:prstGeom prst="rect">
            <a:avLst/>
          </a:prstGeom>
          <a:ln>
            <a:solidFill>
              <a:schemeClr val="tx1"/>
            </a:solidFill>
          </a:ln>
          <a:extLst>
            <a:ext uri="{53640926-AAD7-44D8-BBD7-CCE9431645EC}">
              <a14:shadowObscured xmlns="" xmlns:a14="http://schemas.microsoft.com/office/drawing/2010/main"/>
            </a:ext>
          </a:extLst>
        </p:spPr>
      </p:pic>
      <p:sp>
        <p:nvSpPr>
          <p:cNvPr id="33" name="Subtitle 2"/>
          <p:cNvSpPr txBox="1">
            <a:spLocks/>
          </p:cNvSpPr>
          <p:nvPr/>
        </p:nvSpPr>
        <p:spPr>
          <a:xfrm>
            <a:off x="24917400" y="12649200"/>
            <a:ext cx="10210800" cy="6096000"/>
          </a:xfrm>
          <a:prstGeom prst="rect">
            <a:avLst/>
          </a:prstGeom>
          <a:noFill/>
          <a:ln>
            <a:noFill/>
          </a:ln>
        </p:spPr>
        <p:txBody>
          <a:bodyPr lIns="321032" tIns="160516" rIns="321032" bIns="160516">
            <a:normAutofit fontScale="77500" lnSpcReduction="20000"/>
          </a:bodyPr>
          <a:lstStyle/>
          <a:p>
            <a:pPr algn="ctr" defTabSz="3761185" eaLnBrk="1" hangingPunct="1">
              <a:defRPr/>
            </a:pPr>
            <a:r>
              <a:rPr lang="en-US" altLang="en-US" sz="4600" b="1" dirty="0">
                <a:solidFill>
                  <a:schemeClr val="bg1"/>
                </a:solidFill>
                <a:latin typeface="+mj-lt"/>
              </a:rPr>
              <a:t>Ways restaurants are making a difference</a:t>
            </a:r>
          </a:p>
          <a:p>
            <a:pPr marL="457200" indent="-457200" algn="ctr" defTabSz="3761185" eaLnBrk="1" hangingPunct="1">
              <a:buFont typeface="Arial" panose="020B0604020202020204" pitchFamily="34" charset="0"/>
              <a:buChar char="•"/>
              <a:defRPr/>
            </a:pPr>
            <a:endParaRPr lang="en-US" altLang="en-US" sz="3600" b="1" dirty="0">
              <a:solidFill>
                <a:schemeClr val="bg1"/>
              </a:solidFill>
              <a:latin typeface="+mj-lt"/>
            </a:endParaRPr>
          </a:p>
          <a:p>
            <a:pPr marL="457200" indent="-457200">
              <a:buFont typeface="Arial" panose="020B0604020202020204" pitchFamily="34" charset="0"/>
              <a:buChar char="•"/>
            </a:pPr>
            <a:r>
              <a:rPr lang="en-US" sz="3600" dirty="0">
                <a:solidFill>
                  <a:schemeClr val="bg1"/>
                </a:solidFill>
                <a:latin typeface="+mj-lt"/>
              </a:rPr>
              <a:t>If not buying organic food then trying to keep food </a:t>
            </a:r>
            <a:r>
              <a:rPr lang="en-US" sz="3600" dirty="0" smtClean="0">
                <a:solidFill>
                  <a:schemeClr val="bg1"/>
                </a:solidFill>
                <a:latin typeface="+mj-lt"/>
              </a:rPr>
              <a:t>sourced within </a:t>
            </a:r>
            <a:r>
              <a:rPr lang="en-US" sz="3600" dirty="0">
                <a:solidFill>
                  <a:schemeClr val="bg1"/>
                </a:solidFill>
                <a:latin typeface="+mj-lt"/>
              </a:rPr>
              <a:t>50 miles</a:t>
            </a:r>
          </a:p>
          <a:p>
            <a:pPr marL="457200" indent="-457200">
              <a:buFont typeface="Arial" panose="020B0604020202020204" pitchFamily="34" charset="0"/>
              <a:buChar char="•"/>
            </a:pPr>
            <a:r>
              <a:rPr lang="en-US" sz="3600" dirty="0">
                <a:solidFill>
                  <a:schemeClr val="bg1"/>
                </a:solidFill>
                <a:latin typeface="+mj-lt"/>
              </a:rPr>
              <a:t/>
            </a:r>
            <a:br>
              <a:rPr lang="en-US" sz="3600" dirty="0">
                <a:solidFill>
                  <a:schemeClr val="bg1"/>
                </a:solidFill>
                <a:latin typeface="+mj-lt"/>
              </a:rPr>
            </a:br>
            <a:r>
              <a:rPr lang="en-US" sz="3600" dirty="0">
                <a:solidFill>
                  <a:schemeClr val="bg1"/>
                </a:solidFill>
                <a:latin typeface="+mj-lt"/>
              </a:rPr>
              <a:t>Using certified </a:t>
            </a:r>
            <a:r>
              <a:rPr lang="en-US" sz="3600" dirty="0" smtClean="0">
                <a:solidFill>
                  <a:schemeClr val="bg1"/>
                </a:solidFill>
                <a:latin typeface="+mj-lt"/>
              </a:rPr>
              <a:t>products, like Rainforest Alliance</a:t>
            </a:r>
            <a:endParaRPr lang="en-US" sz="3600" dirty="0">
              <a:solidFill>
                <a:schemeClr val="bg1"/>
              </a:solidFill>
              <a:latin typeface="+mj-lt"/>
            </a:endParaRPr>
          </a:p>
          <a:p>
            <a:pPr marL="457200" indent="-457200">
              <a:buFont typeface="Arial" panose="020B0604020202020204" pitchFamily="34" charset="0"/>
              <a:buChar char="•"/>
            </a:pPr>
            <a:r>
              <a:rPr lang="en-US" sz="3600" dirty="0">
                <a:solidFill>
                  <a:schemeClr val="bg1"/>
                </a:solidFill>
                <a:latin typeface="+mj-lt"/>
              </a:rPr>
              <a:t/>
            </a:r>
            <a:br>
              <a:rPr lang="en-US" sz="3600" dirty="0">
                <a:solidFill>
                  <a:schemeClr val="bg1"/>
                </a:solidFill>
                <a:latin typeface="+mj-lt"/>
              </a:rPr>
            </a:br>
            <a:r>
              <a:rPr lang="en-US" sz="3600" dirty="0" smtClean="0">
                <a:solidFill>
                  <a:schemeClr val="bg1"/>
                </a:solidFill>
                <a:latin typeface="+mj-lt"/>
              </a:rPr>
              <a:t>Providing </a:t>
            </a:r>
            <a:r>
              <a:rPr lang="en-US" sz="3600" dirty="0">
                <a:solidFill>
                  <a:schemeClr val="bg1"/>
                </a:solidFill>
                <a:latin typeface="+mj-lt"/>
              </a:rPr>
              <a:t>meals </a:t>
            </a:r>
            <a:r>
              <a:rPr lang="en-US" sz="3600" dirty="0" smtClean="0">
                <a:solidFill>
                  <a:schemeClr val="bg1"/>
                </a:solidFill>
                <a:latin typeface="+mj-lt"/>
              </a:rPr>
              <a:t>for employees when </a:t>
            </a:r>
            <a:r>
              <a:rPr lang="en-US" sz="3600" dirty="0">
                <a:solidFill>
                  <a:schemeClr val="bg1"/>
                </a:solidFill>
                <a:latin typeface="+mj-lt"/>
              </a:rPr>
              <a:t>working long shifts and training employees so they can have the skills to </a:t>
            </a:r>
            <a:r>
              <a:rPr lang="en-US" sz="3600" dirty="0" smtClean="0">
                <a:solidFill>
                  <a:schemeClr val="bg1"/>
                </a:solidFill>
                <a:latin typeface="+mj-lt"/>
              </a:rPr>
              <a:t>become more marketable</a:t>
            </a:r>
            <a:endParaRPr lang="en-US" sz="3600" dirty="0">
              <a:solidFill>
                <a:schemeClr val="bg1"/>
              </a:solidFill>
              <a:latin typeface="+mj-lt"/>
            </a:endParaRPr>
          </a:p>
          <a:p>
            <a:pPr marL="457200" indent="-457200">
              <a:buFont typeface="Arial" panose="020B0604020202020204" pitchFamily="34" charset="0"/>
              <a:buChar char="•"/>
            </a:pPr>
            <a:r>
              <a:rPr lang="en-US" sz="3600" dirty="0">
                <a:solidFill>
                  <a:schemeClr val="bg1"/>
                </a:solidFill>
                <a:latin typeface="+mj-lt"/>
              </a:rPr>
              <a:t/>
            </a:r>
            <a:br>
              <a:rPr lang="en-US" sz="3600" dirty="0">
                <a:solidFill>
                  <a:schemeClr val="bg1"/>
                </a:solidFill>
                <a:latin typeface="+mj-lt"/>
              </a:rPr>
            </a:br>
            <a:r>
              <a:rPr lang="en-US" sz="3600" dirty="0" smtClean="0">
                <a:solidFill>
                  <a:schemeClr val="bg1"/>
                </a:solidFill>
                <a:latin typeface="+mj-lt"/>
              </a:rPr>
              <a:t>Continuously researching </a:t>
            </a:r>
            <a:r>
              <a:rPr lang="en-US" sz="3600" dirty="0">
                <a:solidFill>
                  <a:schemeClr val="bg1"/>
                </a:solidFill>
                <a:latin typeface="+mj-lt"/>
              </a:rPr>
              <a:t>the </a:t>
            </a:r>
            <a:r>
              <a:rPr lang="en-US" sz="3600" dirty="0" smtClean="0">
                <a:solidFill>
                  <a:schemeClr val="bg1"/>
                </a:solidFill>
                <a:latin typeface="+mj-lt"/>
              </a:rPr>
              <a:t>suppliers, watching the news </a:t>
            </a:r>
            <a:endParaRPr lang="en-US" sz="3600" dirty="0">
              <a:solidFill>
                <a:schemeClr val="bg1"/>
              </a:solidFill>
              <a:latin typeface="+mj-lt"/>
            </a:endParaRPr>
          </a:p>
          <a:p>
            <a:pPr marL="457200" indent="-457200">
              <a:buFont typeface="Arial" panose="020B0604020202020204" pitchFamily="34" charset="0"/>
              <a:buChar char="•"/>
            </a:pPr>
            <a:r>
              <a:rPr lang="en-US" sz="3600" dirty="0">
                <a:solidFill>
                  <a:schemeClr val="bg1"/>
                </a:solidFill>
                <a:latin typeface="+mj-lt"/>
              </a:rPr>
              <a:t/>
            </a:r>
            <a:br>
              <a:rPr lang="en-US" sz="3600" dirty="0">
                <a:solidFill>
                  <a:schemeClr val="bg1"/>
                </a:solidFill>
                <a:latin typeface="+mj-lt"/>
              </a:rPr>
            </a:br>
            <a:r>
              <a:rPr lang="en-US" sz="3600" dirty="0">
                <a:solidFill>
                  <a:schemeClr val="bg1"/>
                </a:solidFill>
                <a:latin typeface="+mj-lt"/>
              </a:rPr>
              <a:t>Encouraging customers to recycle and buying biodegradable containers </a:t>
            </a:r>
            <a:endParaRPr lang="en-US" altLang="en-US" sz="3600" b="1" dirty="0">
              <a:solidFill>
                <a:schemeClr val="bg1"/>
              </a:solidFill>
              <a:latin typeface="+mj-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a:p>
            <a:pPr defTabSz="3210319" eaLnBrk="1" fontAlgn="auto" hangingPunct="1">
              <a:spcBef>
                <a:spcPct val="20000"/>
              </a:spcBef>
              <a:spcAft>
                <a:spcPts val="0"/>
              </a:spcAft>
              <a:defRPr/>
            </a:pPr>
            <a:endParaRPr lang="en-US" sz="3456" dirty="0">
              <a:solidFill>
                <a:schemeClr val="tx1">
                  <a:tint val="75000"/>
                </a:schemeClr>
              </a:solidFill>
              <a:latin typeface="+mn-lt"/>
            </a:endParaRPr>
          </a:p>
        </p:txBody>
      </p:sp>
      <p:pic>
        <p:nvPicPr>
          <p:cNvPr id="22" name="Picture 6" descr="Image result for triple bottom line"/>
          <p:cNvPicPr>
            <a:picLocks noChangeAspect="1" noChangeArrowheads="1"/>
          </p:cNvPicPr>
          <p:nvPr/>
        </p:nvPicPr>
        <p:blipFill>
          <a:blip r:embed="rId15" cstate="print"/>
          <a:srcRect/>
          <a:stretch>
            <a:fillRect/>
          </a:stretch>
        </p:blipFill>
        <p:spPr bwMode="auto">
          <a:xfrm>
            <a:off x="10058400" y="9372600"/>
            <a:ext cx="4876800" cy="3625901"/>
          </a:xfrm>
          <a:prstGeom prst="rect">
            <a:avLst/>
          </a:prstGeom>
          <a:noFill/>
          <a:ln>
            <a:solidFill>
              <a:schemeClr val="tx1"/>
            </a:solidFill>
          </a:ln>
        </p:spPr>
      </p:pic>
      <p:pic>
        <p:nvPicPr>
          <p:cNvPr id="34" name="Picture 11" descr="Image result for university of rhode island logo"/>
          <p:cNvPicPr>
            <a:picLocks noChangeAspect="1" noChangeArrowheads="1"/>
          </p:cNvPicPr>
          <p:nvPr/>
        </p:nvPicPr>
        <p:blipFill>
          <a:blip r:embed="rId4" cstate="print"/>
          <a:srcRect/>
          <a:stretch>
            <a:fillRect/>
          </a:stretch>
        </p:blipFill>
        <p:spPr bwMode="auto">
          <a:xfrm>
            <a:off x="32308800" y="1828800"/>
            <a:ext cx="2133600" cy="2113408"/>
          </a:xfrm>
          <a:prstGeom prst="rect">
            <a:avLst/>
          </a:prstGeom>
          <a:noFill/>
        </p:spPr>
      </p:pic>
      <p:cxnSp>
        <p:nvCxnSpPr>
          <p:cNvPr id="40" name="Curved Connector 39"/>
          <p:cNvCxnSpPr/>
          <p:nvPr/>
        </p:nvCxnSpPr>
        <p:spPr>
          <a:xfrm rot="5400000">
            <a:off x="15506700" y="9791700"/>
            <a:ext cx="2590800" cy="1447800"/>
          </a:xfrm>
          <a:prstGeom prst="curvedConnector3">
            <a:avLst>
              <a:gd name="adj1" fmla="val 50000"/>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8" name="Picture 10" descr="Image result for clipart without background"/>
          <p:cNvPicPr>
            <a:picLocks noChangeAspect="1" noChangeArrowheads="1"/>
          </p:cNvPicPr>
          <p:nvPr/>
        </p:nvPicPr>
        <p:blipFill>
          <a:blip r:embed="rId16" cstate="print"/>
          <a:srcRect t="63636"/>
          <a:stretch>
            <a:fillRect/>
          </a:stretch>
        </p:blipFill>
        <p:spPr bwMode="auto">
          <a:xfrm>
            <a:off x="24193500" y="24993600"/>
            <a:ext cx="12382500" cy="4267200"/>
          </a:xfrm>
          <a:prstGeom prst="rect">
            <a:avLst/>
          </a:prstGeom>
          <a:noFill/>
        </p:spPr>
      </p:pic>
      <p:pic>
        <p:nvPicPr>
          <p:cNvPr id="49" name="Picture 10" descr="Image result for clipart without background"/>
          <p:cNvPicPr>
            <a:picLocks noChangeAspect="1" noChangeArrowheads="1"/>
          </p:cNvPicPr>
          <p:nvPr/>
        </p:nvPicPr>
        <p:blipFill>
          <a:blip r:embed="rId16" cstate="print"/>
          <a:srcRect t="51948"/>
          <a:stretch>
            <a:fillRect/>
          </a:stretch>
        </p:blipFill>
        <p:spPr bwMode="auto">
          <a:xfrm>
            <a:off x="12801600" y="23622000"/>
            <a:ext cx="12382500" cy="5638800"/>
          </a:xfrm>
          <a:prstGeom prst="rect">
            <a:avLst/>
          </a:prstGeom>
          <a:noFill/>
        </p:spPr>
      </p:pic>
      <p:pic>
        <p:nvPicPr>
          <p:cNvPr id="50" name="Picture 10" descr="Image result for clipart without background"/>
          <p:cNvPicPr>
            <a:picLocks noChangeAspect="1" noChangeArrowheads="1"/>
          </p:cNvPicPr>
          <p:nvPr/>
        </p:nvPicPr>
        <p:blipFill>
          <a:blip r:embed="rId16" cstate="print"/>
          <a:srcRect t="55844"/>
          <a:stretch>
            <a:fillRect/>
          </a:stretch>
        </p:blipFill>
        <p:spPr bwMode="auto">
          <a:xfrm>
            <a:off x="3962400" y="23871937"/>
            <a:ext cx="12877800" cy="5388863"/>
          </a:xfrm>
          <a:prstGeom prst="rect">
            <a:avLst/>
          </a:prstGeom>
          <a:noFill/>
        </p:spPr>
      </p:pic>
      <p:pic>
        <p:nvPicPr>
          <p:cNvPr id="51" name="Picture 10" descr="Image result for clipart without background"/>
          <p:cNvPicPr>
            <a:picLocks noChangeAspect="1" noChangeArrowheads="1"/>
          </p:cNvPicPr>
          <p:nvPr/>
        </p:nvPicPr>
        <p:blipFill>
          <a:blip r:embed="rId16" cstate="print"/>
          <a:srcRect t="55195"/>
          <a:stretch>
            <a:fillRect/>
          </a:stretch>
        </p:blipFill>
        <p:spPr bwMode="auto">
          <a:xfrm>
            <a:off x="0" y="24148600"/>
            <a:ext cx="12039600" cy="5112200"/>
          </a:xfrm>
          <a:prstGeom prst="rect">
            <a:avLst/>
          </a:prstGeom>
          <a:noFill/>
        </p:spPr>
      </p:pic>
      <p:cxnSp>
        <p:nvCxnSpPr>
          <p:cNvPr id="39" name="Curved Connector 38"/>
          <p:cNvCxnSpPr/>
          <p:nvPr/>
        </p:nvCxnSpPr>
        <p:spPr>
          <a:xfrm rot="5400000">
            <a:off x="28155900" y="8877300"/>
            <a:ext cx="1143000" cy="9144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16200000" flipH="1">
            <a:off x="32042100" y="8877300"/>
            <a:ext cx="1143000" cy="6096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682</Words>
  <Application>Microsoft Office PowerPoint</Application>
  <PresentationFormat>Custom</PresentationFormat>
  <Paragraphs>118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Redefining “Success” : Toward a community minded restaurant industry  Molly Bennett, Supply Chain Management  </vt:lpstr>
    </vt:vector>
  </TitlesOfParts>
  <Company>URI - CELS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Use sentence case</dc:title>
  <dc:creator>Brianne Neptin</dc:creator>
  <cp:lastModifiedBy>mbennett</cp:lastModifiedBy>
  <cp:revision>44</cp:revision>
  <dcterms:created xsi:type="dcterms:W3CDTF">2009-06-29T17:09:57Z</dcterms:created>
  <dcterms:modified xsi:type="dcterms:W3CDTF">2017-04-26T21:28:42Z</dcterms:modified>
</cp:coreProperties>
</file>