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6576000" cy="292608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19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596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97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743200" y="9089817"/>
            <a:ext cx="31089600" cy="6272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486400" y="16581120"/>
            <a:ext cx="25603199" cy="7477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ctr" rtl="0">
              <a:spcBef>
                <a:spcPts val="19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ctr" rtl="0">
              <a:spcBef>
                <a:spcPts val="16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8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ctr" rtl="0"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ctr" rtl="0"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ctr" rtl="0">
              <a:spcBef>
                <a:spcPts val="1408"/>
              </a:spcBef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ctr" rtl="0">
              <a:spcBef>
                <a:spcPts val="1408"/>
              </a:spcBef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ctr" rtl="0">
              <a:spcBef>
                <a:spcPts val="1408"/>
              </a:spcBef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ctr" rtl="0">
              <a:spcBef>
                <a:spcPts val="1408"/>
              </a:spcBef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889252" y="12401978"/>
            <a:ext cx="31089600" cy="6400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408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7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126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633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112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563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98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986"/>
              </a:spcBef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986"/>
              </a:spcBef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986"/>
              </a:spcBef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986"/>
              </a:spcBef>
              <a:buClr>
                <a:srgbClr val="888888"/>
              </a:buClr>
              <a:buFont typeface="Arial"/>
              <a:buNone/>
              <a:defRPr sz="49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0" y="6827836"/>
            <a:ext cx="32918400" cy="19310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490538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384175" algn="l" rtl="0">
              <a:spcBef>
                <a:spcPts val="1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277812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3587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363538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36763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35989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364857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357119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 rot="5400000">
            <a:off x="104966979" y="49785910"/>
            <a:ext cx="133150188" cy="460819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 rot="5400000">
            <a:off x="12491929" y="4002410"/>
            <a:ext cx="133150188" cy="1376489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490538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384175" algn="l" rtl="0">
              <a:spcBef>
                <a:spcPts val="1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277812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3587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363538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36763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35989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364857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357119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8632824" y="23811"/>
            <a:ext cx="19310349" cy="329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490538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384175" algn="l" rtl="0">
              <a:spcBef>
                <a:spcPts val="1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277812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3587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363538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36763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35989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364857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357119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169153" y="20482560"/>
            <a:ext cx="21945599" cy="2418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7169153" y="2614506"/>
            <a:ext cx="21945599" cy="17556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1408"/>
              </a:spcBef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1408"/>
              </a:spcBef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1408"/>
              </a:spcBef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1408"/>
              </a:spcBef>
              <a:buClr>
                <a:schemeClr val="dk1"/>
              </a:buClr>
              <a:buFont typeface="Arial"/>
              <a:buNone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169153" y="22900643"/>
            <a:ext cx="21945599" cy="3434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8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7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828801" y="1165013"/>
            <a:ext cx="12033253" cy="495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300200" y="1165016"/>
            <a:ext cx="20447000" cy="24973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486474" algn="l" rtl="0">
              <a:spcBef>
                <a:spcPts val="2253"/>
              </a:spcBef>
              <a:spcAft>
                <a:spcPts val="0"/>
              </a:spcAft>
              <a:buClr>
                <a:schemeClr val="dk1"/>
              </a:buClr>
              <a:buSzPct val="99681"/>
              <a:buFont typeface="Arial"/>
              <a:buChar char="•"/>
              <a:defRPr sz="112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380619" algn="l" rtl="0"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9555"/>
              <a:buFont typeface="Arial"/>
              <a:buChar char="–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274765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356234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360998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»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36763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35989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364857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357119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828801" y="6123096"/>
            <a:ext cx="12033253" cy="20015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8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84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7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62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627"/>
              </a:spcBef>
              <a:buClr>
                <a:schemeClr val="dk1"/>
              </a:buClr>
              <a:buFont typeface="Arial"/>
              <a:buNone/>
              <a:defRPr sz="31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828800" y="1171788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828800" y="6549814"/>
            <a:ext cx="16160752" cy="2729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1828800" y="9279465"/>
            <a:ext cx="16160752" cy="168588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665289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559435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408876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445642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450406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»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45704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44930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45426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44652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18580103" y="6549814"/>
            <a:ext cx="16167099" cy="2729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44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605160" marR="0" lvl="1" indent="-4959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0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210319" marR="0" lvl="2" indent="-9918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3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815479" marR="0" lvl="3" indent="-2178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6420638" marR="0" lvl="4" indent="-7137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025797" marR="0" lvl="5" indent="-12097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630958" marR="0" lvl="6" indent="-4357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1236118" marR="0" lvl="7" indent="-9318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2841278" marR="0" lvl="8" indent="-1578" algn="l" rtl="0">
              <a:spcBef>
                <a:spcPts val="1126"/>
              </a:spcBef>
              <a:buClr>
                <a:schemeClr val="dk1"/>
              </a:buClr>
              <a:buFont typeface="Arial"/>
              <a:buNone/>
              <a:defRPr sz="56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18580103" y="9279465"/>
            <a:ext cx="16167099" cy="168588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665289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559435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408876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445642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450406" algn="l" rtl="0">
              <a:spcBef>
                <a:spcPts val="1126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»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45704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44930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45426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446526" algn="l" rtl="0">
              <a:spcBef>
                <a:spcPts val="1126"/>
              </a:spcBef>
              <a:buClr>
                <a:schemeClr val="dk1"/>
              </a:buClr>
              <a:buSzPct val="100571"/>
              <a:buFont typeface="Arial"/>
              <a:buChar char="•"/>
              <a:defRPr sz="56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242552" y="36413440"/>
            <a:ext cx="91865449" cy="102988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575882" algn="l" rtl="0"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9555"/>
              <a:buFont typeface="Arial"/>
              <a:buChar char="•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470026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364172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400939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405702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»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41234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40460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409561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40182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02717600" y="36413440"/>
            <a:ext cx="91865455" cy="102988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575882" algn="l" rtl="0">
              <a:spcBef>
                <a:spcPts val="1971"/>
              </a:spcBef>
              <a:spcAft>
                <a:spcPts val="0"/>
              </a:spcAft>
              <a:buClr>
                <a:schemeClr val="dk1"/>
              </a:buClr>
              <a:buSzPct val="99555"/>
              <a:buFont typeface="Arial"/>
              <a:buChar char="•"/>
              <a:defRPr sz="98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470026" algn="l" rtl="0">
              <a:spcBef>
                <a:spcPts val="1690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84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364172" algn="l" rtl="0">
              <a:spcBef>
                <a:spcPts val="1408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400939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–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405702" algn="l" rtl="0">
              <a:spcBef>
                <a:spcPts val="1267"/>
              </a:spcBef>
              <a:spcAft>
                <a:spcPts val="0"/>
              </a:spcAft>
              <a:buClr>
                <a:schemeClr val="dk1"/>
              </a:buClr>
              <a:buSzPct val="100571"/>
              <a:buFont typeface="Arial"/>
              <a:buChar char="»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41234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40460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409561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401822" algn="l" rtl="0">
              <a:spcBef>
                <a:spcPts val="1267"/>
              </a:spcBef>
              <a:buClr>
                <a:schemeClr val="dk1"/>
              </a:buClr>
              <a:buSzPct val="100571"/>
              <a:buFont typeface="Arial"/>
              <a:buChar char="•"/>
              <a:defRPr sz="63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28800" y="1171575"/>
            <a:ext cx="329184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2608" marR="0" lvl="5" indent="-508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85216" marR="0" lvl="6" indent="-1016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77824" marR="0" lvl="7" indent="-1524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70432" marR="0" lvl="8" indent="-2032" algn="ctr" rtl="0">
              <a:spcBef>
                <a:spcPts val="0"/>
              </a:spcBef>
              <a:spcAft>
                <a:spcPts val="0"/>
              </a:spcAft>
              <a:buNone/>
              <a:defRPr sz="154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28800" y="6827836"/>
            <a:ext cx="32918400" cy="19310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01738" marR="0" lvl="0" indent="-490538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606675" marR="0" lvl="1" indent="-384175" algn="l" rtl="0">
              <a:spcBef>
                <a:spcPts val="19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11613" marR="0" lvl="2" indent="-277812" algn="l" rtl="0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616575" marR="0" lvl="3" indent="-358775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221538" marR="0" lvl="4" indent="-363538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8828378" marR="0" lvl="5" indent="-36763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0433538" marR="0" lvl="6" indent="-359898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2038698" marR="0" lvl="7" indent="-364857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643859" marR="0" lvl="8" indent="-357119" algn="l" rtl="0">
              <a:spcBef>
                <a:spcPts val="1408"/>
              </a:spcBef>
              <a:buClr>
                <a:schemeClr val="dk1"/>
              </a:buClr>
              <a:buSzPct val="100571"/>
              <a:buFont typeface="Arial"/>
              <a:buChar char="•"/>
              <a:defRPr sz="7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828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2496800" y="27120850"/>
            <a:ext cx="11582400" cy="155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79600" marR="0" lvl="1" indent="-153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760787" marR="0" lvl="2" indent="-3074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41975" marR="0" lvl="3" indent="-4613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523161" marR="0" lvl="4" indent="-61515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9404350" marR="0" lvl="5" indent="-768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166725" marR="0" lvl="6" indent="-10766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8810288" marR="0" lvl="7" indent="-15381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335038" marR="0" lvl="8" indent="-215344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6212800" y="27120850"/>
            <a:ext cx="8534399" cy="1557337"/>
          </a:xfrm>
          <a:prstGeom prst="rect">
            <a:avLst/>
          </a:prstGeom>
          <a:noFill/>
          <a:ln>
            <a:noFill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4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4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8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625975" y="1510412"/>
            <a:ext cx="27857400" cy="1868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1600" tIns="250800" rIns="501600" bIns="2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Hegemony In American Democracy, Mark </a:t>
            </a:r>
            <a:r>
              <a:rPr lang="en-US" sz="51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Bocchini</a:t>
            </a:r>
            <a:r>
              <a:rPr lang="en-US" sz="5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Media, Elites, and the rise of Trump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2231887" y="5182050"/>
            <a:ext cx="12141600" cy="198115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1600" tIns="250800" rIns="501600" bIns="2508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Trump is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sym typeface="Calibri"/>
              </a:rPr>
              <a:t>the </a:t>
            </a: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product of a system</a:t>
            </a:r>
            <a:r>
              <a:rPr lang="en-US" sz="4400" dirty="0"/>
              <a:t>.</a:t>
            </a: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dirty="0"/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The rise of populism and authoritarianism across the globe is a backlash against the global and intrastate systems which have disenfranchised the working people for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sym typeface="Calibri"/>
              </a:rPr>
              <a:t>decades.</a:t>
            </a:r>
            <a:endParaRPr lang="en-US" sz="4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The American people are living in a oligarchy. The media manipulated the masses, and the polls are skewed by those interests. </a:t>
            </a: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Trump came along and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sym typeface="Calibri"/>
              </a:rPr>
              <a:t>(said he) wanted </a:t>
            </a: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to destroy the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sym typeface="Calibri"/>
              </a:rPr>
              <a:t>establishment.</a:t>
            </a: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sym typeface="Calibri"/>
              </a:rPr>
              <a:t>The media </a:t>
            </a:r>
            <a:r>
              <a:rPr lang="en-US" sz="4400" b="0" i="0" u="none" strike="noStrike" cap="none" dirty="0">
                <a:solidFill>
                  <a:schemeClr val="dk1"/>
                </a:solidFill>
                <a:sym typeface="Calibri"/>
              </a:rPr>
              <a:t>manipulated the masses on behalf of its corporate and bureaucratic owners in order to stoke organic crises which would allow the state to legitimize its use of force.</a:t>
            </a: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lang="en-US" sz="4400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lang="en-US"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dirty="0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4400" b="0" i="0" u="none" strike="noStrike" cap="none" dirty="0" smtClean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24977300" y="5182050"/>
            <a:ext cx="10684200" cy="198115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1025" tIns="160500" rIns="321025" bIns="1605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to prevent further Trumps, do we need to revive civics and do our best to undo the creation of the “naïve and complacent citizenry” that has gotten to us?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caused this?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role of partisanship and divisiveness, how much does that contribute to achieving consensus on policy matters?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role of race?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role of increased apathy towards politics?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what extent does our creation of online echo chambers hinder our ability to talk to one another about serious policy matters and political beliefs?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9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this the end or are people finally starting to wake up to what is around them?</a:t>
            </a:r>
          </a:p>
          <a:p>
            <a:pPr marR="0" lvl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endParaRPr sz="39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900" dirty="0">
                <a:solidFill>
                  <a:schemeClr val="dk1"/>
                </a:solidFill>
              </a:rPr>
              <a:t>How much can we blame those who wish to manipulate us, as opposed to ourselves?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81000" y="25714432"/>
            <a:ext cx="26479500" cy="29597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lang="en-US"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Chomsky, Noam. "What Makes Mainstream Media Mainstream."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Makes Mainstream Media Mainstream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Z Magazine, Oct. 1997. Web. 15 Feb. 2017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Gramsci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Antonio, and Joseph A.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Buttigieg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Prison Notebooks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New York, NY: Columbia U, 1992. Print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Marx, Karl. "The German Ideology."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 of Marx and Engels 1845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Progress Publishers,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n.d.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Web. 15 Feb. 2017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Rorty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Richard.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Achieving Our Country: Leftist Thought in Twentieth-century America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Cambridge, Mass: Harvard UP, 1999. Print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Riley, Dylan J. "Hegemony, Democracy, and Passive Revolution in Gramsci's Prison Notebooks." </a:t>
            </a:r>
            <a:r>
              <a:rPr lang="en-US" sz="2600" b="0" i="1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EScholarship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California Italian Studies, 24 Feb. 2011. Web. 22 Mar. 2017</a:t>
            </a:r>
            <a:r>
              <a:rPr lang="en-US" sz="2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T.J., </a:t>
            </a:r>
            <a:r>
              <a:rPr lang="en-US" sz="2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Lears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Jackson. "The Concept of Cultural Hegemony: Problems and</a:t>
            </a:r>
            <a:r>
              <a:rPr lang="en-US" sz="2600" dirty="0">
                <a:solidFill>
                  <a:schemeClr val="dk1"/>
                </a:solidFill>
              </a:rPr>
              <a:t> 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Possibilities."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American Historical Review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90.3 (1985): 567-93. </a:t>
            </a:r>
            <a:r>
              <a:rPr lang="en-US" sz="26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JSTOR [JSTOR]</a:t>
            </a:r>
            <a:r>
              <a:rPr lang="en-US" sz="2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Web. 15 Feb. 2017.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27160562" y="27194288"/>
            <a:ext cx="9220200" cy="1487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Steve Williamson, Political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University of Rhode Island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748150" y="5182050"/>
            <a:ext cx="10815600" cy="1332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21025" tIns="160500" rIns="321025" bIns="160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3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Election 2016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Occupy wall street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Brexit and the dissolution of the EU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Iraq War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and Legal society form the state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and superstructure</a:t>
            </a:r>
          </a:p>
          <a:p>
            <a:pPr marR="0" lvl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endParaRPr sz="4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3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Understand why the media </a:t>
            </a:r>
            <a:r>
              <a:rPr lang="en-US" sz="43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manipulating </a:t>
            </a: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</a:t>
            </a:r>
            <a:r>
              <a:rPr lang="en-US" sz="43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4300" b="0" i="0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election</a:t>
            </a:r>
            <a:endParaRPr lang="en-US" sz="43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our relationship to the media?</a:t>
            </a:r>
            <a:endParaRPr lang="en-US" sz="43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444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factors came together to lead to Trump’s rise to power?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11627"/>
              <a:buFont typeface="Arial"/>
              <a:buChar char="•"/>
            </a:pPr>
            <a:r>
              <a:rPr lang="en-US" sz="43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role do the elites play</a:t>
            </a:r>
            <a:r>
              <a:rPr lang="en-US" sz="4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 descr="Screen Shot 2017-04-17 at 4.51.1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35" y="22448894"/>
            <a:ext cx="5719749" cy="31418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748150" y="4125072"/>
            <a:ext cx="10815600" cy="84892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300"/>
              <a:t>Backgroud/Learning Outcomes</a:t>
            </a:r>
          </a:p>
        </p:txBody>
      </p:sp>
      <p:sp>
        <p:nvSpPr>
          <p:cNvPr id="93" name="Shape 93"/>
          <p:cNvSpPr/>
          <p:nvPr/>
        </p:nvSpPr>
        <p:spPr>
          <a:xfrm>
            <a:off x="12231887" y="4081800"/>
            <a:ext cx="12141599" cy="89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300" dirty="0"/>
              <a:t>F</a:t>
            </a:r>
            <a:r>
              <a:rPr lang="en-US" sz="4300" dirty="0" smtClean="0"/>
              <a:t>indings</a:t>
            </a:r>
            <a:endParaRPr lang="en-US" sz="4300" dirty="0"/>
          </a:p>
        </p:txBody>
      </p:sp>
      <p:pic>
        <p:nvPicPr>
          <p:cNvPr id="94" name="Shape 94" descr="Screen Shot 2017-04-17 at 4.50.08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9600" y="23056762"/>
            <a:ext cx="7181900" cy="352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_90076860_thinkstockphotos-52656117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274" y="999348"/>
            <a:ext cx="5262224" cy="289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donald-trump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55400" y="251611"/>
            <a:ext cx="3225799" cy="43859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 rot="-970154">
            <a:off x="32094667" y="995073"/>
            <a:ext cx="2147266" cy="2632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?</a:t>
            </a:r>
          </a:p>
        </p:txBody>
      </p:sp>
      <p:pic>
        <p:nvPicPr>
          <p:cNvPr id="98" name="Shape 98" descr="Capture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84394" y="20664332"/>
            <a:ext cx="3788999" cy="4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Capture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3274" y="18686432"/>
            <a:ext cx="6217072" cy="31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25012250" y="4081925"/>
            <a:ext cx="10649250" cy="82091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300"/>
              <a:t>Discussion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901" y="16241868"/>
            <a:ext cx="9275599" cy="8233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347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Cultural Hegemony In American Democracy, Mark Bocchini Media, Elites, and the rise of Trump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Hegemony In American Democracy, Mark Bocchini Media, Elites, and the rise of Trump</dc:title>
  <cp:lastModifiedBy>Mark</cp:lastModifiedBy>
  <cp:revision>8</cp:revision>
  <dcterms:modified xsi:type="dcterms:W3CDTF">2017-04-20T14:40:41Z</dcterms:modified>
</cp:coreProperties>
</file>