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6576000" cy="292608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80" y="1944"/>
      </p:cViewPr>
      <p:guideLst>
        <p:guide orient="horz" pos="9216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0800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43200" y="9089817"/>
            <a:ext cx="31089600" cy="627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486400" y="16581120"/>
            <a:ext cx="25603199" cy="747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225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ctr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8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8" marR="0" lvl="2" indent="-9917" algn="ctr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ctr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7" marR="0" lvl="4" indent="-7137" algn="ctr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6" algn="ctr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7" marR="0" lvl="6" indent="-4357" algn="ctr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ctr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9" marR="0" lvl="8" indent="-1578" algn="ctr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889250" y="18802775"/>
            <a:ext cx="31089600" cy="58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889250" y="12401978"/>
            <a:ext cx="31089600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8" marR="0" lvl="2" indent="-9917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56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7" marR="0" lvl="4" indent="-7137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6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7" marR="0" lvl="6" indent="-4357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9" marR="0" lvl="8" indent="-1578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0" y="6827835"/>
            <a:ext cx="32918400" cy="193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2322636" algn="l" rtl="0">
              <a:lnSpc>
                <a:spcPct val="100000"/>
              </a:lnSpc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SzPct val="98415"/>
              <a:buFont typeface="Arial"/>
              <a:buChar char="•"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2070718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7795"/>
              <a:buFont typeface="Arial"/>
              <a:buChar char="–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870618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1431171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1426092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1420657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142839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1423435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143117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104966900" y="49785841"/>
            <a:ext cx="133150199" cy="46082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12491900" y="4002393"/>
            <a:ext cx="133150199" cy="13764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2322636" algn="l" rtl="0">
              <a:lnSpc>
                <a:spcPct val="100000"/>
              </a:lnSpc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SzPct val="98415"/>
              <a:buFont typeface="Arial"/>
              <a:buChar char="•"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2070718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7795"/>
              <a:buFont typeface="Arial"/>
              <a:buChar char="–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870618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1431171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1426092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1420657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142839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1423435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143117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8632799" y="23832"/>
            <a:ext cx="19310400" cy="329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2322636" algn="l" rtl="0">
              <a:lnSpc>
                <a:spcPct val="100000"/>
              </a:lnSpc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SzPct val="98415"/>
              <a:buFont typeface="Arial"/>
              <a:buChar char="•"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2070718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7795"/>
              <a:buFont typeface="Arial"/>
              <a:buChar char="–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870618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1431171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1426092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1420657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142839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1423435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143117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169153" y="20482559"/>
            <a:ext cx="21945599" cy="24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7169153" y="2614506"/>
            <a:ext cx="21945599" cy="175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8" marR="0" lvl="2" indent="-9917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7" marR="0" lvl="4" indent="-7137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7" marR="0" lvl="6" indent="-4357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9" marR="0" lvl="8" indent="-1578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169153" y="22900643"/>
            <a:ext cx="21945599" cy="34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8" marR="0" lvl="2" indent="-9917" algn="l" rtl="0">
              <a:lnSpc>
                <a:spcPct val="100000"/>
              </a:lnSpc>
              <a:spcBef>
                <a:spcPts val="7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7" marR="0" lvl="4" indent="-7137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6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7" marR="0" lvl="6" indent="-4357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9" marR="0" lvl="8" indent="-1578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828800" y="1165012"/>
            <a:ext cx="12033299" cy="495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300200" y="1165016"/>
            <a:ext cx="20447100" cy="249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2322636" algn="l" rtl="0">
              <a:lnSpc>
                <a:spcPct val="100000"/>
              </a:lnSpc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SzPct val="98415"/>
              <a:buFont typeface="Arial"/>
              <a:buChar char="•"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2070718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7795"/>
              <a:buFont typeface="Arial"/>
              <a:buChar char="–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870618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1431171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1426092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1420657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142839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1423435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143117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828800" y="6123096"/>
            <a:ext cx="12033299" cy="200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8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8" marR="0" lvl="2" indent="-9917" algn="l" rtl="0">
              <a:lnSpc>
                <a:spcPct val="100000"/>
              </a:lnSpc>
              <a:spcBef>
                <a:spcPts val="7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7" marR="0" lvl="4" indent="-7137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6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7" marR="0" lvl="6" indent="-4357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9" marR="0" lvl="8" indent="-1578" algn="l" rtl="0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828800" y="1171787"/>
            <a:ext cx="329184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828800" y="6549814"/>
            <a:ext cx="16160698" cy="27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8" marR="0" lvl="2" indent="-9917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7" marR="0" lvl="4" indent="-7137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6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7" marR="0" lvl="6" indent="-4357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9" marR="0" lvl="8" indent="-157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1828800" y="9279464"/>
            <a:ext cx="16160698" cy="168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1479458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1227463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200017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984104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979025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973590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981329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97636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98410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18580103" y="6549814"/>
            <a:ext cx="16166998" cy="27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8" marR="0" lvl="2" indent="-9917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7" marR="0" lvl="4" indent="-7137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6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7" marR="0" lvl="6" indent="-4357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9" marR="0" lvl="8" indent="-157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18580103" y="9279464"/>
            <a:ext cx="16166998" cy="168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1479458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1227463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200017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984104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979025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973590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981329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97636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98410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242552" y="36413440"/>
            <a:ext cx="91865398" cy="102988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1875646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7795"/>
              <a:buFont typeface="Arial"/>
              <a:buChar char="•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1674530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423551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1207637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1202559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1197123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1204862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1199902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1207642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02717600" y="36413440"/>
            <a:ext cx="91865398" cy="102988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1875646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7795"/>
              <a:buFont typeface="Arial"/>
              <a:buChar char="•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1674530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423551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1207637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1202559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1197123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1204862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1199902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1207642" algn="l" rtl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28800" y="6827835"/>
            <a:ext cx="32918400" cy="193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2944" marR="0" lvl="0" indent="2322636" algn="l" rtl="0">
              <a:lnSpc>
                <a:spcPct val="100000"/>
              </a:lnSpc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SzPct val="98415"/>
              <a:buFont typeface="Arial"/>
              <a:buChar char="•"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8072" marR="0" lvl="1" indent="2070718" algn="l" rtl="0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7795"/>
              <a:buFont typeface="Arial"/>
              <a:buChar char="–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2184" marR="0" lvl="2" indent="1870618" algn="l" rtl="0">
              <a:lnSpc>
                <a:spcPct val="100000"/>
              </a:lnSpc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7464" marR="0" lvl="3" indent="1431171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2743" marR="0" lvl="4" indent="1426092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»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1420657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9" marR="0" lvl="6" indent="142839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9" marR="0" lvl="7" indent="1423435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1431176" algn="l" rtl="0">
              <a:lnSpc>
                <a:spcPct val="100000"/>
              </a:lnSpc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2887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00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93/scan/nsp034" TargetMode="External"/><Relationship Id="rId4" Type="http://schemas.openxmlformats.org/officeDocument/2006/relationships/hyperlink" Target="https://doi.org/10.1017/S0033291709991747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350416" y="1579562"/>
            <a:ext cx="27857399" cy="186839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1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51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51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Mindfulness meditation: effects on stress management and public speaking ability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Maggie Buell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URI Undergraduate, College of Nursing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1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2668200" y="4112250"/>
            <a:ext cx="10699800" cy="20945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1600" tIns="250800" rIns="501600" bIns="2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endParaRPr sz="3600" b="1" i="0" u="none" strike="noStrike" cap="none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 meditation group was designed to support teachers</a:t>
            </a:r>
            <a:r>
              <a:rPr lang="en-US" sz="2000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and breathing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techniques were implemented </a:t>
            </a:r>
            <a:r>
              <a:rPr lang="en-US" sz="2000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a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6</a:t>
            </a:r>
            <a:r>
              <a:rPr lang="en-US" sz="2000" baseline="30000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grade chorus class.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rgbClr val="89898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Breathing in, I calm my body. Breathing out, I smile.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Dwelling in the present moment,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 know this is a wonderful moment.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 development of three PowerPoints took place in order to describe the basics of mindfulness meditation: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Session 1: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Introduced meditation with deep breathing and a body scan practice,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Session 2: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Described the power of pause and mantra meditation,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Session 3: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Acknowledged fear and doubt and established the goal of meditation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 goal of meditation is: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Gently returning, without judgment, over and over again to the object of meditation.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 key to success: Practice, Practice, Practice!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It was important to address proper meditation posture when introducing meditation to the teachers and students.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Two breathing techniques taught to 6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grade chorus students: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Breathing Technique #1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: High Five Meditation: Students were instructed to trace each finger up with inhalation and down with exhalation, tracing all 10 fingers producing  10 deep breaths.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Breathing Technique #2: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 Balloon Meditation: Students were instructed to imagine their belly like a balloon, inflating deeply with a long inhale and deflating deeply with a long exhale.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11264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3757450" y="8953050"/>
            <a:ext cx="9531000" cy="1318919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1025" tIns="160500" rIns="321025" bIns="160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Oral presentations can produce anxiety in many individuals. 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It is easy for the mind to take over and automatically think of the worst possible scenarios.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Instead of letting these emotions take control, there are tools that can be used to address them.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With a consistent meditation practice, negative thoughts come into awareness almost instantly. As a result, a choice can be made on how to respond rather than reacting automatically in a negative way.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This approach can be used in any stressful situation that an individual encounters.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Key Findings: 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Stress and anxiety will never go away.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A consistent meditation practice will not make stressful thoughts and emotions disappear. These emotions can become more noticeable because of increased awareness. When emotions are clearer they can be supported appropriately. 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Calm the monkey mind down: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The monkey constantly swings from branch to branch; similar to how our mind constantly goes from one thought to another. Meditation helps to directly calm this monkey down. 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Consistency is key: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The gym analogy can be applied to this finding: building muscle physically only occurs when someone goes to the gym on a regular basis. A consistent meditation practice is essential in fostering resilience.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3757450" y="22437448"/>
            <a:ext cx="9531000" cy="147915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Cited</a:t>
            </a:r>
          </a:p>
          <a:p>
            <a:pPr marL="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Holzel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B. K.,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Carmody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J., Evans, K. C.,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Hoge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E. A.,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Dusek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J. A., Morgan, L., ... Lazar, S. W. (2009, September 23).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	Stress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reduction correlates with structural changes in the amygdala [Journal]. 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Social Cognitive and </a:t>
            </a:r>
            <a:r>
              <a:rPr lang="en-US" sz="1400" b="0" i="1" u="none" strike="noStrike" cap="none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Affective</a:t>
            </a:r>
          </a:p>
          <a:p>
            <a:pPr marL="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1" u="none" strike="noStrike" cap="none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	Neuroscience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5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(1).</a:t>
            </a:r>
            <a:r>
              <a:rPr lang="en-US" sz="1400" b="0" i="0" strike="noStrike" cap="none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400" b="0" i="0" strike="noStrike" cap="none" dirty="0">
                <a:latin typeface="Palatino"/>
                <a:ea typeface="Palatino"/>
                <a:cs typeface="Palatino"/>
                <a:sym typeface="Palatino"/>
                <a:hlinkClick r:id="rId3"/>
              </a:rPr>
              <a:t>http://dx.doi.org/10.1093/scan/</a:t>
            </a:r>
            <a:r>
              <a:rPr lang="en-US" sz="1400" b="0" i="0" strike="noStrike" cap="none" dirty="0" smtClean="0">
                <a:latin typeface="Palatino"/>
                <a:ea typeface="Palatino"/>
                <a:cs typeface="Palatino"/>
                <a:sym typeface="Palatino"/>
                <a:hlinkClick r:id="rId3"/>
              </a:rPr>
              <a:t>nsp034</a:t>
            </a:r>
            <a:endParaRPr lang="en-US" dirty="0"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Chiesa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A., &amp;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Serretti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A. (2010, August). A systematic review of neurobiological and clinical features of mindfulness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	meditations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[Journal]. 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Psychological Medicine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40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(8), 1239-1252. </a:t>
            </a:r>
            <a:r>
              <a:rPr lang="en-US" sz="1400" b="0" i="0" u="sng" strike="noStrike" cap="none" dirty="0">
                <a:solidFill>
                  <a:schemeClr val="hlink"/>
                </a:solidFill>
                <a:latin typeface="Palatino"/>
                <a:ea typeface="Palatino"/>
                <a:cs typeface="Palatino"/>
                <a:sym typeface="Palatino"/>
                <a:hlinkClick r:id="rId4"/>
              </a:rPr>
              <a:t>https://doi.org/10.1017/S0033291709991747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4918750" y="24268651"/>
            <a:ext cx="7620599" cy="78929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Sponsor: Ginette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Ferszt, College of Nursing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3059850" y="12220810"/>
            <a:ext cx="9240900" cy="1283728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1025" tIns="160500" rIns="321025" bIns="160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Mindfulness meditation transforms the brain just as exercise transforms the body. Meditation directly affects two regions of the brain: the limbic system and the prefrontal cortex.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3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3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3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3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3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3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2000" b="0" i="0" u="none" strike="noStrike" cap="none" dirty="0">
              <a:solidFill>
                <a:srgbClr val="89898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2000" b="0" i="0" u="none" strike="noStrike" cap="none" dirty="0">
              <a:solidFill>
                <a:srgbClr val="89898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Limbic system: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the area of the brain that controls emotions.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 amygdala is in charge of controlling stress levels as well as triggering the fear response.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By meditating on a consistent basis there is a decrease in neuronal activity and a decrease in the size of the amygdala.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 mind is then better able to respond to stressful or fearful situations in a calm and collective way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Holzel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et al., 2009).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Prefrontal cortex: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the area of the brain that is in charge of higher executive functioning.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Responsible for decision-making, planning, abstract thinking, and regulating emotions.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There is an increase in neuronal activity to this area of the brain due to meditation, increasing the attention span and the ability to control emotions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Chiesa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Serretti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2010).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8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059900" y="4112250"/>
            <a:ext cx="9240900" cy="4338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1600" tIns="250800" rIns="501600" bIns="2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rgbClr val="89898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Stress and anxiety are emotions that many individuals experience in their lifetime.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These feelings can occur suddenly or develop on a gradual and consistent basis.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Mindfulness meditation helps to decrease negative emotions by bringing awareness to the present moment in a natural way.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By maintaining awareness moment by moment, without judgment, a greater sense of emotional balance and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well -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being is developed.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11264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0100" y="14770112"/>
            <a:ext cx="5380475" cy="418112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92" name="Shape 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7948" y="20967498"/>
            <a:ext cx="7239000" cy="3619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93" name="Shape 93"/>
          <p:cNvSpPr txBox="1"/>
          <p:nvPr/>
        </p:nvSpPr>
        <p:spPr>
          <a:xfrm>
            <a:off x="23757450" y="4118464"/>
            <a:ext cx="9531000" cy="45456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1" u="none" strike="noStrike" cap="none" dirty="0">
              <a:solidFill>
                <a:srgbClr val="00206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Helvetica Neue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Goal I: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 The benefits of having a daily meditation practice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Determined through literature review as well as experience with personal practice.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Goal </a:t>
            </a:r>
            <a:r>
              <a:rPr lang="en-US" sz="2000" b="0" i="1" u="none" strike="noStrike" cap="none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II: </a:t>
            </a:r>
            <a:r>
              <a:rPr lang="en-US" sz="2000" b="0" u="none" strike="noStrike" cap="none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Introduce mindfulness </a:t>
            </a:r>
            <a:endParaRPr lang="en-US" sz="2000" b="0" u="none" strike="noStrike" cap="none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The teachers and students actively participated in each meditation practice and gave positive feedback on stress management tools provided.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The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mindfulness techniques introduced to the teachers and students helped to decrease</a:t>
            </a:r>
            <a:r>
              <a:rPr lang="en-US" sz="20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personal public speaking anxiety. 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The ability to become aware of anxious thoughts got stronger and stronger with each presentation.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059900" y="8815350"/>
            <a:ext cx="9240900" cy="284099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r>
              <a:rPr lang="en-US" sz="3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0" indent="-4064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Determine if a consistent mindfulness meditation practice will help decrease personal public speaking anxiety. </a:t>
            </a:r>
          </a:p>
          <a:p>
            <a:pPr marL="800100" marR="0" lvl="0" indent="-4064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Introduce mindfulness meditation to the local middle school and provide the students and teachers tools to decrease stress and performance anxiety.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16559" y="11478540"/>
            <a:ext cx="4681800" cy="500129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96" name="Shape 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95500" y="13850152"/>
            <a:ext cx="6054900" cy="389819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11349" y="26034091"/>
            <a:ext cx="8128000" cy="232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885</Words>
  <Application>Microsoft Macintosh PowerPoint</Application>
  <PresentationFormat>Custom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 Mindfulness meditation: effects on stress management and public speaking ability Maggie Buell URI Undergraduate, College of Nursing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Mindfulness meditation: effects on stress management and public speaking ability Maggie Buell URI Undergraduate, College of Nursing   </dc:title>
  <cp:lastModifiedBy>Maggie Buell</cp:lastModifiedBy>
  <cp:revision>6</cp:revision>
  <dcterms:modified xsi:type="dcterms:W3CDTF">2017-04-20T12:53:32Z</dcterms:modified>
</cp:coreProperties>
</file>