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3"/>
  </p:handoutMasterIdLst>
  <p:sldIdLst>
    <p:sldId id="256" r:id="rId2"/>
  </p:sldIdLst>
  <p:sldSz cx="36576000" cy="29260800"/>
  <p:notesSz cx="6858000" cy="9296400"/>
  <p:defaultTextStyle>
    <a:defPPr>
      <a:defRPr lang="en-US"/>
    </a:defPPr>
    <a:lvl1pPr algn="l" rtl="0" eaLnBrk="0" fontAlgn="base" hangingPunct="0">
      <a:spcBef>
        <a:spcPct val="0"/>
      </a:spcBef>
      <a:spcAft>
        <a:spcPct val="0"/>
      </a:spcAft>
      <a:defRPr sz="1800" kern="1200">
        <a:solidFill>
          <a:schemeClr val="tx1"/>
        </a:solidFill>
        <a:latin typeface="Times New Roman" pitchFamily="18" charset="0"/>
        <a:ea typeface="+mn-ea"/>
        <a:cs typeface="+mn-cs"/>
      </a:defRPr>
    </a:lvl1pPr>
    <a:lvl2pPr marL="342884" algn="l" rtl="0" eaLnBrk="0" fontAlgn="base" hangingPunct="0">
      <a:spcBef>
        <a:spcPct val="0"/>
      </a:spcBef>
      <a:spcAft>
        <a:spcPct val="0"/>
      </a:spcAft>
      <a:defRPr sz="1800" kern="1200">
        <a:solidFill>
          <a:schemeClr val="tx1"/>
        </a:solidFill>
        <a:latin typeface="Times New Roman" pitchFamily="18" charset="0"/>
        <a:ea typeface="+mn-ea"/>
        <a:cs typeface="+mn-cs"/>
      </a:defRPr>
    </a:lvl2pPr>
    <a:lvl3pPr marL="685766" algn="l" rtl="0" eaLnBrk="0" fontAlgn="base" hangingPunct="0">
      <a:spcBef>
        <a:spcPct val="0"/>
      </a:spcBef>
      <a:spcAft>
        <a:spcPct val="0"/>
      </a:spcAft>
      <a:defRPr sz="1800" kern="1200">
        <a:solidFill>
          <a:schemeClr val="tx1"/>
        </a:solidFill>
        <a:latin typeface="Times New Roman" pitchFamily="18" charset="0"/>
        <a:ea typeface="+mn-ea"/>
        <a:cs typeface="+mn-cs"/>
      </a:defRPr>
    </a:lvl3pPr>
    <a:lvl4pPr marL="1028649" algn="l" rtl="0" eaLnBrk="0" fontAlgn="base" hangingPunct="0">
      <a:spcBef>
        <a:spcPct val="0"/>
      </a:spcBef>
      <a:spcAft>
        <a:spcPct val="0"/>
      </a:spcAft>
      <a:defRPr sz="1800" kern="1200">
        <a:solidFill>
          <a:schemeClr val="tx1"/>
        </a:solidFill>
        <a:latin typeface="Times New Roman" pitchFamily="18" charset="0"/>
        <a:ea typeface="+mn-ea"/>
        <a:cs typeface="+mn-cs"/>
      </a:defRPr>
    </a:lvl4pPr>
    <a:lvl5pPr marL="1371532" algn="l" rtl="0" eaLnBrk="0" fontAlgn="base" hangingPunct="0">
      <a:spcBef>
        <a:spcPct val="0"/>
      </a:spcBef>
      <a:spcAft>
        <a:spcPct val="0"/>
      </a:spcAft>
      <a:defRPr sz="1800" kern="1200">
        <a:solidFill>
          <a:schemeClr val="tx1"/>
        </a:solidFill>
        <a:latin typeface="Times New Roman" pitchFamily="18" charset="0"/>
        <a:ea typeface="+mn-ea"/>
        <a:cs typeface="+mn-cs"/>
      </a:defRPr>
    </a:lvl5pPr>
    <a:lvl6pPr marL="1714415" algn="l" defTabSz="685766" rtl="0" eaLnBrk="1" latinLnBrk="0" hangingPunct="1">
      <a:defRPr sz="1800" kern="1200">
        <a:solidFill>
          <a:schemeClr val="tx1"/>
        </a:solidFill>
        <a:latin typeface="Times New Roman" pitchFamily="18" charset="0"/>
        <a:ea typeface="+mn-ea"/>
        <a:cs typeface="+mn-cs"/>
      </a:defRPr>
    </a:lvl6pPr>
    <a:lvl7pPr marL="2057297" algn="l" defTabSz="685766" rtl="0" eaLnBrk="1" latinLnBrk="0" hangingPunct="1">
      <a:defRPr sz="1800" kern="1200">
        <a:solidFill>
          <a:schemeClr val="tx1"/>
        </a:solidFill>
        <a:latin typeface="Times New Roman" pitchFamily="18" charset="0"/>
        <a:ea typeface="+mn-ea"/>
        <a:cs typeface="+mn-cs"/>
      </a:defRPr>
    </a:lvl7pPr>
    <a:lvl8pPr marL="2400180" algn="l" defTabSz="685766" rtl="0" eaLnBrk="1" latinLnBrk="0" hangingPunct="1">
      <a:defRPr sz="1800" kern="1200">
        <a:solidFill>
          <a:schemeClr val="tx1"/>
        </a:solidFill>
        <a:latin typeface="Times New Roman" pitchFamily="18" charset="0"/>
        <a:ea typeface="+mn-ea"/>
        <a:cs typeface="+mn-cs"/>
      </a:defRPr>
    </a:lvl8pPr>
    <a:lvl9pPr marL="2743064" algn="l" defTabSz="685766" rtl="0" eaLnBrk="1" latinLnBrk="0" hangingPunct="1">
      <a:defRPr sz="1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426" userDrawn="1">
          <p15:clr>
            <a:srgbClr val="A4A3A4"/>
          </p15:clr>
        </p15:guide>
        <p15:guide id="2" pos="7094" userDrawn="1">
          <p15:clr>
            <a:srgbClr val="A4A3A4"/>
          </p15:clr>
        </p15:guide>
        <p15:guide id="3" pos="15609" userDrawn="1">
          <p15:clr>
            <a:srgbClr val="A4A3A4"/>
          </p15:clr>
        </p15:guide>
        <p15:guide id="4" pos="456" userDrawn="1">
          <p15:clr>
            <a:srgbClr val="A4A3A4"/>
          </p15:clr>
        </p15:guide>
        <p15:guide id="5" pos="8305" userDrawn="1">
          <p15:clr>
            <a:srgbClr val="A4A3A4"/>
          </p15:clr>
        </p15:guide>
        <p15:guide id="6" pos="14813" userDrawn="1">
          <p15:clr>
            <a:srgbClr val="A4A3A4"/>
          </p15:clr>
        </p15:guide>
        <p15:guide id="7" pos="22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50"/>
    <a:srgbClr val="001746"/>
    <a:srgbClr val="002147"/>
    <a:srgbClr val="EBF1DE"/>
    <a:srgbClr val="93CDDD"/>
    <a:srgbClr val="376092"/>
    <a:srgbClr val="003747"/>
    <a:srgbClr val="002776"/>
    <a:srgbClr val="B38C0A"/>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7" autoAdjust="0"/>
    <p:restoredTop sz="86357" autoAdjust="0"/>
  </p:normalViewPr>
  <p:slideViewPr>
    <p:cSldViewPr snapToGrid="0">
      <p:cViewPr>
        <p:scale>
          <a:sx n="90" d="100"/>
          <a:sy n="90" d="100"/>
        </p:scale>
        <p:origin x="-11868" y="-5232"/>
      </p:cViewPr>
      <p:guideLst>
        <p:guide orient="horz" pos="5426"/>
        <p:guide pos="7094"/>
        <p:guide pos="15609"/>
        <p:guide pos="456"/>
        <p:guide pos="8305"/>
        <p:guide pos="14813"/>
        <p:guide pos="222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68625" cy="458788"/>
          </a:xfrm>
          <a:prstGeom prst="rect">
            <a:avLst/>
          </a:prstGeom>
          <a:noFill/>
          <a:ln w="9525">
            <a:noFill/>
            <a:miter lim="800000"/>
            <a:headEnd/>
            <a:tailEnd/>
          </a:ln>
          <a:effectLst/>
        </p:spPr>
        <p:txBody>
          <a:bodyPr vert="horz" wrap="square" lIns="17547" tIns="8774" rIns="17547" bIns="8774" numCol="1" anchor="t" anchorCtr="0" compatLnSpc="1">
            <a:prstTxWarp prst="textNoShape">
              <a:avLst/>
            </a:prstTxWarp>
          </a:bodyPr>
          <a:lstStyle>
            <a:lvl1pPr defTabSz="176213">
              <a:defRPr sz="200"/>
            </a:lvl1pPr>
          </a:lstStyle>
          <a:p>
            <a:pPr>
              <a:defRPr/>
            </a:pPr>
            <a:endParaRPr lang="en-US"/>
          </a:p>
        </p:txBody>
      </p:sp>
      <p:sp>
        <p:nvSpPr>
          <p:cNvPr id="6147" name="Rectangle 3"/>
          <p:cNvSpPr>
            <a:spLocks noGrp="1" noChangeArrowheads="1"/>
          </p:cNvSpPr>
          <p:nvPr>
            <p:ph type="dt" sz="quarter" idx="1"/>
          </p:nvPr>
        </p:nvSpPr>
        <p:spPr bwMode="auto">
          <a:xfrm>
            <a:off x="3892550" y="0"/>
            <a:ext cx="2968625" cy="458788"/>
          </a:xfrm>
          <a:prstGeom prst="rect">
            <a:avLst/>
          </a:prstGeom>
          <a:noFill/>
          <a:ln w="9525">
            <a:noFill/>
            <a:miter lim="800000"/>
            <a:headEnd/>
            <a:tailEnd/>
          </a:ln>
          <a:effectLst/>
        </p:spPr>
        <p:txBody>
          <a:bodyPr vert="horz" wrap="square" lIns="17547" tIns="8774" rIns="17547" bIns="8774" numCol="1" anchor="t" anchorCtr="0" compatLnSpc="1">
            <a:prstTxWarp prst="textNoShape">
              <a:avLst/>
            </a:prstTxWarp>
          </a:bodyPr>
          <a:lstStyle>
            <a:lvl1pPr algn="r" defTabSz="176213">
              <a:defRPr sz="200"/>
            </a:lvl1pPr>
          </a:lstStyle>
          <a:p>
            <a:pPr>
              <a:defRPr/>
            </a:pPr>
            <a:endParaRPr lang="en-US"/>
          </a:p>
        </p:txBody>
      </p:sp>
      <p:sp>
        <p:nvSpPr>
          <p:cNvPr id="6148" name="Rectangle 4"/>
          <p:cNvSpPr>
            <a:spLocks noGrp="1" noChangeArrowheads="1"/>
          </p:cNvSpPr>
          <p:nvPr>
            <p:ph type="ftr" sz="quarter" idx="2"/>
          </p:nvPr>
        </p:nvSpPr>
        <p:spPr bwMode="auto">
          <a:xfrm>
            <a:off x="0" y="8834438"/>
            <a:ext cx="2968625" cy="460375"/>
          </a:xfrm>
          <a:prstGeom prst="rect">
            <a:avLst/>
          </a:prstGeom>
          <a:noFill/>
          <a:ln w="9525">
            <a:noFill/>
            <a:miter lim="800000"/>
            <a:headEnd/>
            <a:tailEnd/>
          </a:ln>
          <a:effectLst/>
        </p:spPr>
        <p:txBody>
          <a:bodyPr vert="horz" wrap="square" lIns="17547" tIns="8774" rIns="17547" bIns="8774" numCol="1" anchor="b" anchorCtr="0" compatLnSpc="1">
            <a:prstTxWarp prst="textNoShape">
              <a:avLst/>
            </a:prstTxWarp>
          </a:bodyPr>
          <a:lstStyle>
            <a:lvl1pPr defTabSz="176213">
              <a:defRPr sz="200"/>
            </a:lvl1pPr>
          </a:lstStyle>
          <a:p>
            <a:pPr>
              <a:defRPr/>
            </a:pPr>
            <a:endParaRPr lang="en-US"/>
          </a:p>
        </p:txBody>
      </p:sp>
      <p:sp>
        <p:nvSpPr>
          <p:cNvPr id="6149" name="Rectangle 5"/>
          <p:cNvSpPr>
            <a:spLocks noGrp="1" noChangeArrowheads="1"/>
          </p:cNvSpPr>
          <p:nvPr>
            <p:ph type="sldNum" sz="quarter" idx="3"/>
          </p:nvPr>
        </p:nvSpPr>
        <p:spPr bwMode="auto">
          <a:xfrm>
            <a:off x="3892550" y="8834438"/>
            <a:ext cx="2968625" cy="460375"/>
          </a:xfrm>
          <a:prstGeom prst="rect">
            <a:avLst/>
          </a:prstGeom>
          <a:noFill/>
          <a:ln w="9525">
            <a:noFill/>
            <a:miter lim="800000"/>
            <a:headEnd/>
            <a:tailEnd/>
          </a:ln>
          <a:effectLst/>
        </p:spPr>
        <p:txBody>
          <a:bodyPr vert="horz" wrap="square" lIns="17547" tIns="8774" rIns="17547" bIns="8774" numCol="1" anchor="b" anchorCtr="0" compatLnSpc="1">
            <a:prstTxWarp prst="textNoShape">
              <a:avLst/>
            </a:prstTxWarp>
          </a:bodyPr>
          <a:lstStyle>
            <a:lvl1pPr algn="r" defTabSz="176213">
              <a:defRPr sz="200"/>
            </a:lvl1pPr>
          </a:lstStyle>
          <a:p>
            <a:pPr>
              <a:defRPr/>
            </a:pPr>
            <a:fld id="{D97E2E70-E50C-4552-ADDF-7AD225DA307A}" type="slidenum">
              <a:rPr lang="en-US"/>
              <a:pPr>
                <a:defRPr/>
              </a:pPr>
              <a:t>‹#›</a:t>
            </a:fld>
            <a:endParaRPr lang="en-US"/>
          </a:p>
        </p:txBody>
      </p:sp>
    </p:spTree>
    <p:extLst>
      <p:ext uri="{BB962C8B-B14F-4D97-AF65-F5344CB8AC3E}">
        <p14:creationId xmlns:p14="http://schemas.microsoft.com/office/powerpoint/2010/main" val="3788876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6576000" cy="29260800"/>
            <a:chOff x="0" y="0"/>
            <a:chExt cx="5760" cy="4320"/>
          </a:xfrm>
        </p:grpSpPr>
        <p:sp>
          <p:nvSpPr>
            <p:cNvPr id="5" name="Rectangle 3"/>
            <p:cNvSpPr>
              <a:spLocks noChangeArrowheads="1"/>
            </p:cNvSpPr>
            <p:nvPr/>
          </p:nvSpPr>
          <p:spPr bwMode="black">
            <a:xfrm>
              <a:off x="1008" y="0"/>
              <a:ext cx="4752" cy="4320"/>
            </a:xfrm>
            <a:prstGeom prst="rect">
              <a:avLst/>
            </a:prstGeom>
            <a:solidFill>
              <a:schemeClr val="bg1"/>
            </a:solidFill>
            <a:ln w="9525">
              <a:noFill/>
              <a:miter lim="800000"/>
              <a:headEnd/>
              <a:tailEnd/>
            </a:ln>
          </p:spPr>
          <p:txBody>
            <a:bodyPr wrap="none" lIns="470194" tIns="235097" rIns="470194" bIns="235097" anchor="ctr"/>
            <a:lstStyle/>
            <a:p>
              <a:pPr>
                <a:defRPr/>
              </a:pPr>
              <a:endParaRPr lang="en-US" sz="1286"/>
            </a:p>
          </p:txBody>
        </p:sp>
        <p:sp>
          <p:nvSpPr>
            <p:cNvPr id="6" name="Rectangle 4"/>
            <p:cNvSpPr>
              <a:spLocks noChangeArrowheads="1"/>
            </p:cNvSpPr>
            <p:nvPr/>
          </p:nvSpPr>
          <p:spPr bwMode="ltGray">
            <a:xfrm>
              <a:off x="0" y="0"/>
              <a:ext cx="1008" cy="4320"/>
            </a:xfrm>
            <a:prstGeom prst="rect">
              <a:avLst/>
            </a:prstGeom>
            <a:solidFill>
              <a:schemeClr val="accent1"/>
            </a:solidFill>
            <a:ln w="9525">
              <a:noFill/>
              <a:miter lim="800000"/>
              <a:headEnd/>
              <a:tailEnd/>
            </a:ln>
          </p:spPr>
          <p:txBody>
            <a:bodyPr wrap="none" lIns="470194" tIns="235097" rIns="470194" bIns="235097" anchor="ctr"/>
            <a:lstStyle/>
            <a:p>
              <a:pPr algn="ctr" defTabSz="3357697">
                <a:defRPr/>
              </a:pPr>
              <a:endParaRPr lang="en-US" sz="8786">
                <a:solidFill>
                  <a:schemeClr val="tx2"/>
                </a:solidFill>
              </a:endParaRPr>
            </a:p>
          </p:txBody>
        </p:sp>
        <p:sp>
          <p:nvSpPr>
            <p:cNvPr id="7" name="Freeform 5"/>
            <p:cNvSpPr>
              <a:spLocks/>
            </p:cNvSpPr>
            <p:nvPr/>
          </p:nvSpPr>
          <p:spPr bwMode="ltGray">
            <a:xfrm>
              <a:off x="0" y="0"/>
              <a:ext cx="5760" cy="2400"/>
            </a:xfrm>
            <a:custGeom>
              <a:avLst/>
              <a:gdLst>
                <a:gd name="T0" fmla="*/ 0 w 5760"/>
                <a:gd name="T1" fmla="*/ 1200 h 2400"/>
                <a:gd name="T2" fmla="*/ 1008 w 5760"/>
                <a:gd name="T3" fmla="*/ 2400 h 2400"/>
                <a:gd name="T4" fmla="*/ 5760 w 5760"/>
                <a:gd name="T5" fmla="*/ 1536 h 2400"/>
                <a:gd name="T6" fmla="*/ 5760 w 5760"/>
                <a:gd name="T7" fmla="*/ 0 h 2400"/>
                <a:gd name="T8" fmla="*/ 0 w 5760"/>
                <a:gd name="T9" fmla="*/ 0 h 2400"/>
                <a:gd name="T10" fmla="*/ 0 w 5760"/>
                <a:gd name="T11" fmla="*/ 1200 h 2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2400">
                  <a:moveTo>
                    <a:pt x="0" y="1200"/>
                  </a:moveTo>
                  <a:lnTo>
                    <a:pt x="1008" y="2400"/>
                  </a:lnTo>
                  <a:lnTo>
                    <a:pt x="5760" y="1536"/>
                  </a:lnTo>
                  <a:lnTo>
                    <a:pt x="5760" y="0"/>
                  </a:lnTo>
                  <a:lnTo>
                    <a:pt x="0" y="0"/>
                  </a:lnTo>
                  <a:lnTo>
                    <a:pt x="0" y="1200"/>
                  </a:lnTo>
                  <a:close/>
                </a:path>
              </a:pathLst>
            </a:custGeom>
            <a:solidFill>
              <a:schemeClr val="bg2"/>
            </a:solidFill>
            <a:ln w="9525">
              <a:noFill/>
              <a:round/>
              <a:headEnd/>
              <a:tailEnd/>
            </a:ln>
          </p:spPr>
          <p:txBody>
            <a:bodyPr wrap="none" lIns="470194" tIns="235097" rIns="470194" bIns="235097" anchor="ctr"/>
            <a:lstStyle/>
            <a:p>
              <a:pPr>
                <a:defRPr/>
              </a:pPr>
              <a:endParaRPr lang="en-US" sz="1286"/>
            </a:p>
          </p:txBody>
        </p:sp>
      </p:grpSp>
      <p:sp>
        <p:nvSpPr>
          <p:cNvPr id="3078" name="Rectangle 6"/>
          <p:cNvSpPr>
            <a:spLocks noGrp="1" noChangeArrowheads="1"/>
          </p:cNvSpPr>
          <p:nvPr>
            <p:ph type="ctrTitle"/>
          </p:nvPr>
        </p:nvSpPr>
        <p:spPr>
          <a:xfrm>
            <a:off x="3201459" y="6174740"/>
            <a:ext cx="36269084" cy="4876800"/>
          </a:xfrm>
        </p:spPr>
        <p:txBody>
          <a:bodyPr/>
          <a:lstStyle>
            <a:lvl1pPr>
              <a:defRPr/>
            </a:lvl1pPr>
          </a:lstStyle>
          <a:p>
            <a:r>
              <a:rPr lang="en-US"/>
              <a:t>Click to edit Master title style</a:t>
            </a:r>
          </a:p>
        </p:txBody>
      </p:sp>
      <p:sp>
        <p:nvSpPr>
          <p:cNvPr id="3079" name="Rectangle 7"/>
          <p:cNvSpPr>
            <a:spLocks noGrp="1" noChangeArrowheads="1"/>
          </p:cNvSpPr>
          <p:nvPr>
            <p:ph type="subTitle" idx="1"/>
          </p:nvPr>
        </p:nvSpPr>
        <p:spPr>
          <a:xfrm>
            <a:off x="9603055" y="16583660"/>
            <a:ext cx="29867489" cy="7472680"/>
          </a:xfrm>
        </p:spPr>
        <p:txBody>
          <a:bodyPr/>
          <a:lstStyle>
            <a:lvl1pPr marL="0" indent="0">
              <a:buFontTx/>
              <a:buNone/>
              <a:defRPr/>
            </a:lvl1pPr>
          </a:lstStyle>
          <a:p>
            <a:r>
              <a:rPr lang="en-US"/>
              <a:t>Click to edit Master subtitle style</a:t>
            </a:r>
          </a:p>
        </p:txBody>
      </p:sp>
      <p:sp>
        <p:nvSpPr>
          <p:cNvPr id="8" name="Rectangle 8"/>
          <p:cNvSpPr>
            <a:spLocks noGrp="1" noChangeArrowheads="1"/>
          </p:cNvSpPr>
          <p:nvPr>
            <p:ph type="dt" sz="half" idx="10"/>
          </p:nvPr>
        </p:nvSpPr>
        <p:spPr>
          <a:xfrm>
            <a:off x="6707188" y="27307541"/>
            <a:ext cx="7620000" cy="1953260"/>
          </a:xfrm>
        </p:spPr>
        <p:txBody>
          <a:bodyPr/>
          <a:lstStyle>
            <a:lvl1pPr>
              <a:defRPr>
                <a:solidFill>
                  <a:srgbClr val="808080"/>
                </a:solidFill>
              </a:defRPr>
            </a:lvl1pPr>
          </a:lstStyle>
          <a:p>
            <a:pPr>
              <a:defRPr/>
            </a:pPr>
            <a:endParaRPr lang="en-US"/>
          </a:p>
        </p:txBody>
      </p:sp>
      <p:sp>
        <p:nvSpPr>
          <p:cNvPr id="9" name="Rectangle 9"/>
          <p:cNvSpPr>
            <a:spLocks noGrp="1" noChangeArrowheads="1"/>
          </p:cNvSpPr>
          <p:nvPr>
            <p:ph type="ftr" sz="quarter" idx="11"/>
          </p:nvPr>
        </p:nvSpPr>
        <p:spPr>
          <a:xfrm>
            <a:off x="15851189" y="27307541"/>
            <a:ext cx="11580813" cy="1953260"/>
          </a:xfrm>
        </p:spPr>
        <p:txBody>
          <a:bodyPr/>
          <a:lstStyle>
            <a:lvl1pPr>
              <a:defRPr>
                <a:solidFill>
                  <a:srgbClr val="808080"/>
                </a:solidFill>
              </a:defRPr>
            </a:lvl1pPr>
          </a:lstStyle>
          <a:p>
            <a:pPr>
              <a:defRPr/>
            </a:pPr>
            <a:endParaRPr lang="en-US"/>
          </a:p>
        </p:txBody>
      </p:sp>
      <p:sp>
        <p:nvSpPr>
          <p:cNvPr id="10" name="Rectangle 10"/>
          <p:cNvSpPr>
            <a:spLocks noGrp="1" noChangeArrowheads="1"/>
          </p:cNvSpPr>
          <p:nvPr>
            <p:ph type="sldNum" sz="quarter" idx="12"/>
          </p:nvPr>
        </p:nvSpPr>
        <p:spPr>
          <a:xfrm>
            <a:off x="28956000" y="27307541"/>
            <a:ext cx="7620000" cy="1953260"/>
          </a:xfrm>
        </p:spPr>
        <p:txBody>
          <a:bodyPr/>
          <a:lstStyle>
            <a:lvl1pPr>
              <a:defRPr>
                <a:solidFill>
                  <a:srgbClr val="808080"/>
                </a:solidFill>
              </a:defRPr>
            </a:lvl1pPr>
          </a:lstStyle>
          <a:p>
            <a:pPr>
              <a:defRPr/>
            </a:pPr>
            <a:fld id="{5C93927C-C7E5-4451-934C-541775DC9F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F4D7DCF-35C3-43E3-8ECE-43C7B979F3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36594" y="650240"/>
            <a:ext cx="9744604" cy="25359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1458" y="650240"/>
            <a:ext cx="29108136" cy="25359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44C7855-F6F3-4F22-9A57-924A8029A3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01459" y="650240"/>
            <a:ext cx="36269084" cy="487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913440" y="8455661"/>
            <a:ext cx="36267761" cy="1755394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1956984-A86E-4067-BA91-3E523B1D26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C13A231-09AE-48E8-9527-9649CFC5EC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0795" y="18802350"/>
            <a:ext cx="36271729" cy="5811520"/>
          </a:xfrm>
        </p:spPr>
        <p:txBody>
          <a:bodyPr/>
          <a:lstStyle>
            <a:lvl1pPr algn="l">
              <a:defRPr sz="2857" b="1" cap="all"/>
            </a:lvl1pPr>
          </a:lstStyle>
          <a:p>
            <a:r>
              <a:rPr lang="en-US" smtClean="0"/>
              <a:t>Click to edit Master title style</a:t>
            </a:r>
            <a:endParaRPr lang="en-US"/>
          </a:p>
        </p:txBody>
      </p:sp>
      <p:sp>
        <p:nvSpPr>
          <p:cNvPr id="3" name="Text Placeholder 2"/>
          <p:cNvSpPr>
            <a:spLocks noGrp="1"/>
          </p:cNvSpPr>
          <p:nvPr>
            <p:ph type="body" idx="1"/>
          </p:nvPr>
        </p:nvSpPr>
        <p:spPr>
          <a:xfrm>
            <a:off x="3370795" y="12401550"/>
            <a:ext cx="36271729" cy="6400800"/>
          </a:xfrm>
        </p:spPr>
        <p:txBody>
          <a:bodyPr anchor="b"/>
          <a:lstStyle>
            <a:lvl1pPr marL="0" indent="0">
              <a:buNone/>
              <a:defRPr sz="1429"/>
            </a:lvl1pPr>
            <a:lvl2pPr marL="326584" indent="0">
              <a:buNone/>
              <a:defRPr sz="1286"/>
            </a:lvl2pPr>
            <a:lvl3pPr marL="653169" indent="0">
              <a:buNone/>
              <a:defRPr sz="1143"/>
            </a:lvl3pPr>
            <a:lvl4pPr marL="979754" indent="0">
              <a:buNone/>
              <a:defRPr sz="1000"/>
            </a:lvl4pPr>
            <a:lvl5pPr marL="1306338" indent="0">
              <a:buNone/>
              <a:defRPr sz="1000"/>
            </a:lvl5pPr>
            <a:lvl6pPr marL="1632923" indent="0">
              <a:buNone/>
              <a:defRPr sz="1000"/>
            </a:lvl6pPr>
            <a:lvl7pPr marL="1959507" indent="0">
              <a:buNone/>
              <a:defRPr sz="1000"/>
            </a:lvl7pPr>
            <a:lvl8pPr marL="2286091" indent="0">
              <a:buNone/>
              <a:defRPr sz="1000"/>
            </a:lvl8pPr>
            <a:lvl9pPr marL="2612677" indent="0">
              <a:buNone/>
              <a:defRPr sz="10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D733831-2D61-4778-ADB3-2575D40C3D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13440" y="8455661"/>
            <a:ext cx="18069719" cy="17553940"/>
          </a:xfrm>
        </p:spPr>
        <p:txBody>
          <a:bodyPr/>
          <a:lstStyle>
            <a:lvl1pPr>
              <a:defRPr sz="2000"/>
            </a:lvl1pPr>
            <a:lvl2pPr>
              <a:defRPr sz="1714"/>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110159" y="8455661"/>
            <a:ext cx="18071041" cy="17553940"/>
          </a:xfrm>
        </p:spPr>
        <p:txBody>
          <a:bodyPr/>
          <a:lstStyle>
            <a:lvl1pPr>
              <a:defRPr sz="2000"/>
            </a:lvl1pPr>
            <a:lvl2pPr>
              <a:defRPr sz="1714"/>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A48140A-10AF-49F6-A8F6-4BFE24204B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868" y="1172210"/>
            <a:ext cx="38404271"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3867" y="6549392"/>
            <a:ext cx="18854209" cy="2730500"/>
          </a:xfrm>
        </p:spPr>
        <p:txBody>
          <a:bodyPr anchor="b"/>
          <a:lstStyle>
            <a:lvl1pPr marL="0" indent="0">
              <a:buNone/>
              <a:defRPr sz="1714" b="1"/>
            </a:lvl1pPr>
            <a:lvl2pPr marL="326584" indent="0">
              <a:buNone/>
              <a:defRPr sz="1429" b="1"/>
            </a:lvl2pPr>
            <a:lvl3pPr marL="653169" indent="0">
              <a:buNone/>
              <a:defRPr sz="1286" b="1"/>
            </a:lvl3pPr>
            <a:lvl4pPr marL="979754" indent="0">
              <a:buNone/>
              <a:defRPr sz="1143" b="1"/>
            </a:lvl4pPr>
            <a:lvl5pPr marL="1306338" indent="0">
              <a:buNone/>
              <a:defRPr sz="1143" b="1"/>
            </a:lvl5pPr>
            <a:lvl6pPr marL="1632923" indent="0">
              <a:buNone/>
              <a:defRPr sz="1143" b="1"/>
            </a:lvl6pPr>
            <a:lvl7pPr marL="1959507" indent="0">
              <a:buNone/>
              <a:defRPr sz="1143" b="1"/>
            </a:lvl7pPr>
            <a:lvl8pPr marL="2286091" indent="0">
              <a:buNone/>
              <a:defRPr sz="1143" b="1"/>
            </a:lvl8pPr>
            <a:lvl9pPr marL="2612677" indent="0">
              <a:buNone/>
              <a:defRPr sz="1143" b="1"/>
            </a:lvl9pPr>
          </a:lstStyle>
          <a:p>
            <a:pPr lvl="0"/>
            <a:r>
              <a:rPr lang="en-US" smtClean="0"/>
              <a:t>Click to edit Master text styles</a:t>
            </a:r>
          </a:p>
        </p:txBody>
      </p:sp>
      <p:sp>
        <p:nvSpPr>
          <p:cNvPr id="4" name="Content Placeholder 3"/>
          <p:cNvSpPr>
            <a:spLocks noGrp="1"/>
          </p:cNvSpPr>
          <p:nvPr>
            <p:ph sz="half" idx="2"/>
          </p:nvPr>
        </p:nvSpPr>
        <p:spPr>
          <a:xfrm>
            <a:off x="2133867" y="9279892"/>
            <a:ext cx="18854209" cy="16857980"/>
          </a:xfrm>
        </p:spPr>
        <p:txBody>
          <a:bodyPr/>
          <a:lstStyle>
            <a:lvl1pPr>
              <a:defRPr sz="1714"/>
            </a:lvl1pPr>
            <a:lvl2pPr>
              <a:defRPr sz="1429"/>
            </a:lvl2pPr>
            <a:lvl3pPr>
              <a:defRPr sz="1286"/>
            </a:lvl3pPr>
            <a:lvl4pPr>
              <a:defRPr sz="1143"/>
            </a:lvl4pPr>
            <a:lvl5pPr>
              <a:defRPr sz="1143"/>
            </a:lvl5pPr>
            <a:lvl6pPr>
              <a:defRPr sz="1143"/>
            </a:lvl6pPr>
            <a:lvl7pPr>
              <a:defRPr sz="1143"/>
            </a:lvl7pPr>
            <a:lvl8pPr>
              <a:defRPr sz="1143"/>
            </a:lvl8pPr>
            <a:lvl9pPr>
              <a:defRPr sz="1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677312" y="6549392"/>
            <a:ext cx="18860824" cy="2730500"/>
          </a:xfrm>
        </p:spPr>
        <p:txBody>
          <a:bodyPr anchor="b"/>
          <a:lstStyle>
            <a:lvl1pPr marL="0" indent="0">
              <a:buNone/>
              <a:defRPr sz="1714" b="1"/>
            </a:lvl1pPr>
            <a:lvl2pPr marL="326584" indent="0">
              <a:buNone/>
              <a:defRPr sz="1429" b="1"/>
            </a:lvl2pPr>
            <a:lvl3pPr marL="653169" indent="0">
              <a:buNone/>
              <a:defRPr sz="1286" b="1"/>
            </a:lvl3pPr>
            <a:lvl4pPr marL="979754" indent="0">
              <a:buNone/>
              <a:defRPr sz="1143" b="1"/>
            </a:lvl4pPr>
            <a:lvl5pPr marL="1306338" indent="0">
              <a:buNone/>
              <a:defRPr sz="1143" b="1"/>
            </a:lvl5pPr>
            <a:lvl6pPr marL="1632923" indent="0">
              <a:buNone/>
              <a:defRPr sz="1143" b="1"/>
            </a:lvl6pPr>
            <a:lvl7pPr marL="1959507" indent="0">
              <a:buNone/>
              <a:defRPr sz="1143" b="1"/>
            </a:lvl7pPr>
            <a:lvl8pPr marL="2286091" indent="0">
              <a:buNone/>
              <a:defRPr sz="1143" b="1"/>
            </a:lvl8pPr>
            <a:lvl9pPr marL="2612677" indent="0">
              <a:buNone/>
              <a:defRPr sz="1143" b="1"/>
            </a:lvl9pPr>
          </a:lstStyle>
          <a:p>
            <a:pPr lvl="0"/>
            <a:r>
              <a:rPr lang="en-US" smtClean="0"/>
              <a:t>Click to edit Master text styles</a:t>
            </a:r>
          </a:p>
        </p:txBody>
      </p:sp>
      <p:sp>
        <p:nvSpPr>
          <p:cNvPr id="6" name="Content Placeholder 5"/>
          <p:cNvSpPr>
            <a:spLocks noGrp="1"/>
          </p:cNvSpPr>
          <p:nvPr>
            <p:ph sz="quarter" idx="4"/>
          </p:nvPr>
        </p:nvSpPr>
        <p:spPr>
          <a:xfrm>
            <a:off x="21677312" y="9279892"/>
            <a:ext cx="18860824" cy="16857980"/>
          </a:xfrm>
        </p:spPr>
        <p:txBody>
          <a:bodyPr/>
          <a:lstStyle>
            <a:lvl1pPr>
              <a:defRPr sz="1714"/>
            </a:lvl1pPr>
            <a:lvl2pPr>
              <a:defRPr sz="1429"/>
            </a:lvl2pPr>
            <a:lvl3pPr>
              <a:defRPr sz="1286"/>
            </a:lvl3pPr>
            <a:lvl4pPr>
              <a:defRPr sz="1143"/>
            </a:lvl4pPr>
            <a:lvl5pPr>
              <a:defRPr sz="1143"/>
            </a:lvl5pPr>
            <a:lvl6pPr>
              <a:defRPr sz="1143"/>
            </a:lvl6pPr>
            <a:lvl7pPr>
              <a:defRPr sz="1143"/>
            </a:lvl7pPr>
            <a:lvl8pPr>
              <a:defRPr sz="1143"/>
            </a:lvl8pPr>
            <a:lvl9pPr>
              <a:defRPr sz="1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424DBCFC-4406-4E0E-846E-1B6455A4F2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00FDADCF-3B3D-4E3B-A2C3-E47A4B2A48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DD7AD14-F4C9-44E2-A4DB-4DB519C4D8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867" y="1164590"/>
            <a:ext cx="14038791" cy="4958080"/>
          </a:xfrm>
        </p:spPr>
        <p:txBody>
          <a:bodyPr anchor="b"/>
          <a:lstStyle>
            <a:lvl1pPr algn="l">
              <a:defRPr sz="1429" b="1"/>
            </a:lvl1pPr>
          </a:lstStyle>
          <a:p>
            <a:r>
              <a:rPr lang="en-US" smtClean="0"/>
              <a:t>Click to edit Master title style</a:t>
            </a:r>
            <a:endParaRPr lang="en-US"/>
          </a:p>
        </p:txBody>
      </p:sp>
      <p:sp>
        <p:nvSpPr>
          <p:cNvPr id="3" name="Content Placeholder 2"/>
          <p:cNvSpPr>
            <a:spLocks noGrp="1"/>
          </p:cNvSpPr>
          <p:nvPr>
            <p:ph idx="1"/>
          </p:nvPr>
        </p:nvSpPr>
        <p:spPr>
          <a:xfrm>
            <a:off x="16683302" y="1164590"/>
            <a:ext cx="23854834" cy="24973280"/>
          </a:xfrm>
        </p:spPr>
        <p:txBody>
          <a:bodyPr/>
          <a:lstStyle>
            <a:lvl1pPr>
              <a:defRPr sz="2286"/>
            </a:lvl1pPr>
            <a:lvl2pPr>
              <a:defRPr sz="2000"/>
            </a:lvl2pPr>
            <a:lvl3pPr>
              <a:defRPr sz="1714"/>
            </a:lvl3pPr>
            <a:lvl4pPr>
              <a:defRPr sz="1429"/>
            </a:lvl4pPr>
            <a:lvl5pPr>
              <a:defRPr sz="1429"/>
            </a:lvl5pPr>
            <a:lvl6pPr>
              <a:defRPr sz="1429"/>
            </a:lvl6pPr>
            <a:lvl7pPr>
              <a:defRPr sz="1429"/>
            </a:lvl7pPr>
            <a:lvl8pPr>
              <a:defRPr sz="1429"/>
            </a:lvl8pPr>
            <a:lvl9pPr>
              <a:defRPr sz="14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3867" y="6122670"/>
            <a:ext cx="14038791" cy="20015200"/>
          </a:xfrm>
        </p:spPr>
        <p:txBody>
          <a:bodyPr/>
          <a:lstStyle>
            <a:lvl1pPr marL="0" indent="0">
              <a:buNone/>
              <a:defRPr sz="1000"/>
            </a:lvl1pPr>
            <a:lvl2pPr marL="326584" indent="0">
              <a:buNone/>
              <a:defRPr sz="857"/>
            </a:lvl2pPr>
            <a:lvl3pPr marL="653169" indent="0">
              <a:buNone/>
              <a:defRPr sz="714"/>
            </a:lvl3pPr>
            <a:lvl4pPr marL="979754" indent="0">
              <a:buNone/>
              <a:defRPr sz="643"/>
            </a:lvl4pPr>
            <a:lvl5pPr marL="1306338" indent="0">
              <a:buNone/>
              <a:defRPr sz="643"/>
            </a:lvl5pPr>
            <a:lvl6pPr marL="1632923" indent="0">
              <a:buNone/>
              <a:defRPr sz="643"/>
            </a:lvl6pPr>
            <a:lvl7pPr marL="1959507" indent="0">
              <a:buNone/>
              <a:defRPr sz="643"/>
            </a:lvl7pPr>
            <a:lvl8pPr marL="2286091" indent="0">
              <a:buNone/>
              <a:defRPr sz="643"/>
            </a:lvl8pPr>
            <a:lvl9pPr marL="2612677" indent="0">
              <a:buNone/>
              <a:defRPr sz="643"/>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B194E3C-6EAF-40B9-83F5-5CDBA2B3C1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3482" y="20482560"/>
            <a:ext cx="25603729" cy="2418080"/>
          </a:xfrm>
        </p:spPr>
        <p:txBody>
          <a:bodyPr anchor="b"/>
          <a:lstStyle>
            <a:lvl1pPr algn="l">
              <a:defRPr sz="1429" b="1"/>
            </a:lvl1pPr>
          </a:lstStyle>
          <a:p>
            <a:r>
              <a:rPr lang="en-US" smtClean="0"/>
              <a:t>Click to edit Master title style</a:t>
            </a:r>
            <a:endParaRPr lang="en-US"/>
          </a:p>
        </p:txBody>
      </p:sp>
      <p:sp>
        <p:nvSpPr>
          <p:cNvPr id="3" name="Picture Placeholder 2"/>
          <p:cNvSpPr>
            <a:spLocks noGrp="1"/>
          </p:cNvSpPr>
          <p:nvPr>
            <p:ph type="pic" idx="1"/>
          </p:nvPr>
        </p:nvSpPr>
        <p:spPr>
          <a:xfrm>
            <a:off x="8363482" y="2614930"/>
            <a:ext cx="25603729" cy="17556480"/>
          </a:xfrm>
        </p:spPr>
        <p:txBody>
          <a:bodyPr/>
          <a:lstStyle>
            <a:lvl1pPr marL="0" indent="0">
              <a:buNone/>
              <a:defRPr sz="2286"/>
            </a:lvl1pPr>
            <a:lvl2pPr marL="326584" indent="0">
              <a:buNone/>
              <a:defRPr sz="2000"/>
            </a:lvl2pPr>
            <a:lvl3pPr marL="653169" indent="0">
              <a:buNone/>
              <a:defRPr sz="1714"/>
            </a:lvl3pPr>
            <a:lvl4pPr marL="979754" indent="0">
              <a:buNone/>
              <a:defRPr sz="1429"/>
            </a:lvl4pPr>
            <a:lvl5pPr marL="1306338" indent="0">
              <a:buNone/>
              <a:defRPr sz="1429"/>
            </a:lvl5pPr>
            <a:lvl6pPr marL="1632923" indent="0">
              <a:buNone/>
              <a:defRPr sz="1429"/>
            </a:lvl6pPr>
            <a:lvl7pPr marL="1959507" indent="0">
              <a:buNone/>
              <a:defRPr sz="1429"/>
            </a:lvl7pPr>
            <a:lvl8pPr marL="2286091" indent="0">
              <a:buNone/>
              <a:defRPr sz="1429"/>
            </a:lvl8pPr>
            <a:lvl9pPr marL="2612677" indent="0">
              <a:buNone/>
              <a:defRPr sz="1429"/>
            </a:lvl9pPr>
          </a:lstStyle>
          <a:p>
            <a:pPr lvl="0"/>
            <a:endParaRPr lang="en-US" noProof="0" smtClean="0"/>
          </a:p>
        </p:txBody>
      </p:sp>
      <p:sp>
        <p:nvSpPr>
          <p:cNvPr id="4" name="Text Placeholder 3"/>
          <p:cNvSpPr>
            <a:spLocks noGrp="1"/>
          </p:cNvSpPr>
          <p:nvPr>
            <p:ph type="body" sz="half" idx="2"/>
          </p:nvPr>
        </p:nvSpPr>
        <p:spPr>
          <a:xfrm>
            <a:off x="8363482" y="22900640"/>
            <a:ext cx="25603729" cy="3434080"/>
          </a:xfrm>
        </p:spPr>
        <p:txBody>
          <a:bodyPr/>
          <a:lstStyle>
            <a:lvl1pPr marL="0" indent="0">
              <a:buNone/>
              <a:defRPr sz="1000"/>
            </a:lvl1pPr>
            <a:lvl2pPr marL="326584" indent="0">
              <a:buNone/>
              <a:defRPr sz="857"/>
            </a:lvl2pPr>
            <a:lvl3pPr marL="653169" indent="0">
              <a:buNone/>
              <a:defRPr sz="714"/>
            </a:lvl3pPr>
            <a:lvl4pPr marL="979754" indent="0">
              <a:buNone/>
              <a:defRPr sz="643"/>
            </a:lvl4pPr>
            <a:lvl5pPr marL="1306338" indent="0">
              <a:buNone/>
              <a:defRPr sz="643"/>
            </a:lvl5pPr>
            <a:lvl6pPr marL="1632923" indent="0">
              <a:buNone/>
              <a:defRPr sz="643"/>
            </a:lvl6pPr>
            <a:lvl7pPr marL="1959507" indent="0">
              <a:buNone/>
              <a:defRPr sz="643"/>
            </a:lvl7pPr>
            <a:lvl8pPr marL="2286091" indent="0">
              <a:buNone/>
              <a:defRPr sz="643"/>
            </a:lvl8pPr>
            <a:lvl9pPr marL="2612677" indent="0">
              <a:buNone/>
              <a:defRPr sz="643"/>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F7B928C-B19C-42F9-A25C-1E880FCB6B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2743732" y="650240"/>
            <a:ext cx="31088541" cy="4876800"/>
          </a:xfrm>
          <a:prstGeom prst="rect">
            <a:avLst/>
          </a:prstGeom>
          <a:noFill/>
          <a:ln w="9525">
            <a:noFill/>
            <a:miter lim="800000"/>
            <a:headEnd/>
            <a:tailEnd/>
          </a:ln>
        </p:spPr>
        <p:txBody>
          <a:bodyPr vert="horz" wrap="square" lIns="470194" tIns="235097" rIns="470194" bIns="235097" numCol="1" anchor="t"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white">
          <a:xfrm>
            <a:off x="5068096" y="8455661"/>
            <a:ext cx="31087219" cy="17553940"/>
          </a:xfrm>
          <a:prstGeom prst="rect">
            <a:avLst/>
          </a:prstGeom>
          <a:noFill/>
          <a:ln w="9525">
            <a:noFill/>
            <a:miter lim="800000"/>
            <a:headEnd/>
            <a:tailEnd/>
          </a:ln>
        </p:spPr>
        <p:txBody>
          <a:bodyPr vert="horz" wrap="square" lIns="470194" tIns="235097" rIns="470194" bIns="2350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8"/>
          <p:cNvSpPr>
            <a:spLocks noGrp="1" noChangeArrowheads="1"/>
          </p:cNvSpPr>
          <p:nvPr>
            <p:ph type="dt" sz="half" idx="2"/>
          </p:nvPr>
        </p:nvSpPr>
        <p:spPr bwMode="auto">
          <a:xfrm>
            <a:off x="6401594" y="27307541"/>
            <a:ext cx="7620000" cy="1953260"/>
          </a:xfrm>
          <a:prstGeom prst="rect">
            <a:avLst/>
          </a:prstGeom>
          <a:noFill/>
          <a:ln w="9525">
            <a:noFill/>
            <a:miter lim="800000"/>
            <a:headEnd/>
            <a:tailEnd/>
          </a:ln>
        </p:spPr>
        <p:txBody>
          <a:bodyPr vert="horz" wrap="square" lIns="470194" tIns="235097" rIns="470194" bIns="235097" numCol="1" anchor="t" anchorCtr="0" compatLnSpc="1">
            <a:prstTxWarp prst="textNoShape">
              <a:avLst/>
            </a:prstTxWarp>
          </a:bodyPr>
          <a:lstStyle>
            <a:lvl1pPr>
              <a:spcBef>
                <a:spcPct val="50000"/>
              </a:spcBef>
              <a:defRPr sz="5214">
                <a:solidFill>
                  <a:schemeClr val="folHlink"/>
                </a:solidFill>
                <a:latin typeface="Tahoma" charset="0"/>
              </a:defRPr>
            </a:lvl1pPr>
          </a:lstStyle>
          <a:p>
            <a:pPr>
              <a:defRPr/>
            </a:pPr>
            <a:endParaRPr lang="en-US"/>
          </a:p>
        </p:txBody>
      </p:sp>
      <p:sp>
        <p:nvSpPr>
          <p:cNvPr id="2057" name="Rectangle 9"/>
          <p:cNvSpPr>
            <a:spLocks noGrp="1" noChangeArrowheads="1"/>
          </p:cNvSpPr>
          <p:nvPr>
            <p:ph type="ftr" sz="quarter" idx="3"/>
          </p:nvPr>
        </p:nvSpPr>
        <p:spPr bwMode="auto">
          <a:xfrm>
            <a:off x="15545597" y="27307541"/>
            <a:ext cx="11582135" cy="1953260"/>
          </a:xfrm>
          <a:prstGeom prst="rect">
            <a:avLst/>
          </a:prstGeom>
          <a:noFill/>
          <a:ln w="9525">
            <a:noFill/>
            <a:miter lim="800000"/>
            <a:headEnd/>
            <a:tailEnd/>
          </a:ln>
        </p:spPr>
        <p:txBody>
          <a:bodyPr vert="horz" wrap="square" lIns="470194" tIns="235097" rIns="470194" bIns="235097" numCol="1" anchor="t" anchorCtr="0" compatLnSpc="1">
            <a:prstTxWarp prst="textNoShape">
              <a:avLst/>
            </a:prstTxWarp>
          </a:bodyPr>
          <a:lstStyle>
            <a:lvl1pPr algn="ctr">
              <a:spcBef>
                <a:spcPct val="50000"/>
              </a:spcBef>
              <a:defRPr sz="5214">
                <a:solidFill>
                  <a:schemeClr val="folHlink"/>
                </a:solidFill>
                <a:latin typeface="Tahoma" charset="0"/>
              </a:defRPr>
            </a:lvl1pPr>
          </a:lstStyle>
          <a:p>
            <a:pPr>
              <a:defRPr/>
            </a:pPr>
            <a:endParaRPr lang="en-US"/>
          </a:p>
        </p:txBody>
      </p:sp>
      <p:sp>
        <p:nvSpPr>
          <p:cNvPr id="2058" name="Rectangle 10"/>
          <p:cNvSpPr>
            <a:spLocks noGrp="1" noChangeArrowheads="1"/>
          </p:cNvSpPr>
          <p:nvPr>
            <p:ph type="sldNum" sz="quarter" idx="4"/>
          </p:nvPr>
        </p:nvSpPr>
        <p:spPr bwMode="auto">
          <a:xfrm>
            <a:off x="28651730" y="27307541"/>
            <a:ext cx="7618678" cy="1953260"/>
          </a:xfrm>
          <a:prstGeom prst="rect">
            <a:avLst/>
          </a:prstGeom>
          <a:noFill/>
          <a:ln w="9525">
            <a:noFill/>
            <a:miter lim="800000"/>
            <a:headEnd/>
            <a:tailEnd/>
          </a:ln>
        </p:spPr>
        <p:txBody>
          <a:bodyPr vert="horz" wrap="square" lIns="470194" tIns="235097" rIns="470194" bIns="235097" numCol="1" anchor="t" anchorCtr="0" compatLnSpc="1">
            <a:prstTxWarp prst="textNoShape">
              <a:avLst/>
            </a:prstTxWarp>
          </a:bodyPr>
          <a:lstStyle>
            <a:lvl1pPr algn="r">
              <a:spcBef>
                <a:spcPct val="50000"/>
              </a:spcBef>
              <a:defRPr sz="5214">
                <a:solidFill>
                  <a:schemeClr val="folHlink"/>
                </a:solidFill>
                <a:latin typeface="Tahoma" charset="0"/>
              </a:defRPr>
            </a:lvl1pPr>
          </a:lstStyle>
          <a:p>
            <a:pPr>
              <a:defRPr/>
            </a:pPr>
            <a:fld id="{AFE5511D-203A-4380-995C-F4ACD76FD24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3357697" rtl="0" eaLnBrk="0" fontAlgn="base" hangingPunct="0">
        <a:spcBef>
          <a:spcPct val="0"/>
        </a:spcBef>
        <a:spcAft>
          <a:spcPct val="0"/>
        </a:spcAft>
        <a:defRPr kumimoji="1" sz="16143">
          <a:solidFill>
            <a:schemeClr val="tx2"/>
          </a:solidFill>
          <a:latin typeface="+mj-lt"/>
          <a:ea typeface="+mj-ea"/>
          <a:cs typeface="+mj-cs"/>
        </a:defRPr>
      </a:lvl1pPr>
      <a:lvl2pPr algn="l" defTabSz="3357697" rtl="0" eaLnBrk="0" fontAlgn="base" hangingPunct="0">
        <a:spcBef>
          <a:spcPct val="0"/>
        </a:spcBef>
        <a:spcAft>
          <a:spcPct val="0"/>
        </a:spcAft>
        <a:defRPr kumimoji="1" sz="16143">
          <a:solidFill>
            <a:schemeClr val="tx2"/>
          </a:solidFill>
          <a:latin typeface="Tahoma" pitchFamily="34" charset="0"/>
        </a:defRPr>
      </a:lvl2pPr>
      <a:lvl3pPr algn="l" defTabSz="3357697" rtl="0" eaLnBrk="0" fontAlgn="base" hangingPunct="0">
        <a:spcBef>
          <a:spcPct val="0"/>
        </a:spcBef>
        <a:spcAft>
          <a:spcPct val="0"/>
        </a:spcAft>
        <a:defRPr kumimoji="1" sz="16143">
          <a:solidFill>
            <a:schemeClr val="tx2"/>
          </a:solidFill>
          <a:latin typeface="Tahoma" pitchFamily="34" charset="0"/>
        </a:defRPr>
      </a:lvl3pPr>
      <a:lvl4pPr algn="l" defTabSz="3357697" rtl="0" eaLnBrk="0" fontAlgn="base" hangingPunct="0">
        <a:spcBef>
          <a:spcPct val="0"/>
        </a:spcBef>
        <a:spcAft>
          <a:spcPct val="0"/>
        </a:spcAft>
        <a:defRPr kumimoji="1" sz="16143">
          <a:solidFill>
            <a:schemeClr val="tx2"/>
          </a:solidFill>
          <a:latin typeface="Tahoma" pitchFamily="34" charset="0"/>
        </a:defRPr>
      </a:lvl4pPr>
      <a:lvl5pPr algn="l" defTabSz="3357697" rtl="0" eaLnBrk="0" fontAlgn="base" hangingPunct="0">
        <a:spcBef>
          <a:spcPct val="0"/>
        </a:spcBef>
        <a:spcAft>
          <a:spcPct val="0"/>
        </a:spcAft>
        <a:defRPr kumimoji="1" sz="16143">
          <a:solidFill>
            <a:schemeClr val="tx2"/>
          </a:solidFill>
          <a:latin typeface="Tahoma" pitchFamily="34" charset="0"/>
        </a:defRPr>
      </a:lvl5pPr>
      <a:lvl6pPr marL="326584" algn="l" defTabSz="3357697" rtl="0" eaLnBrk="0" fontAlgn="base" hangingPunct="0">
        <a:spcBef>
          <a:spcPct val="0"/>
        </a:spcBef>
        <a:spcAft>
          <a:spcPct val="0"/>
        </a:spcAft>
        <a:defRPr kumimoji="1" sz="16143">
          <a:solidFill>
            <a:schemeClr val="tx2"/>
          </a:solidFill>
          <a:latin typeface="Tahoma" pitchFamily="34" charset="0"/>
        </a:defRPr>
      </a:lvl6pPr>
      <a:lvl7pPr marL="653169" algn="l" defTabSz="3357697" rtl="0" eaLnBrk="0" fontAlgn="base" hangingPunct="0">
        <a:spcBef>
          <a:spcPct val="0"/>
        </a:spcBef>
        <a:spcAft>
          <a:spcPct val="0"/>
        </a:spcAft>
        <a:defRPr kumimoji="1" sz="16143">
          <a:solidFill>
            <a:schemeClr val="tx2"/>
          </a:solidFill>
          <a:latin typeface="Tahoma" pitchFamily="34" charset="0"/>
        </a:defRPr>
      </a:lvl7pPr>
      <a:lvl8pPr marL="979754" algn="l" defTabSz="3357697" rtl="0" eaLnBrk="0" fontAlgn="base" hangingPunct="0">
        <a:spcBef>
          <a:spcPct val="0"/>
        </a:spcBef>
        <a:spcAft>
          <a:spcPct val="0"/>
        </a:spcAft>
        <a:defRPr kumimoji="1" sz="16143">
          <a:solidFill>
            <a:schemeClr val="tx2"/>
          </a:solidFill>
          <a:latin typeface="Tahoma" pitchFamily="34" charset="0"/>
        </a:defRPr>
      </a:lvl8pPr>
      <a:lvl9pPr marL="1306338" algn="l" defTabSz="3357697" rtl="0" eaLnBrk="0" fontAlgn="base" hangingPunct="0">
        <a:spcBef>
          <a:spcPct val="0"/>
        </a:spcBef>
        <a:spcAft>
          <a:spcPct val="0"/>
        </a:spcAft>
        <a:defRPr kumimoji="1" sz="16143">
          <a:solidFill>
            <a:schemeClr val="tx2"/>
          </a:solidFill>
          <a:latin typeface="Tahoma" pitchFamily="34" charset="0"/>
        </a:defRPr>
      </a:lvl9pPr>
    </p:titleStyle>
    <p:bodyStyle>
      <a:lvl1pPr marL="1258711" indent="-1258711" algn="l" defTabSz="3357697" rtl="0" eaLnBrk="0" fontAlgn="base" hangingPunct="0">
        <a:spcBef>
          <a:spcPct val="20000"/>
        </a:spcBef>
        <a:spcAft>
          <a:spcPct val="0"/>
        </a:spcAft>
        <a:buChar char="•"/>
        <a:defRPr kumimoji="1" sz="11786">
          <a:solidFill>
            <a:schemeClr val="tx1"/>
          </a:solidFill>
          <a:latin typeface="+mn-lt"/>
          <a:ea typeface="+mn-ea"/>
          <a:cs typeface="+mn-cs"/>
        </a:defRPr>
      </a:lvl1pPr>
      <a:lvl2pPr marL="2729475" indent="-1050060" algn="l" defTabSz="3357697" rtl="0" eaLnBrk="0" fontAlgn="base" hangingPunct="0">
        <a:spcBef>
          <a:spcPct val="20000"/>
        </a:spcBef>
        <a:spcAft>
          <a:spcPct val="0"/>
        </a:spcAft>
        <a:buChar char="–"/>
        <a:defRPr kumimoji="1" sz="10286">
          <a:solidFill>
            <a:schemeClr val="tx1"/>
          </a:solidFill>
          <a:latin typeface="+mn-lt"/>
        </a:defRPr>
      </a:lvl2pPr>
      <a:lvl3pPr marL="4199106" indent="-841409" algn="l" defTabSz="3357697" rtl="0" eaLnBrk="0" fontAlgn="base" hangingPunct="0">
        <a:spcBef>
          <a:spcPct val="20000"/>
        </a:spcBef>
        <a:spcAft>
          <a:spcPct val="0"/>
        </a:spcAft>
        <a:buChar char="•"/>
        <a:defRPr kumimoji="1" sz="8786">
          <a:solidFill>
            <a:schemeClr val="tx1"/>
          </a:solidFill>
          <a:latin typeface="+mn-lt"/>
        </a:defRPr>
      </a:lvl3pPr>
      <a:lvl4pPr marL="5878520" indent="-841409" algn="l" defTabSz="3357697" rtl="0" eaLnBrk="0" fontAlgn="base" hangingPunct="0">
        <a:spcBef>
          <a:spcPct val="20000"/>
        </a:spcBef>
        <a:spcAft>
          <a:spcPct val="0"/>
        </a:spcAft>
        <a:buChar char="–"/>
        <a:defRPr kumimoji="1" sz="7357">
          <a:solidFill>
            <a:schemeClr val="tx1"/>
          </a:solidFill>
          <a:latin typeface="+mn-lt"/>
        </a:defRPr>
      </a:lvl4pPr>
      <a:lvl5pPr marL="7556802" indent="-839141" algn="l" defTabSz="3357697" rtl="0" eaLnBrk="0" fontAlgn="base" hangingPunct="0">
        <a:spcBef>
          <a:spcPct val="20000"/>
        </a:spcBef>
        <a:spcAft>
          <a:spcPct val="0"/>
        </a:spcAft>
        <a:buChar char="»"/>
        <a:defRPr kumimoji="1" sz="7357">
          <a:solidFill>
            <a:schemeClr val="tx1"/>
          </a:solidFill>
          <a:latin typeface="+mn-lt"/>
        </a:defRPr>
      </a:lvl5pPr>
      <a:lvl6pPr marL="7883387" indent="-839141" algn="l" defTabSz="3357697" rtl="0" eaLnBrk="0" fontAlgn="base" hangingPunct="0">
        <a:spcBef>
          <a:spcPct val="20000"/>
        </a:spcBef>
        <a:spcAft>
          <a:spcPct val="0"/>
        </a:spcAft>
        <a:buChar char="»"/>
        <a:defRPr kumimoji="1" sz="7357">
          <a:solidFill>
            <a:schemeClr val="tx1"/>
          </a:solidFill>
          <a:latin typeface="+mn-lt"/>
        </a:defRPr>
      </a:lvl6pPr>
      <a:lvl7pPr marL="8209971" indent="-839141" algn="l" defTabSz="3357697" rtl="0" eaLnBrk="0" fontAlgn="base" hangingPunct="0">
        <a:spcBef>
          <a:spcPct val="20000"/>
        </a:spcBef>
        <a:spcAft>
          <a:spcPct val="0"/>
        </a:spcAft>
        <a:buChar char="»"/>
        <a:defRPr kumimoji="1" sz="7357">
          <a:solidFill>
            <a:schemeClr val="tx1"/>
          </a:solidFill>
          <a:latin typeface="+mn-lt"/>
        </a:defRPr>
      </a:lvl7pPr>
      <a:lvl8pPr marL="8536556" indent="-839141" algn="l" defTabSz="3357697" rtl="0" eaLnBrk="0" fontAlgn="base" hangingPunct="0">
        <a:spcBef>
          <a:spcPct val="20000"/>
        </a:spcBef>
        <a:spcAft>
          <a:spcPct val="0"/>
        </a:spcAft>
        <a:buChar char="»"/>
        <a:defRPr kumimoji="1" sz="7357">
          <a:solidFill>
            <a:schemeClr val="tx1"/>
          </a:solidFill>
          <a:latin typeface="+mn-lt"/>
        </a:defRPr>
      </a:lvl8pPr>
      <a:lvl9pPr marL="8863140" indent="-839141" algn="l" defTabSz="3357697" rtl="0" eaLnBrk="0" fontAlgn="base" hangingPunct="0">
        <a:spcBef>
          <a:spcPct val="20000"/>
        </a:spcBef>
        <a:spcAft>
          <a:spcPct val="0"/>
        </a:spcAft>
        <a:buChar char="»"/>
        <a:defRPr kumimoji="1" sz="7357">
          <a:solidFill>
            <a:schemeClr val="tx1"/>
          </a:solidFill>
          <a:latin typeface="+mn-lt"/>
        </a:defRPr>
      </a:lvl9pPr>
    </p:bodyStyle>
    <p:otherStyle>
      <a:defPPr>
        <a:defRPr lang="en-US"/>
      </a:defPPr>
      <a:lvl1pPr marL="0" algn="l" defTabSz="653169" rtl="0" eaLnBrk="1" latinLnBrk="0" hangingPunct="1">
        <a:defRPr sz="1286" kern="1200">
          <a:solidFill>
            <a:schemeClr val="tx1"/>
          </a:solidFill>
          <a:latin typeface="+mn-lt"/>
          <a:ea typeface="+mn-ea"/>
          <a:cs typeface="+mn-cs"/>
        </a:defRPr>
      </a:lvl1pPr>
      <a:lvl2pPr marL="326584" algn="l" defTabSz="653169" rtl="0" eaLnBrk="1" latinLnBrk="0" hangingPunct="1">
        <a:defRPr sz="1286" kern="1200">
          <a:solidFill>
            <a:schemeClr val="tx1"/>
          </a:solidFill>
          <a:latin typeface="+mn-lt"/>
          <a:ea typeface="+mn-ea"/>
          <a:cs typeface="+mn-cs"/>
        </a:defRPr>
      </a:lvl2pPr>
      <a:lvl3pPr marL="653169" algn="l" defTabSz="653169" rtl="0" eaLnBrk="1" latinLnBrk="0" hangingPunct="1">
        <a:defRPr sz="1286" kern="1200">
          <a:solidFill>
            <a:schemeClr val="tx1"/>
          </a:solidFill>
          <a:latin typeface="+mn-lt"/>
          <a:ea typeface="+mn-ea"/>
          <a:cs typeface="+mn-cs"/>
        </a:defRPr>
      </a:lvl3pPr>
      <a:lvl4pPr marL="979754" algn="l" defTabSz="653169" rtl="0" eaLnBrk="1" latinLnBrk="0" hangingPunct="1">
        <a:defRPr sz="1286" kern="1200">
          <a:solidFill>
            <a:schemeClr val="tx1"/>
          </a:solidFill>
          <a:latin typeface="+mn-lt"/>
          <a:ea typeface="+mn-ea"/>
          <a:cs typeface="+mn-cs"/>
        </a:defRPr>
      </a:lvl4pPr>
      <a:lvl5pPr marL="1306338" algn="l" defTabSz="653169" rtl="0" eaLnBrk="1" latinLnBrk="0" hangingPunct="1">
        <a:defRPr sz="1286" kern="1200">
          <a:solidFill>
            <a:schemeClr val="tx1"/>
          </a:solidFill>
          <a:latin typeface="+mn-lt"/>
          <a:ea typeface="+mn-ea"/>
          <a:cs typeface="+mn-cs"/>
        </a:defRPr>
      </a:lvl5pPr>
      <a:lvl6pPr marL="1632923" algn="l" defTabSz="653169" rtl="0" eaLnBrk="1" latinLnBrk="0" hangingPunct="1">
        <a:defRPr sz="1286" kern="1200">
          <a:solidFill>
            <a:schemeClr val="tx1"/>
          </a:solidFill>
          <a:latin typeface="+mn-lt"/>
          <a:ea typeface="+mn-ea"/>
          <a:cs typeface="+mn-cs"/>
        </a:defRPr>
      </a:lvl6pPr>
      <a:lvl7pPr marL="1959507" algn="l" defTabSz="653169" rtl="0" eaLnBrk="1" latinLnBrk="0" hangingPunct="1">
        <a:defRPr sz="1286" kern="1200">
          <a:solidFill>
            <a:schemeClr val="tx1"/>
          </a:solidFill>
          <a:latin typeface="+mn-lt"/>
          <a:ea typeface="+mn-ea"/>
          <a:cs typeface="+mn-cs"/>
        </a:defRPr>
      </a:lvl7pPr>
      <a:lvl8pPr marL="2286091" algn="l" defTabSz="653169" rtl="0" eaLnBrk="1" latinLnBrk="0" hangingPunct="1">
        <a:defRPr sz="1286" kern="1200">
          <a:solidFill>
            <a:schemeClr val="tx1"/>
          </a:solidFill>
          <a:latin typeface="+mn-lt"/>
          <a:ea typeface="+mn-ea"/>
          <a:cs typeface="+mn-cs"/>
        </a:defRPr>
      </a:lvl8pPr>
      <a:lvl9pPr marL="2612677" algn="l" defTabSz="653169" rtl="0" eaLnBrk="1" latinLnBrk="0" hangingPunct="1">
        <a:defRPr sz="12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linicalpharmacology.com.uri.idm.oclc/" TargetMode="Externa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hyperlink" Target="http://asclepieion.mpl.uoa.gr/parko/marketos2.htm" TargetMode="External"/><Relationship Id="rId21" Type="http://schemas.openxmlformats.org/officeDocument/2006/relationships/image" Target="../media/image11.jpeg"/><Relationship Id="rId7" Type="http://schemas.openxmlformats.org/officeDocument/2006/relationships/hyperlink" Target="http://www.usada.org/can-poppyseeds-cause-a-positive-drug-test/" TargetMode="External"/><Relationship Id="rId12" Type="http://schemas.openxmlformats.org/officeDocument/2006/relationships/image" Target="../media/image2.jpeg"/><Relationship Id="rId17" Type="http://schemas.openxmlformats.org/officeDocument/2006/relationships/image" Target="../media/image7.jpeg"/><Relationship Id="rId2" Type="http://schemas.openxmlformats.org/officeDocument/2006/relationships/image" Target="../media/image1.png"/><Relationship Id="rId16" Type="http://schemas.openxmlformats.org/officeDocument/2006/relationships/image" Target="../media/image6.jpeg"/><Relationship Id="rId20"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hyperlink" Target="http://www.whfoods.com/genpage.php?tname=foodspice&amp;dbid=42" TargetMode="External"/><Relationship Id="rId11" Type="http://schemas.openxmlformats.org/officeDocument/2006/relationships/hyperlink" Target="https://medlineplus.gov/ency/article/000123.htm" TargetMode="External"/><Relationship Id="rId5" Type="http://schemas.openxmlformats.org/officeDocument/2006/relationships/hyperlink" Target="http://www.naturaldatabase.com/" TargetMode="External"/><Relationship Id="rId15" Type="http://schemas.openxmlformats.org/officeDocument/2006/relationships/image" Target="../media/image5.jpeg"/><Relationship Id="rId10" Type="http://schemas.openxmlformats.org/officeDocument/2006/relationships/hyperlink" Target="https://rarediseases.org/rare-diseases/elephantiasis/" TargetMode="External"/><Relationship Id="rId19" Type="http://schemas.openxmlformats.org/officeDocument/2006/relationships/image" Target="../media/image9.jpeg"/><Relationship Id="rId4" Type="http://schemas.openxmlformats.org/officeDocument/2006/relationships/hyperlink" Target="http://www.iep.utm.edu/galen/" TargetMode="External"/><Relationship Id="rId9" Type="http://schemas.openxmlformats.org/officeDocument/2006/relationships/hyperlink" Target="http://www.merckmanuals.com/professional/hepatic-and-biliary-disorders/approach-to-the-patient-with-liver-disease/jaundice" TargetMode="External"/><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12045007" y="18811795"/>
            <a:ext cx="12948594" cy="4720486"/>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653169"/>
            <a:endParaRPr lang="en-US" sz="1286"/>
          </a:p>
        </p:txBody>
      </p:sp>
      <p:sp>
        <p:nvSpPr>
          <p:cNvPr id="2" name="Rectangle 1"/>
          <p:cNvSpPr/>
          <p:nvPr/>
        </p:nvSpPr>
        <p:spPr bwMode="auto">
          <a:xfrm>
            <a:off x="12076246" y="9391440"/>
            <a:ext cx="23266006" cy="4762371"/>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653169"/>
            <a:endParaRPr lang="en-US" sz="1286"/>
          </a:p>
        </p:txBody>
      </p:sp>
      <p:sp>
        <p:nvSpPr>
          <p:cNvPr id="4831" name="Rectangle 735"/>
          <p:cNvSpPr>
            <a:spLocks noGrp="1" noChangeArrowheads="1"/>
          </p:cNvSpPr>
          <p:nvPr>
            <p:ph type="title"/>
          </p:nvPr>
        </p:nvSpPr>
        <p:spPr>
          <a:xfrm>
            <a:off x="1029229" y="2532516"/>
            <a:ext cx="34584244" cy="5256893"/>
          </a:xfrm>
          <a:solidFill>
            <a:srgbClr val="002147"/>
          </a:solidFill>
        </p:spPr>
        <p:txBody>
          <a:bodyPr anchor="ctr">
            <a:normAutofit/>
          </a:bodyPr>
          <a:lstStyle/>
          <a:p>
            <a:pPr marL="502351">
              <a:lnSpc>
                <a:spcPct val="90000"/>
              </a:lnSpc>
              <a:defRPr/>
            </a:pPr>
            <a:r>
              <a:rPr lang="en-US" sz="7643" b="1" dirty="0">
                <a:solidFill>
                  <a:srgbClr val="B38C0A"/>
                </a:solidFill>
                <a:latin typeface="Arial" pitchFamily="34" charset="0"/>
                <a:cs typeface="Arial" pitchFamily="34" charset="0"/>
              </a:rPr>
              <a:t>Evaluating the Safety and Efficacy of Classical Greek </a:t>
            </a:r>
            <a:br>
              <a:rPr lang="en-US" sz="7643" b="1" dirty="0">
                <a:solidFill>
                  <a:srgbClr val="B38C0A"/>
                </a:solidFill>
                <a:latin typeface="Arial" pitchFamily="34" charset="0"/>
                <a:cs typeface="Arial" pitchFamily="34" charset="0"/>
              </a:rPr>
            </a:br>
            <a:r>
              <a:rPr lang="en-US" sz="7643" b="1" dirty="0">
                <a:solidFill>
                  <a:srgbClr val="B38C0A"/>
                </a:solidFill>
                <a:latin typeface="Arial" pitchFamily="34" charset="0"/>
                <a:cs typeface="Arial" pitchFamily="34" charset="0"/>
              </a:rPr>
              <a:t>and Roman Treatments Compared to Modern Treatment</a:t>
            </a:r>
            <a:r>
              <a:rPr lang="en-US" sz="6857" b="1" i="1" dirty="0"/>
              <a:t/>
            </a:r>
            <a:br>
              <a:rPr lang="en-US" sz="6857" b="1" i="1" dirty="0"/>
            </a:br>
            <a:r>
              <a:rPr kumimoji="0" lang="en-US" altLang="en-US" sz="3857" b="1" dirty="0">
                <a:solidFill>
                  <a:srgbClr val="002147"/>
                </a:solidFill>
                <a:effectLst>
                  <a:outerShdw blurRad="38100" dist="38100" dir="2700000" algn="tl">
                    <a:srgbClr val="000000"/>
                  </a:outerShdw>
                </a:effectLst>
                <a:latin typeface="Arial" charset="0"/>
                <a:cs typeface="Arial" charset="0"/>
              </a:rPr>
              <a:t/>
            </a:r>
            <a:br>
              <a:rPr kumimoji="0" lang="en-US" altLang="en-US" sz="3857" b="1" dirty="0">
                <a:solidFill>
                  <a:srgbClr val="002147"/>
                </a:solidFill>
                <a:effectLst>
                  <a:outerShdw blurRad="38100" dist="38100" dir="2700000" algn="tl">
                    <a:srgbClr val="000000"/>
                  </a:outerShdw>
                </a:effectLst>
                <a:latin typeface="Arial" charset="0"/>
                <a:cs typeface="Arial" charset="0"/>
              </a:rPr>
            </a:br>
            <a:r>
              <a:rPr kumimoji="0" lang="en-US" altLang="en-US" sz="5214" b="1" i="1" dirty="0">
                <a:solidFill>
                  <a:schemeClr val="tx1"/>
                </a:solidFill>
                <a:effectLst>
                  <a:outerShdw blurRad="38100" dist="38100" dir="2700000" algn="tl">
                    <a:srgbClr val="000000"/>
                  </a:outerShdw>
                </a:effectLst>
                <a:latin typeface="Arial" charset="0"/>
                <a:cs typeface="Arial" charset="0"/>
              </a:rPr>
              <a:t>Morgan Wynes </a:t>
            </a:r>
            <a:r>
              <a:rPr kumimoji="0" lang="en-US" altLang="en-US" sz="5214" b="1" i="1" dirty="0" err="1">
                <a:solidFill>
                  <a:schemeClr val="tx1"/>
                </a:solidFill>
                <a:effectLst>
                  <a:outerShdw blurRad="38100" dist="38100" dir="2700000" algn="tl">
                    <a:srgbClr val="000000"/>
                  </a:outerShdw>
                </a:effectLst>
                <a:latin typeface="Arial" charset="0"/>
                <a:cs typeface="Arial" charset="0"/>
              </a:rPr>
              <a:t>PharmD</a:t>
            </a:r>
            <a:r>
              <a:rPr kumimoji="0" lang="en-US" altLang="en-US" sz="5214" b="1" i="1" dirty="0">
                <a:solidFill>
                  <a:schemeClr val="tx1"/>
                </a:solidFill>
                <a:effectLst>
                  <a:outerShdw blurRad="38100" dist="38100" dir="2700000" algn="tl">
                    <a:srgbClr val="000000"/>
                  </a:outerShdw>
                </a:effectLst>
                <a:latin typeface="Arial" charset="0"/>
                <a:cs typeface="Arial" charset="0"/>
              </a:rPr>
              <a:t>/MBA Candidate Class of 2018</a:t>
            </a:r>
            <a:r>
              <a:rPr lang="en-US" sz="5143" b="1" baseline="30000" dirty="0">
                <a:solidFill>
                  <a:schemeClr val="tx1"/>
                </a:solidFill>
                <a:latin typeface="Calibri" pitchFamily="34" charset="0"/>
              </a:rPr>
              <a:t>1</a:t>
            </a:r>
            <a:r>
              <a:rPr kumimoji="0" lang="en-US" altLang="en-US" sz="5214" b="1" i="1" dirty="0">
                <a:solidFill>
                  <a:schemeClr val="tx1"/>
                </a:solidFill>
                <a:effectLst>
                  <a:outerShdw blurRad="38100" dist="38100" dir="2700000" algn="tl">
                    <a:srgbClr val="000000"/>
                  </a:outerShdw>
                </a:effectLst>
                <a:latin typeface="Arial" charset="0"/>
                <a:cs typeface="Arial" charset="0"/>
              </a:rPr>
              <a:t> </a:t>
            </a:r>
            <a:br>
              <a:rPr kumimoji="0" lang="en-US" altLang="en-US" sz="5214" b="1" i="1" dirty="0">
                <a:solidFill>
                  <a:schemeClr val="tx1"/>
                </a:solidFill>
                <a:effectLst>
                  <a:outerShdw blurRad="38100" dist="38100" dir="2700000" algn="tl">
                    <a:srgbClr val="000000"/>
                  </a:outerShdw>
                </a:effectLst>
                <a:latin typeface="Arial" charset="0"/>
                <a:cs typeface="Arial" charset="0"/>
              </a:rPr>
            </a:br>
            <a:r>
              <a:rPr lang="en-US" sz="5143" b="1" baseline="30000" dirty="0">
                <a:solidFill>
                  <a:schemeClr val="tx1"/>
                </a:solidFill>
                <a:latin typeface="Calibri" pitchFamily="34" charset="0"/>
              </a:rPr>
              <a:t>1</a:t>
            </a:r>
            <a:r>
              <a:rPr kumimoji="0" lang="en-US" altLang="en-US" sz="5214" i="1" dirty="0">
                <a:solidFill>
                  <a:schemeClr val="tx1"/>
                </a:solidFill>
                <a:effectLst>
                  <a:outerShdw blurRad="38100" dist="38100" dir="2700000" algn="tl">
                    <a:srgbClr val="000000"/>
                  </a:outerShdw>
                </a:effectLst>
                <a:latin typeface="Arial" charset="0"/>
                <a:cs typeface="Arial" charset="0"/>
              </a:rPr>
              <a:t>The University of Rhode Island, College of Pharmacy</a:t>
            </a:r>
            <a:endParaRPr kumimoji="0" lang="en-US" altLang="en-US" dirty="0" smtClean="0">
              <a:solidFill>
                <a:schemeClr val="tx1"/>
              </a:solidFill>
              <a:latin typeface="Arial" charset="0"/>
              <a:cs typeface="Arial" charset="0"/>
            </a:endParaRPr>
          </a:p>
        </p:txBody>
      </p:sp>
      <p:sp>
        <p:nvSpPr>
          <p:cNvPr id="3075" name="Rectangle 761"/>
          <p:cNvSpPr>
            <a:spLocks noChangeArrowheads="1"/>
          </p:cNvSpPr>
          <p:nvPr/>
        </p:nvSpPr>
        <p:spPr bwMode="auto">
          <a:xfrm>
            <a:off x="981604" y="2532517"/>
            <a:ext cx="34629990" cy="23947437"/>
          </a:xfrm>
          <a:prstGeom prst="rect">
            <a:avLst/>
          </a:prstGeom>
          <a:noFill/>
          <a:ln w="177800">
            <a:solidFill>
              <a:srgbClr val="002147"/>
            </a:solidFill>
            <a:miter lim="800000"/>
            <a:headEnd/>
            <a:tailEnd/>
          </a:ln>
        </p:spPr>
        <p:txBody>
          <a:bodyPr wrap="none" anchor="ctr"/>
          <a:lstStyle/>
          <a:p>
            <a:endParaRPr lang="en-US" sz="1286">
              <a:solidFill>
                <a:srgbClr val="002147"/>
              </a:solidFill>
            </a:endParaRPr>
          </a:p>
        </p:txBody>
      </p:sp>
      <p:sp>
        <p:nvSpPr>
          <p:cNvPr id="3076" name="Text Box 780"/>
          <p:cNvSpPr txBox="1">
            <a:spLocks noChangeArrowheads="1"/>
          </p:cNvSpPr>
          <p:nvPr/>
        </p:nvSpPr>
        <p:spPr bwMode="auto">
          <a:xfrm>
            <a:off x="1391709" y="9683977"/>
            <a:ext cx="10173229" cy="2906437"/>
          </a:xfrm>
          <a:prstGeom prst="rect">
            <a:avLst/>
          </a:prstGeom>
          <a:noFill/>
          <a:ln w="9525">
            <a:noFill/>
            <a:miter lim="800000"/>
            <a:headEnd/>
            <a:tailEnd/>
          </a:ln>
        </p:spPr>
        <p:txBody>
          <a:bodyPr wrap="square">
            <a:spAutoFit/>
          </a:bodyPr>
          <a:lstStyle/>
          <a:p>
            <a:pPr defTabSz="2866472" eaLnBrk="1" fontAlgn="auto" hangingPunct="1">
              <a:spcAft>
                <a:spcPts val="0"/>
              </a:spcAft>
              <a:defRPr/>
            </a:pPr>
            <a:r>
              <a:rPr lang="en-US" sz="2286" b="1" dirty="0">
                <a:solidFill>
                  <a:srgbClr val="001B50"/>
                </a:solidFill>
                <a:latin typeface="Arial" panose="020B0604020202020204" pitchFamily="34" charset="0"/>
                <a:cs typeface="Arial" panose="020B0604020202020204" pitchFamily="34" charset="0"/>
              </a:rPr>
              <a:t>Classical Greek and Roman society made many medical advances. Hippocrates was the most important contributor to Greek medicine. During his life he shifted Greek medicine away from spiritual medicine toward practical medicine.</a:t>
            </a:r>
            <a:r>
              <a:rPr lang="en-US" sz="2286" b="1" baseline="30000" dirty="0">
                <a:solidFill>
                  <a:srgbClr val="001B50"/>
                </a:solidFill>
                <a:latin typeface="Arial" panose="020B0604020202020204" pitchFamily="34" charset="0"/>
                <a:cs typeface="Arial" panose="020B0604020202020204" pitchFamily="34" charset="0"/>
              </a:rPr>
              <a:t>1</a:t>
            </a:r>
            <a:r>
              <a:rPr lang="en-US" sz="2286" b="1" dirty="0">
                <a:solidFill>
                  <a:srgbClr val="001B50"/>
                </a:solidFill>
                <a:latin typeface="Arial" panose="020B0604020202020204" pitchFamily="34" charset="0"/>
                <a:cs typeface="Arial" panose="020B0604020202020204" pitchFamily="34" charset="0"/>
              </a:rPr>
              <a:t> Galen was the most important contributor to Roman medicine and was considered to be the father of medicine for the next 1400 years. Galen theorized that the circulatory system was used to carry more than just blood and his work led to the discovery of capillaries.</a:t>
            </a:r>
            <a:r>
              <a:rPr lang="en-US" sz="2286" b="1" baseline="30000" dirty="0">
                <a:solidFill>
                  <a:srgbClr val="001B50"/>
                </a:solidFill>
                <a:latin typeface="Arial" panose="020B0604020202020204" pitchFamily="34" charset="0"/>
                <a:cs typeface="Arial" panose="020B0604020202020204" pitchFamily="34" charset="0"/>
              </a:rPr>
              <a:t>2</a:t>
            </a:r>
            <a:endParaRPr lang="en-US" sz="2286" b="1" dirty="0">
              <a:solidFill>
                <a:srgbClr val="001B50"/>
              </a:solidFill>
              <a:latin typeface="Arial" panose="020B0604020202020204" pitchFamily="34" charset="0"/>
              <a:cs typeface="Arial" panose="020B0604020202020204" pitchFamily="34" charset="0"/>
            </a:endParaRPr>
          </a:p>
        </p:txBody>
      </p:sp>
      <p:sp>
        <p:nvSpPr>
          <p:cNvPr id="4881" name="Rectangle 785"/>
          <p:cNvSpPr>
            <a:spLocks noChangeArrowheads="1"/>
          </p:cNvSpPr>
          <p:nvPr/>
        </p:nvSpPr>
        <p:spPr bwMode="auto">
          <a:xfrm>
            <a:off x="1353575" y="16831094"/>
            <a:ext cx="10173229" cy="816429"/>
          </a:xfrm>
          <a:prstGeom prst="rect">
            <a:avLst/>
          </a:prstGeom>
          <a:solidFill>
            <a:srgbClr val="002147"/>
          </a:solidFill>
          <a:ln w="38100">
            <a:solidFill>
              <a:srgbClr val="002147"/>
            </a:solidFill>
            <a:miter lim="800000"/>
            <a:headEnd/>
            <a:tailEnd/>
          </a:ln>
          <a:effectLst/>
        </p:spPr>
        <p:txBody>
          <a:bodyPr wrap="none" lIns="65306" tIns="32653" rIns="65306" bIns="32653" anchor="ctr"/>
          <a:lstStyle/>
          <a:p>
            <a:pPr algn="ctr">
              <a:defRPr/>
            </a:pPr>
            <a:r>
              <a:rPr lang="en-US" altLang="en-US" sz="5143" b="1" dirty="0">
                <a:effectLst>
                  <a:outerShdw blurRad="38100" dist="38100" dir="2700000" algn="tl">
                    <a:srgbClr val="000000"/>
                  </a:outerShdw>
                </a:effectLst>
                <a:latin typeface="Arial" charset="0"/>
                <a:cs typeface="Arial" charset="0"/>
              </a:rPr>
              <a:t>Methodology</a:t>
            </a:r>
          </a:p>
        </p:txBody>
      </p:sp>
      <p:sp>
        <p:nvSpPr>
          <p:cNvPr id="3079" name="Text Box 798"/>
          <p:cNvSpPr txBox="1">
            <a:spLocks noChangeArrowheads="1"/>
          </p:cNvSpPr>
          <p:nvPr/>
        </p:nvSpPr>
        <p:spPr bwMode="auto">
          <a:xfrm>
            <a:off x="1353575" y="17906324"/>
            <a:ext cx="10173229" cy="4872296"/>
          </a:xfrm>
          <a:prstGeom prst="rect">
            <a:avLst/>
          </a:prstGeom>
          <a:noFill/>
          <a:ln w="9525">
            <a:noFill/>
            <a:miter lim="800000"/>
            <a:headEnd/>
            <a:tailEnd/>
          </a:ln>
        </p:spPr>
        <p:txBody>
          <a:bodyPr>
            <a:spAutoFit/>
          </a:bodyPr>
          <a:lstStyle/>
          <a:p>
            <a:pPr marL="326584" indent="-326584" defTabSz="3358335" eaLnBrk="1" hangingPunct="1">
              <a:buFont typeface="Arial" panose="020B0604020202020204" pitchFamily="34" charset="0"/>
              <a:buChar char="•"/>
              <a:defRPr/>
            </a:pPr>
            <a:r>
              <a:rPr lang="en-US" altLang="en-US" sz="2286" b="1" dirty="0">
                <a:solidFill>
                  <a:srgbClr val="001B50"/>
                </a:solidFill>
                <a:latin typeface="Arial" panose="020B0604020202020204" pitchFamily="34" charset="0"/>
                <a:cs typeface="Arial" panose="020B0604020202020204" pitchFamily="34" charset="0"/>
              </a:rPr>
              <a:t>Ancient texts were analyzed for diseases with tell tale symptoms and associated treatments.</a:t>
            </a:r>
          </a:p>
          <a:p>
            <a:pPr marL="326584" indent="-326584" defTabSz="3358335" eaLnBrk="1" hangingPunct="1">
              <a:buFont typeface="Arial" panose="020B0604020202020204" pitchFamily="34" charset="0"/>
              <a:buChar char="•"/>
              <a:defRPr/>
            </a:pPr>
            <a:r>
              <a:rPr lang="en-US" altLang="en-US" sz="2286" b="1" dirty="0">
                <a:solidFill>
                  <a:srgbClr val="001B50"/>
                </a:solidFill>
                <a:latin typeface="Arial" panose="020B0604020202020204" pitchFamily="34" charset="0"/>
                <a:cs typeface="Arial" panose="020B0604020202020204" pitchFamily="34" charset="0"/>
              </a:rPr>
              <a:t>The main resource consulted was Natural History by Pliny. </a:t>
            </a:r>
          </a:p>
          <a:p>
            <a:pPr marL="326584" indent="-326584" defTabSz="3358335" eaLnBrk="1" hangingPunct="1">
              <a:buFont typeface="Arial" panose="020B0604020202020204" pitchFamily="34" charset="0"/>
              <a:buChar char="•"/>
              <a:defRPr/>
            </a:pPr>
            <a:r>
              <a:rPr lang="en-US" altLang="en-US" sz="2286" b="1" dirty="0">
                <a:solidFill>
                  <a:srgbClr val="001B50"/>
                </a:solidFill>
                <a:latin typeface="Arial" panose="020B0604020202020204" pitchFamily="34" charset="0"/>
                <a:cs typeface="Arial" panose="020B0604020202020204" pitchFamily="34" charset="0"/>
              </a:rPr>
              <a:t>Tertiary resources were consulted to provide background on diseases.</a:t>
            </a:r>
          </a:p>
          <a:p>
            <a:pPr marL="326584" indent="-326584" defTabSz="3358335" eaLnBrk="1" hangingPunct="1">
              <a:buFont typeface="Arial" panose="020B0604020202020204" pitchFamily="34" charset="0"/>
              <a:buChar char="•"/>
              <a:defRPr/>
            </a:pPr>
            <a:r>
              <a:rPr lang="en-US" altLang="en-US" sz="2286" b="1" dirty="0">
                <a:solidFill>
                  <a:srgbClr val="001B50"/>
                </a:solidFill>
                <a:latin typeface="Arial" panose="020B0604020202020204" pitchFamily="34" charset="0"/>
                <a:cs typeface="Arial" panose="020B0604020202020204" pitchFamily="34" charset="0"/>
              </a:rPr>
              <a:t>Primary sources were consulted using mainly PubMed and </a:t>
            </a:r>
            <a:r>
              <a:rPr lang="en-US" altLang="en-US" sz="2286" b="1" dirty="0" err="1">
                <a:solidFill>
                  <a:srgbClr val="001B50"/>
                </a:solidFill>
                <a:latin typeface="Arial" panose="020B0604020202020204" pitchFamily="34" charset="0"/>
                <a:cs typeface="Arial" panose="020B0604020202020204" pitchFamily="34" charset="0"/>
              </a:rPr>
              <a:t>Embase</a:t>
            </a:r>
            <a:r>
              <a:rPr lang="en-US" altLang="en-US" sz="2286" b="1" dirty="0">
                <a:solidFill>
                  <a:srgbClr val="001B50"/>
                </a:solidFill>
                <a:latin typeface="Arial" panose="020B0604020202020204" pitchFamily="34" charset="0"/>
                <a:cs typeface="Arial" panose="020B0604020202020204" pitchFamily="34" charset="0"/>
              </a:rPr>
              <a:t>.</a:t>
            </a:r>
          </a:p>
          <a:p>
            <a:pPr marL="326584" indent="-326584" defTabSz="3358335" eaLnBrk="1" hangingPunct="1">
              <a:buFont typeface="Arial" panose="020B0604020202020204" pitchFamily="34" charset="0"/>
              <a:buChar char="•"/>
              <a:defRPr/>
            </a:pPr>
            <a:r>
              <a:rPr lang="en-US" altLang="en-US" sz="2286" b="1" dirty="0">
                <a:solidFill>
                  <a:srgbClr val="001B50"/>
                </a:solidFill>
                <a:latin typeface="Arial" panose="020B0604020202020204" pitchFamily="34" charset="0"/>
                <a:cs typeface="Arial" panose="020B0604020202020204" pitchFamily="34" charset="0"/>
              </a:rPr>
              <a:t>Those primary sources were used to assess the efficacy of the classical treatment in the disease state as well as to assess the safety and potential toxicities of those treatments.</a:t>
            </a:r>
          </a:p>
          <a:p>
            <a:pPr marL="326584" indent="-326584" defTabSz="3358335" eaLnBrk="1" hangingPunct="1">
              <a:buFont typeface="Arial" panose="020B0604020202020204" pitchFamily="34" charset="0"/>
              <a:buChar char="•"/>
              <a:defRPr/>
            </a:pPr>
            <a:r>
              <a:rPr lang="en-US" altLang="en-US" sz="2286" b="1" dirty="0">
                <a:solidFill>
                  <a:srgbClr val="001B50"/>
                </a:solidFill>
                <a:latin typeface="Arial" panose="020B0604020202020204" pitchFamily="34" charset="0"/>
                <a:cs typeface="Arial" panose="020B0604020202020204" pitchFamily="34" charset="0"/>
              </a:rPr>
              <a:t>Finally tertiary resources were consulted to assess the safety, efficacy and mechanism of action of the modern treatments for the same disease. </a:t>
            </a:r>
          </a:p>
          <a:p>
            <a:pPr marL="0" lvl="1" algn="just">
              <a:lnSpc>
                <a:spcPct val="114000"/>
              </a:lnSpc>
              <a:spcBef>
                <a:spcPct val="50000"/>
              </a:spcBef>
              <a:defRPr/>
            </a:pPr>
            <a:endParaRPr lang="en-US" sz="2214" b="1" dirty="0">
              <a:solidFill>
                <a:srgbClr val="001B50"/>
              </a:solidFill>
              <a:latin typeface="Arial" pitchFamily="34" charset="0"/>
              <a:cs typeface="Arial" pitchFamily="34" charset="0"/>
            </a:endParaRPr>
          </a:p>
        </p:txBody>
      </p:sp>
      <p:sp>
        <p:nvSpPr>
          <p:cNvPr id="4941" name="Rectangle 845"/>
          <p:cNvSpPr>
            <a:spLocks noChangeArrowheads="1"/>
          </p:cNvSpPr>
          <p:nvPr/>
        </p:nvSpPr>
        <p:spPr bwMode="auto">
          <a:xfrm>
            <a:off x="12104594" y="8585429"/>
            <a:ext cx="19532014" cy="816429"/>
          </a:xfrm>
          <a:prstGeom prst="rect">
            <a:avLst/>
          </a:prstGeom>
          <a:solidFill>
            <a:srgbClr val="002147"/>
          </a:solidFill>
          <a:ln w="38100">
            <a:solidFill>
              <a:srgbClr val="002147"/>
            </a:solidFill>
            <a:miter lim="800000"/>
            <a:headEnd/>
            <a:tailEnd/>
          </a:ln>
          <a:effectLst/>
        </p:spPr>
        <p:txBody>
          <a:bodyPr wrap="none" lIns="65306" tIns="32653" rIns="65306" bIns="32653" anchor="ctr"/>
          <a:lstStyle/>
          <a:p>
            <a:pPr algn="ctr">
              <a:defRPr/>
            </a:pPr>
            <a:r>
              <a:rPr lang="en-US" altLang="en-US" sz="5143" b="1" dirty="0">
                <a:effectLst>
                  <a:outerShdw blurRad="38100" dist="38100" dir="2700000" algn="tl">
                    <a:srgbClr val="000000"/>
                  </a:outerShdw>
                </a:effectLst>
                <a:latin typeface="Arial" charset="0"/>
                <a:cs typeface="Arial" charset="0"/>
              </a:rPr>
              <a:t>                   Results</a:t>
            </a:r>
            <a:r>
              <a:rPr lang="en-US" altLang="en-US" sz="5143" b="1" baseline="30000" dirty="0">
                <a:effectLst>
                  <a:outerShdw blurRad="38100" dist="38100" dir="2700000" algn="tl">
                    <a:srgbClr val="000000"/>
                  </a:outerShdw>
                </a:effectLst>
                <a:latin typeface="Arial" charset="0"/>
                <a:cs typeface="Arial" charset="0"/>
              </a:rPr>
              <a:t>24</a:t>
            </a:r>
            <a:endParaRPr lang="en-US" altLang="en-US" sz="5143" b="1" dirty="0">
              <a:effectLst>
                <a:outerShdw blurRad="38100" dist="38100" dir="2700000" algn="tl">
                  <a:srgbClr val="000000"/>
                </a:outerShdw>
              </a:effectLst>
              <a:latin typeface="Arial" charset="0"/>
              <a:cs typeface="Arial" charset="0"/>
            </a:endParaRPr>
          </a:p>
        </p:txBody>
      </p:sp>
      <p:sp>
        <p:nvSpPr>
          <p:cNvPr id="3083" name="Text Box 804"/>
          <p:cNvSpPr txBox="1">
            <a:spLocks noChangeArrowheads="1"/>
          </p:cNvSpPr>
          <p:nvPr/>
        </p:nvSpPr>
        <p:spPr bwMode="auto">
          <a:xfrm>
            <a:off x="24796141" y="25629959"/>
            <a:ext cx="10740245" cy="685957"/>
          </a:xfrm>
          <a:prstGeom prst="rect">
            <a:avLst/>
          </a:prstGeom>
          <a:noFill/>
          <a:ln w="9525">
            <a:noFill/>
            <a:miter lim="800000"/>
            <a:headEnd/>
            <a:tailEnd/>
          </a:ln>
        </p:spPr>
        <p:txBody>
          <a:bodyPr wrap="square">
            <a:spAutoFit/>
          </a:bodyPr>
          <a:lstStyle/>
          <a:p>
            <a:pPr algn="just">
              <a:lnSpc>
                <a:spcPct val="70000"/>
              </a:lnSpc>
              <a:spcBef>
                <a:spcPts val="0"/>
              </a:spcBef>
            </a:pPr>
            <a:r>
              <a:rPr lang="en-US" sz="1857" b="1" dirty="0">
                <a:solidFill>
                  <a:srgbClr val="002147"/>
                </a:solidFill>
                <a:latin typeface="Arial" charset="0"/>
              </a:rPr>
              <a:t>Sponsored by Dr. Kristina Ward</a:t>
            </a:r>
            <a:r>
              <a:rPr lang="en-US" sz="1857" b="1" baseline="30000" dirty="0">
                <a:solidFill>
                  <a:srgbClr val="002147"/>
                </a:solidFill>
                <a:latin typeface="Arial" charset="0"/>
              </a:rPr>
              <a:t>1</a:t>
            </a:r>
            <a:r>
              <a:rPr lang="en-US" sz="1857" b="1" dirty="0">
                <a:solidFill>
                  <a:srgbClr val="002147"/>
                </a:solidFill>
                <a:latin typeface="Arial" charset="0"/>
              </a:rPr>
              <a:t> and Dr. Daniel Carpenter</a:t>
            </a:r>
            <a:r>
              <a:rPr lang="en-US" sz="1857" b="1" baseline="30000" dirty="0">
                <a:solidFill>
                  <a:srgbClr val="002147"/>
                </a:solidFill>
                <a:latin typeface="Arial" charset="0"/>
              </a:rPr>
              <a:t>2</a:t>
            </a:r>
            <a:endParaRPr lang="en-US" sz="1857" b="1" dirty="0">
              <a:solidFill>
                <a:srgbClr val="002147"/>
              </a:solidFill>
              <a:latin typeface="Arial" charset="0"/>
            </a:endParaRPr>
          </a:p>
          <a:p>
            <a:pPr algn="just">
              <a:lnSpc>
                <a:spcPct val="80000"/>
              </a:lnSpc>
              <a:spcBef>
                <a:spcPts val="600"/>
              </a:spcBef>
            </a:pPr>
            <a:r>
              <a:rPr lang="en-US" sz="1286" b="1" baseline="30000" dirty="0">
                <a:solidFill>
                  <a:srgbClr val="002147"/>
                </a:solidFill>
                <a:latin typeface="Arial" charset="0"/>
              </a:rPr>
              <a:t>1</a:t>
            </a:r>
            <a:r>
              <a:rPr lang="en-US" sz="1286" b="1" dirty="0">
                <a:solidFill>
                  <a:srgbClr val="002147"/>
                </a:solidFill>
                <a:latin typeface="Arial" charset="0"/>
              </a:rPr>
              <a:t>The University of Rhode Island, College of Pharmacy, </a:t>
            </a:r>
            <a:r>
              <a:rPr lang="en-US" sz="1286" b="1" baseline="30000" dirty="0">
                <a:solidFill>
                  <a:srgbClr val="002147"/>
                </a:solidFill>
                <a:latin typeface="Arial" charset="0"/>
              </a:rPr>
              <a:t>2</a:t>
            </a:r>
            <a:r>
              <a:rPr lang="en-US" sz="1286" b="1" dirty="0">
                <a:solidFill>
                  <a:srgbClr val="002147"/>
                </a:solidFill>
                <a:latin typeface="Arial" charset="0"/>
              </a:rPr>
              <a:t>The University of Rhode Island, College of Arts and Sciences, Department of Modern and Classical Languages and Literatures, Classics Section Head</a:t>
            </a:r>
            <a:endParaRPr lang="en-US" sz="1286" b="1" baseline="30000" dirty="0">
              <a:solidFill>
                <a:srgbClr val="002147"/>
              </a:solidFill>
              <a:latin typeface="Arial" charset="0"/>
            </a:endParaRPr>
          </a:p>
        </p:txBody>
      </p:sp>
      <p:sp>
        <p:nvSpPr>
          <p:cNvPr id="4892" name="Rectangle 796"/>
          <p:cNvSpPr>
            <a:spLocks noChangeArrowheads="1"/>
          </p:cNvSpPr>
          <p:nvPr/>
        </p:nvSpPr>
        <p:spPr bwMode="auto">
          <a:xfrm>
            <a:off x="1360419" y="22524635"/>
            <a:ext cx="10325365" cy="816429"/>
          </a:xfrm>
          <a:prstGeom prst="rect">
            <a:avLst/>
          </a:prstGeom>
          <a:solidFill>
            <a:srgbClr val="002147"/>
          </a:solidFill>
          <a:ln w="38100">
            <a:solidFill>
              <a:srgbClr val="002147"/>
            </a:solidFill>
            <a:miter lim="800000"/>
            <a:headEnd/>
            <a:tailEnd/>
          </a:ln>
          <a:effectLst/>
        </p:spPr>
        <p:txBody>
          <a:bodyPr wrap="none" lIns="65306" tIns="32653" rIns="65306" bIns="32653" anchor="ctr"/>
          <a:lstStyle/>
          <a:p>
            <a:pPr algn="ctr">
              <a:defRPr/>
            </a:pPr>
            <a:r>
              <a:rPr lang="en-US" altLang="en-US" sz="5143" b="1" dirty="0">
                <a:effectLst>
                  <a:outerShdw blurRad="38100" dist="38100" dir="2700000" algn="tl">
                    <a:srgbClr val="000000"/>
                  </a:outerShdw>
                </a:effectLst>
                <a:latin typeface="Arial" charset="0"/>
                <a:cs typeface="Arial" charset="0"/>
              </a:rPr>
              <a:t>Conclusion</a:t>
            </a:r>
            <a:endParaRPr lang="en-US" altLang="en-US" sz="5214" b="1" dirty="0">
              <a:latin typeface="Arial" charset="0"/>
              <a:cs typeface="Arial" charset="0"/>
            </a:endParaRPr>
          </a:p>
        </p:txBody>
      </p:sp>
      <p:sp>
        <p:nvSpPr>
          <p:cNvPr id="3085" name="Rectangle 853"/>
          <p:cNvSpPr>
            <a:spLocks noChangeArrowheads="1"/>
          </p:cNvSpPr>
          <p:nvPr/>
        </p:nvSpPr>
        <p:spPr bwMode="auto">
          <a:xfrm>
            <a:off x="1376001" y="23538703"/>
            <a:ext cx="10325365" cy="2554674"/>
          </a:xfrm>
          <a:prstGeom prst="rect">
            <a:avLst/>
          </a:prstGeom>
          <a:noFill/>
          <a:ln w="9525">
            <a:noFill/>
            <a:miter lim="800000"/>
            <a:headEnd/>
            <a:tailEnd/>
          </a:ln>
        </p:spPr>
        <p:txBody>
          <a:bodyPr anchor="ctr">
            <a:spAutoFit/>
          </a:bodyPr>
          <a:lstStyle/>
          <a:p>
            <a:pPr algn="just">
              <a:spcBef>
                <a:spcPct val="50000"/>
              </a:spcBef>
            </a:pPr>
            <a:r>
              <a:rPr lang="en-US" sz="2286" b="1" dirty="0">
                <a:solidFill>
                  <a:srgbClr val="001B50"/>
                </a:solidFill>
                <a:latin typeface="Arial" panose="020B0604020202020204" pitchFamily="34" charset="0"/>
                <a:cs typeface="Arial" panose="020B0604020202020204" pitchFamily="34" charset="0"/>
              </a:rPr>
              <a:t>Some treatments such as colchicine and pleural drainage are still used in practice today though they have been refined to be safer for the patient. Other products such as cucumber, chicory and garlic show promise and could be approved for use with further study. The remaining treatments; pennyroyal, poppy, mint, asparagus, beets and basil, either lack the necessary evidence of effectiveness or their therapeutic benefit does not exceed their toxic potential when taken at medicinal dosages.</a:t>
            </a:r>
          </a:p>
        </p:txBody>
      </p:sp>
      <p:sp>
        <p:nvSpPr>
          <p:cNvPr id="3086" name="AutoShape 1060" descr="The University of Rhode Island -- Think Big We Do"/>
          <p:cNvSpPr>
            <a:spLocks noChangeAspect="1" noChangeArrowheads="1"/>
          </p:cNvSpPr>
          <p:nvPr/>
        </p:nvSpPr>
        <p:spPr bwMode="auto">
          <a:xfrm>
            <a:off x="88636" y="1600428"/>
            <a:ext cx="2115344" cy="605518"/>
          </a:xfrm>
          <a:prstGeom prst="rect">
            <a:avLst/>
          </a:prstGeom>
          <a:noFill/>
          <a:ln w="9525">
            <a:noFill/>
            <a:miter lim="800000"/>
            <a:headEnd/>
            <a:tailEnd/>
          </a:ln>
        </p:spPr>
        <p:txBody>
          <a:bodyPr/>
          <a:lstStyle/>
          <a:p>
            <a:endParaRPr lang="en-US" sz="1286">
              <a:solidFill>
                <a:srgbClr val="002147"/>
              </a:solidFill>
            </a:endParaRPr>
          </a:p>
        </p:txBody>
      </p:sp>
      <p:sp>
        <p:nvSpPr>
          <p:cNvPr id="3087" name="AutoShape 1062" descr="The University of Rhode Island -- Think Big We Do"/>
          <p:cNvSpPr>
            <a:spLocks noChangeAspect="1" noChangeArrowheads="1"/>
          </p:cNvSpPr>
          <p:nvPr/>
        </p:nvSpPr>
        <p:spPr bwMode="auto">
          <a:xfrm>
            <a:off x="88636" y="1600428"/>
            <a:ext cx="2115344" cy="605518"/>
          </a:xfrm>
          <a:prstGeom prst="rect">
            <a:avLst/>
          </a:prstGeom>
          <a:noFill/>
          <a:ln w="9525">
            <a:noFill/>
            <a:miter lim="800000"/>
            <a:headEnd/>
            <a:tailEnd/>
          </a:ln>
        </p:spPr>
        <p:txBody>
          <a:bodyPr/>
          <a:lstStyle/>
          <a:p>
            <a:endParaRPr lang="en-US" sz="1286">
              <a:solidFill>
                <a:srgbClr val="002147"/>
              </a:solidFill>
            </a:endParaRPr>
          </a:p>
        </p:txBody>
      </p:sp>
      <p:sp>
        <p:nvSpPr>
          <p:cNvPr id="3088" name="Rectangle 1065"/>
          <p:cNvSpPr>
            <a:spLocks noChangeArrowheads="1"/>
          </p:cNvSpPr>
          <p:nvPr/>
        </p:nvSpPr>
        <p:spPr bwMode="auto">
          <a:xfrm>
            <a:off x="-11906" y="13578154"/>
            <a:ext cx="184731" cy="290208"/>
          </a:xfrm>
          <a:prstGeom prst="rect">
            <a:avLst/>
          </a:prstGeom>
          <a:noFill/>
          <a:ln w="9525">
            <a:noFill/>
            <a:miter lim="800000"/>
            <a:headEnd/>
            <a:tailEnd/>
          </a:ln>
        </p:spPr>
        <p:txBody>
          <a:bodyPr wrap="none" anchor="ctr">
            <a:spAutoFit/>
          </a:bodyPr>
          <a:lstStyle/>
          <a:p>
            <a:endParaRPr lang="en-US" sz="1286">
              <a:solidFill>
                <a:srgbClr val="002147"/>
              </a:solidFill>
            </a:endParaRPr>
          </a:p>
        </p:txBody>
      </p:sp>
      <p:sp>
        <p:nvSpPr>
          <p:cNvPr id="7215" name="Rectangle 1071"/>
          <p:cNvSpPr>
            <a:spLocks noChangeArrowheads="1"/>
          </p:cNvSpPr>
          <p:nvPr/>
        </p:nvSpPr>
        <p:spPr bwMode="auto">
          <a:xfrm>
            <a:off x="1391710" y="8585428"/>
            <a:ext cx="10173229" cy="816429"/>
          </a:xfrm>
          <a:prstGeom prst="rect">
            <a:avLst/>
          </a:prstGeom>
          <a:solidFill>
            <a:srgbClr val="002147"/>
          </a:solidFill>
          <a:ln w="38100">
            <a:solidFill>
              <a:srgbClr val="002147"/>
            </a:solidFill>
            <a:miter lim="800000"/>
            <a:headEnd/>
            <a:tailEnd/>
          </a:ln>
          <a:effectLst/>
        </p:spPr>
        <p:txBody>
          <a:bodyPr wrap="none" lIns="65306" tIns="32653" rIns="65306" bIns="32653" anchor="ctr"/>
          <a:lstStyle/>
          <a:p>
            <a:pPr algn="ctr">
              <a:defRPr/>
            </a:pPr>
            <a:r>
              <a:rPr lang="en-US" altLang="en-US" sz="5143" b="1" dirty="0">
                <a:effectLst>
                  <a:outerShdw blurRad="38100" dist="38100" dir="2700000" algn="tl">
                    <a:srgbClr val="000000"/>
                  </a:outerShdw>
                </a:effectLst>
                <a:latin typeface="Arial" charset="0"/>
                <a:cs typeface="Arial" charset="0"/>
              </a:rPr>
              <a:t>Introduction</a:t>
            </a:r>
            <a:endParaRPr lang="en-US" altLang="en-US" sz="5214" b="1" dirty="0">
              <a:latin typeface="Arial" charset="0"/>
              <a:cs typeface="Arial" charset="0"/>
            </a:endParaRPr>
          </a:p>
        </p:txBody>
      </p:sp>
      <p:pic>
        <p:nvPicPr>
          <p:cNvPr id="3093" name="Picture 40" descr="powerpoint.png"/>
          <p:cNvPicPr>
            <a:picLocks noChangeAspect="1"/>
          </p:cNvPicPr>
          <p:nvPr/>
        </p:nvPicPr>
        <p:blipFill>
          <a:blip r:embed="rId2" cstate="print"/>
          <a:srcRect/>
          <a:stretch>
            <a:fillRect/>
          </a:stretch>
        </p:blipFill>
        <p:spPr bwMode="auto">
          <a:xfrm>
            <a:off x="28740436" y="2815825"/>
            <a:ext cx="6222045" cy="6092234"/>
          </a:xfrm>
          <a:prstGeom prst="rect">
            <a:avLst/>
          </a:prstGeom>
          <a:noFill/>
          <a:ln w="9525">
            <a:noFill/>
            <a:miter lim="800000"/>
            <a:headEnd/>
            <a:tailEnd/>
          </a:ln>
        </p:spPr>
      </p:pic>
      <p:sp>
        <p:nvSpPr>
          <p:cNvPr id="3095" name="Text Box 804"/>
          <p:cNvSpPr txBox="1">
            <a:spLocks noChangeArrowheads="1"/>
          </p:cNvSpPr>
          <p:nvPr/>
        </p:nvSpPr>
        <p:spPr bwMode="auto">
          <a:xfrm>
            <a:off x="24998185" y="19651120"/>
            <a:ext cx="10371712" cy="6093976"/>
          </a:xfrm>
          <a:prstGeom prst="rect">
            <a:avLst/>
          </a:prstGeom>
          <a:noFill/>
          <a:ln w="9525">
            <a:noFill/>
            <a:miter lim="800000"/>
            <a:headEnd/>
            <a:tailEnd/>
          </a:ln>
        </p:spPr>
        <p:txBody>
          <a:bodyPr wrap="square">
            <a:spAutoFit/>
          </a:bodyPr>
          <a:lstStyle/>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Marketos</a:t>
            </a:r>
            <a:r>
              <a:rPr lang="en-US" sz="1000" b="1" dirty="0">
                <a:solidFill>
                  <a:srgbClr val="001B50"/>
                </a:solidFill>
                <a:latin typeface="Arial" panose="020B0604020202020204" pitchFamily="34" charset="0"/>
                <a:cs typeface="Arial" panose="020B0604020202020204" pitchFamily="34" charset="0"/>
              </a:rPr>
              <a:t> Spyros G. History of Medicine. Athens University Medical School Web site. </a:t>
            </a:r>
            <a:r>
              <a:rPr lang="en-US" sz="1000" b="1" u="sng" dirty="0">
                <a:solidFill>
                  <a:srgbClr val="001B50"/>
                </a:solidFill>
                <a:latin typeface="Arial" panose="020B0604020202020204" pitchFamily="34" charset="0"/>
                <a:cs typeface="Arial" panose="020B0604020202020204" pitchFamily="34" charset="0"/>
                <a:hlinkClick r:id="rId3"/>
              </a:rPr>
              <a:t>http://asclepieion.mpl.uoa.gr/parko/marketos2.htm</a:t>
            </a:r>
            <a:r>
              <a:rPr lang="en-US" sz="1000" b="1" dirty="0">
                <a:solidFill>
                  <a:srgbClr val="001B50"/>
                </a:solidFill>
                <a:latin typeface="Arial" panose="020B0604020202020204" pitchFamily="34" charset="0"/>
                <a:cs typeface="Arial" panose="020B0604020202020204" pitchFamily="34" charset="0"/>
              </a:rPr>
              <a:t>. Published May 28 1997. Accessed March 9, 2016. </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Galen. Internet Encyclopedia of Philosophy Web site. </a:t>
            </a:r>
            <a:r>
              <a:rPr lang="en-US" sz="1000" b="1" u="sng" dirty="0">
                <a:solidFill>
                  <a:srgbClr val="001B50"/>
                </a:solidFill>
                <a:latin typeface="Arial" panose="020B0604020202020204" pitchFamily="34" charset="0"/>
                <a:cs typeface="Arial" panose="020B0604020202020204" pitchFamily="34" charset="0"/>
                <a:hlinkClick r:id="rId4"/>
              </a:rPr>
              <a:t>http://www.iep.utm.edu/galen/</a:t>
            </a:r>
            <a:r>
              <a:rPr lang="en-US" sz="1000" b="1" dirty="0">
                <a:solidFill>
                  <a:srgbClr val="001B50"/>
                </a:solidFill>
                <a:latin typeface="Arial" panose="020B0604020202020204" pitchFamily="34" charset="0"/>
                <a:cs typeface="Arial" panose="020B0604020202020204" pitchFamily="34" charset="0"/>
              </a:rPr>
              <a:t>. Accessed March 4, 2016.</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Khanna</a:t>
            </a:r>
            <a:r>
              <a:rPr lang="en-US" sz="1000" b="1" dirty="0">
                <a:solidFill>
                  <a:srgbClr val="001B50"/>
                </a:solidFill>
                <a:latin typeface="Arial" panose="020B0604020202020204" pitchFamily="34" charset="0"/>
                <a:cs typeface="Arial" panose="020B0604020202020204" pitchFamily="34" charset="0"/>
              </a:rPr>
              <a:t> D, Fitzgerald J, Khanna P, Bae S, Singh M, </a:t>
            </a:r>
            <a:r>
              <a:rPr lang="en-US" sz="1000" b="1" dirty="0" err="1">
                <a:solidFill>
                  <a:srgbClr val="001B50"/>
                </a:solidFill>
                <a:latin typeface="Arial" panose="020B0604020202020204" pitchFamily="34" charset="0"/>
                <a:cs typeface="Arial" panose="020B0604020202020204" pitchFamily="34" charset="0"/>
              </a:rPr>
              <a:t>Neogi</a:t>
            </a:r>
            <a:r>
              <a:rPr lang="en-US" sz="1000" b="1" dirty="0">
                <a:solidFill>
                  <a:srgbClr val="001B50"/>
                </a:solidFill>
                <a:latin typeface="Arial" panose="020B0604020202020204" pitchFamily="34" charset="0"/>
                <a:cs typeface="Arial" panose="020B0604020202020204" pitchFamily="34" charset="0"/>
              </a:rPr>
              <a:t> T, et al. 2012 American College of Rheumatology guidelines for management of gout. Part 1: systematic </a:t>
            </a:r>
            <a:r>
              <a:rPr lang="en-US" sz="1000" b="1" dirty="0" err="1">
                <a:solidFill>
                  <a:srgbClr val="001B50"/>
                </a:solidFill>
                <a:latin typeface="Arial" panose="020B0604020202020204" pitchFamily="34" charset="0"/>
                <a:cs typeface="Arial" panose="020B0604020202020204" pitchFamily="34" charset="0"/>
              </a:rPr>
              <a:t>nonpharmacologic</a:t>
            </a:r>
            <a:r>
              <a:rPr lang="en-US" sz="1000" b="1" dirty="0">
                <a:solidFill>
                  <a:srgbClr val="001B50"/>
                </a:solidFill>
                <a:latin typeface="Arial" panose="020B0604020202020204" pitchFamily="34" charset="0"/>
                <a:cs typeface="Arial" panose="020B0604020202020204" pitchFamily="34" charset="0"/>
              </a:rPr>
              <a:t> and pharmacologic therapeutic approaches to hyperuricemia. </a:t>
            </a:r>
            <a:r>
              <a:rPr lang="en-US" sz="1000" b="1" i="1" dirty="0">
                <a:solidFill>
                  <a:srgbClr val="001B50"/>
                </a:solidFill>
                <a:latin typeface="Arial" panose="020B0604020202020204" pitchFamily="34" charset="0"/>
                <a:cs typeface="Arial" panose="020B0604020202020204" pitchFamily="34" charset="0"/>
              </a:rPr>
              <a:t>Arthritis Care Res.</a:t>
            </a:r>
            <a:r>
              <a:rPr lang="en-US" sz="1000" b="1" dirty="0">
                <a:solidFill>
                  <a:srgbClr val="001B50"/>
                </a:solidFill>
                <a:latin typeface="Arial" panose="020B0604020202020204" pitchFamily="34" charset="0"/>
                <a:cs typeface="Arial" panose="020B0604020202020204" pitchFamily="34" charset="0"/>
              </a:rPr>
              <a:t> 2012; 64: 1431-46.</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Khanna</a:t>
            </a:r>
            <a:r>
              <a:rPr lang="en-US" sz="1000" b="1" dirty="0">
                <a:solidFill>
                  <a:srgbClr val="001B50"/>
                </a:solidFill>
                <a:latin typeface="Arial" panose="020B0604020202020204" pitchFamily="34" charset="0"/>
                <a:cs typeface="Arial" panose="020B0604020202020204" pitchFamily="34" charset="0"/>
              </a:rPr>
              <a:t> D, Khanna P, Fitzgerald J, Singh M, Bae S, </a:t>
            </a:r>
            <a:r>
              <a:rPr lang="en-US" sz="1000" b="1" dirty="0" err="1">
                <a:solidFill>
                  <a:srgbClr val="001B50"/>
                </a:solidFill>
                <a:latin typeface="Arial" panose="020B0604020202020204" pitchFamily="34" charset="0"/>
                <a:cs typeface="Arial" panose="020B0604020202020204" pitchFamily="34" charset="0"/>
              </a:rPr>
              <a:t>Neogi</a:t>
            </a:r>
            <a:r>
              <a:rPr lang="en-US" sz="1000" b="1" dirty="0">
                <a:solidFill>
                  <a:srgbClr val="001B50"/>
                </a:solidFill>
                <a:latin typeface="Arial" panose="020B0604020202020204" pitchFamily="34" charset="0"/>
                <a:cs typeface="Arial" panose="020B0604020202020204" pitchFamily="34" charset="0"/>
              </a:rPr>
              <a:t> T, et al. 2012 American College of Rheumatology guidelines for management of gout. Part 2: therapy and anti-inflammatory prophylaxis of acute gouty arthritis. </a:t>
            </a:r>
            <a:r>
              <a:rPr lang="en-US" sz="1000" b="1" i="1" dirty="0">
                <a:solidFill>
                  <a:srgbClr val="001B50"/>
                </a:solidFill>
                <a:latin typeface="Arial" panose="020B0604020202020204" pitchFamily="34" charset="0"/>
                <a:cs typeface="Arial" panose="020B0604020202020204" pitchFamily="34" charset="0"/>
              </a:rPr>
              <a:t>Arthritis Care Res.</a:t>
            </a:r>
            <a:r>
              <a:rPr lang="en-US" sz="1000" b="1" dirty="0">
                <a:solidFill>
                  <a:srgbClr val="001B50"/>
                </a:solidFill>
                <a:latin typeface="Arial" panose="020B0604020202020204" pitchFamily="34" charset="0"/>
                <a:cs typeface="Arial" panose="020B0604020202020204" pitchFamily="34" charset="0"/>
              </a:rPr>
              <a:t> 2012; 64: 1447-61.</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Jellin</a:t>
            </a:r>
            <a:r>
              <a:rPr lang="en-US" sz="1000" b="1" dirty="0">
                <a:solidFill>
                  <a:srgbClr val="001B50"/>
                </a:solidFill>
                <a:latin typeface="Arial" panose="020B0604020202020204" pitchFamily="34" charset="0"/>
                <a:cs typeface="Arial" panose="020B0604020202020204" pitchFamily="34" charset="0"/>
              </a:rPr>
              <a:t> JM, Gregory PJ, </a:t>
            </a:r>
            <a:r>
              <a:rPr lang="en-US" sz="1000" b="1" dirty="0" err="1">
                <a:solidFill>
                  <a:srgbClr val="001B50"/>
                </a:solidFill>
                <a:latin typeface="Arial" panose="020B0604020202020204" pitchFamily="34" charset="0"/>
                <a:cs typeface="Arial" panose="020B0604020202020204" pitchFamily="34" charset="0"/>
              </a:rPr>
              <a:t>Batz</a:t>
            </a:r>
            <a:r>
              <a:rPr lang="en-US" sz="1000" b="1" dirty="0">
                <a:solidFill>
                  <a:srgbClr val="001B50"/>
                </a:solidFill>
                <a:latin typeface="Arial" panose="020B0604020202020204" pitchFamily="34" charset="0"/>
                <a:cs typeface="Arial" panose="020B0604020202020204" pitchFamily="34" charset="0"/>
              </a:rPr>
              <a:t> F, </a:t>
            </a:r>
            <a:r>
              <a:rPr lang="en-US" sz="1000" b="1" dirty="0" err="1">
                <a:solidFill>
                  <a:srgbClr val="001B50"/>
                </a:solidFill>
                <a:latin typeface="Arial" panose="020B0604020202020204" pitchFamily="34" charset="0"/>
                <a:cs typeface="Arial" panose="020B0604020202020204" pitchFamily="34" charset="0"/>
              </a:rPr>
              <a:t>Bonakdar</a:t>
            </a:r>
            <a:r>
              <a:rPr lang="en-US" sz="1000" b="1" dirty="0">
                <a:solidFill>
                  <a:srgbClr val="001B50"/>
                </a:solidFill>
                <a:latin typeface="Arial" panose="020B0604020202020204" pitchFamily="34" charset="0"/>
                <a:cs typeface="Arial" panose="020B0604020202020204" pitchFamily="34" charset="0"/>
              </a:rPr>
              <a:t> R, et al. Natural Medicines Comprehensive Database. </a:t>
            </a:r>
            <a:r>
              <a:rPr lang="en-US" sz="1000" b="1" u="sng" dirty="0">
                <a:solidFill>
                  <a:srgbClr val="001B50"/>
                </a:solidFill>
                <a:latin typeface="Arial" panose="020B0604020202020204" pitchFamily="34" charset="0"/>
                <a:cs typeface="Arial" panose="020B0604020202020204" pitchFamily="34" charset="0"/>
                <a:hlinkClick r:id="rId5"/>
              </a:rPr>
              <a:t>www.naturaldatabase.com</a:t>
            </a:r>
            <a:r>
              <a:rPr lang="en-US" sz="1000" b="1" dirty="0">
                <a:solidFill>
                  <a:srgbClr val="001B50"/>
                </a:solidFill>
                <a:latin typeface="Arial" panose="020B0604020202020204" pitchFamily="34" charset="0"/>
                <a:cs typeface="Arial" panose="020B0604020202020204" pitchFamily="34" charset="0"/>
              </a:rPr>
              <a:t>. Stockton CA: Therapeutic Research Faculty; Accessed January 2,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Anderson IB, Mullen WH, Meeker JE, </a:t>
            </a:r>
            <a:r>
              <a:rPr lang="en-US" sz="1000" b="1" dirty="0" err="1">
                <a:solidFill>
                  <a:srgbClr val="001B50"/>
                </a:solidFill>
                <a:latin typeface="Arial" panose="020B0604020202020204" pitchFamily="34" charset="0"/>
                <a:cs typeface="Arial" panose="020B0604020202020204" pitchFamily="34" charset="0"/>
              </a:rPr>
              <a:t>Khojasteh-Bakht</a:t>
            </a:r>
            <a:r>
              <a:rPr lang="en-US" sz="1000" b="1" dirty="0">
                <a:solidFill>
                  <a:srgbClr val="001B50"/>
                </a:solidFill>
                <a:latin typeface="Arial" panose="020B0604020202020204" pitchFamily="34" charset="0"/>
                <a:cs typeface="Arial" panose="020B0604020202020204" pitchFamily="34" charset="0"/>
              </a:rPr>
              <a:t> SC, </a:t>
            </a:r>
            <a:r>
              <a:rPr lang="en-US" sz="1000" b="1" dirty="0" err="1">
                <a:solidFill>
                  <a:srgbClr val="001B50"/>
                </a:solidFill>
                <a:latin typeface="Arial" panose="020B0604020202020204" pitchFamily="34" charset="0"/>
                <a:cs typeface="Arial" panose="020B0604020202020204" pitchFamily="34" charset="0"/>
              </a:rPr>
              <a:t>Oishi</a:t>
            </a:r>
            <a:r>
              <a:rPr lang="en-US" sz="1000" b="1" dirty="0">
                <a:solidFill>
                  <a:srgbClr val="001B50"/>
                </a:solidFill>
                <a:latin typeface="Arial" panose="020B0604020202020204" pitchFamily="34" charset="0"/>
                <a:cs typeface="Arial" panose="020B0604020202020204" pitchFamily="34" charset="0"/>
              </a:rPr>
              <a:t> S, Nelson SD, et. al. Pennyroyal toxicity: measurement of toxic metabolite levels in two cases and review of the literature. </a:t>
            </a:r>
            <a:r>
              <a:rPr lang="en-US" sz="1000" b="1" i="1" dirty="0">
                <a:solidFill>
                  <a:srgbClr val="001B50"/>
                </a:solidFill>
                <a:latin typeface="Arial" panose="020B0604020202020204" pitchFamily="34" charset="0"/>
                <a:cs typeface="Arial" panose="020B0604020202020204" pitchFamily="34" charset="0"/>
              </a:rPr>
              <a:t>Ann Intern Med</a:t>
            </a:r>
            <a:r>
              <a:rPr lang="en-US" sz="1000" b="1" dirty="0">
                <a:solidFill>
                  <a:srgbClr val="001B50"/>
                </a:solidFill>
                <a:latin typeface="Arial" panose="020B0604020202020204" pitchFamily="34" charset="0"/>
                <a:cs typeface="Arial" panose="020B0604020202020204" pitchFamily="34" charset="0"/>
              </a:rPr>
              <a:t>. 1996; 124: 726-734.</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Cucumbers. The world’s healthiest foods Web site. </a:t>
            </a:r>
            <a:r>
              <a:rPr lang="en-US" sz="1000" b="1" u="sng" dirty="0">
                <a:solidFill>
                  <a:srgbClr val="001B50"/>
                </a:solidFill>
                <a:latin typeface="Arial" panose="020B0604020202020204" pitchFamily="34" charset="0"/>
                <a:cs typeface="Arial" panose="020B0604020202020204" pitchFamily="34" charset="0"/>
                <a:hlinkClick r:id="rId6"/>
              </a:rPr>
              <a:t>http://www.whfoods.com/genpage.php?tname=foodspice&amp;dbid=42</a:t>
            </a:r>
            <a:r>
              <a:rPr lang="en-US" sz="1000" b="1" dirty="0">
                <a:solidFill>
                  <a:srgbClr val="001B50"/>
                </a:solidFill>
                <a:latin typeface="Arial" panose="020B0604020202020204" pitchFamily="34" charset="0"/>
                <a:cs typeface="Arial" panose="020B0604020202020204" pitchFamily="34" charset="0"/>
              </a:rPr>
              <a:t>. Published 2001. Updated 2017. Accessed January 27,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Can Poppy Seeds Cause A Positive Drug Test? U.S. Anti-Doping Agency Web site. </a:t>
            </a:r>
            <a:r>
              <a:rPr lang="en-US" sz="1000" b="1" u="sng" dirty="0">
                <a:solidFill>
                  <a:srgbClr val="001B50"/>
                </a:solidFill>
                <a:latin typeface="Arial" panose="020B0604020202020204" pitchFamily="34" charset="0"/>
                <a:cs typeface="Arial" panose="020B0604020202020204" pitchFamily="34" charset="0"/>
                <a:hlinkClick r:id="rId7"/>
              </a:rPr>
              <a:t>http://www.usada.org/can-poppyseeds-cause-a-positive-drug-test/</a:t>
            </a:r>
            <a:r>
              <a:rPr lang="en-US" sz="1000" b="1" dirty="0">
                <a:solidFill>
                  <a:srgbClr val="001B50"/>
                </a:solidFill>
                <a:latin typeface="Arial" panose="020B0604020202020204" pitchFamily="34" charset="0"/>
                <a:cs typeface="Arial" panose="020B0604020202020204" pitchFamily="34" charset="0"/>
              </a:rPr>
              <a:t>. Published February 9, 2014. Updated December 2015. Accessed January 28,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Gold Standard, Inc. Morphine. Clinical Pharmacology [database online]. Available at: </a:t>
            </a:r>
            <a:r>
              <a:rPr lang="en-US" sz="1000" b="1" u="sng" dirty="0">
                <a:solidFill>
                  <a:srgbClr val="001B50"/>
                </a:solidFill>
                <a:latin typeface="Arial" panose="020B0604020202020204" pitchFamily="34" charset="0"/>
                <a:cs typeface="Arial" panose="020B0604020202020204" pitchFamily="34" charset="0"/>
                <a:hlinkClick r:id="rId8"/>
              </a:rPr>
              <a:t>http://www.clinicalpharmacology.com.uri.idm.oclc</a:t>
            </a:r>
            <a:r>
              <a:rPr lang="en-US" sz="1000" b="1" dirty="0">
                <a:solidFill>
                  <a:srgbClr val="001B50"/>
                </a:solidFill>
                <a:latin typeface="Arial" panose="020B0604020202020204" pitchFamily="34" charset="0"/>
                <a:cs typeface="Arial" panose="020B0604020202020204" pitchFamily="34" charset="0"/>
              </a:rPr>
              <a:t>. Accessed January 28,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Gold Standard, Inc. Colchicine. Clinical Pharmacology [database online]. Available at: </a:t>
            </a:r>
            <a:r>
              <a:rPr lang="en-US" sz="1000" b="1" u="sng" dirty="0">
                <a:solidFill>
                  <a:srgbClr val="001B50"/>
                </a:solidFill>
                <a:latin typeface="Arial" panose="020B0604020202020204" pitchFamily="34" charset="0"/>
                <a:cs typeface="Arial" panose="020B0604020202020204" pitchFamily="34" charset="0"/>
                <a:hlinkClick r:id="rId8"/>
              </a:rPr>
              <a:t>http://www.clinicalpharmacology.com.uri.idm.oclc</a:t>
            </a:r>
            <a:r>
              <a:rPr lang="en-US" sz="1000" b="1" dirty="0">
                <a:solidFill>
                  <a:srgbClr val="001B50"/>
                </a:solidFill>
                <a:latin typeface="Arial" panose="020B0604020202020204" pitchFamily="34" charset="0"/>
                <a:cs typeface="Arial" panose="020B0604020202020204" pitchFamily="34" charset="0"/>
              </a:rPr>
              <a:t>. Accessed January 30,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36th International Congress of the European Association of Poisons </a:t>
            </a:r>
            <a:r>
              <a:rPr lang="en-US" sz="1000" b="1" dirty="0" err="1">
                <a:solidFill>
                  <a:srgbClr val="001B50"/>
                </a:solidFill>
                <a:latin typeface="Arial" panose="020B0604020202020204" pitchFamily="34" charset="0"/>
                <a:cs typeface="Arial" panose="020B0604020202020204" pitchFamily="34" charset="0"/>
              </a:rPr>
              <a:t>Centres</a:t>
            </a:r>
            <a:r>
              <a:rPr lang="en-US" sz="1000" b="1" dirty="0">
                <a:solidFill>
                  <a:srgbClr val="001B50"/>
                </a:solidFill>
                <a:latin typeface="Arial" panose="020B0604020202020204" pitchFamily="34" charset="0"/>
                <a:cs typeface="Arial" panose="020B0604020202020204" pitchFamily="34" charset="0"/>
              </a:rPr>
              <a:t> and Clinical Toxicologists (EAPCCT) 24-27 May, 2016, Madrid, Spain, </a:t>
            </a:r>
            <a:r>
              <a:rPr lang="en-US" sz="1000" b="1" i="1" dirty="0" err="1">
                <a:solidFill>
                  <a:srgbClr val="001B50"/>
                </a:solidFill>
                <a:latin typeface="Arial" panose="020B0604020202020204" pitchFamily="34" charset="0"/>
                <a:cs typeface="Arial" panose="020B0604020202020204" pitchFamily="34" charset="0"/>
              </a:rPr>
              <a:t>Clin</a:t>
            </a:r>
            <a:r>
              <a:rPr lang="en-US" sz="1000" b="1" i="1" dirty="0">
                <a:solidFill>
                  <a:srgbClr val="001B50"/>
                </a:solidFill>
                <a:latin typeface="Arial" panose="020B0604020202020204" pitchFamily="34" charset="0"/>
                <a:cs typeface="Arial" panose="020B0604020202020204" pitchFamily="34" charset="0"/>
              </a:rPr>
              <a:t> </a:t>
            </a:r>
            <a:r>
              <a:rPr lang="en-US" sz="1000" b="1" i="1" dirty="0" err="1">
                <a:solidFill>
                  <a:srgbClr val="001B50"/>
                </a:solidFill>
                <a:latin typeface="Arial" panose="020B0604020202020204" pitchFamily="34" charset="0"/>
                <a:cs typeface="Arial" panose="020B0604020202020204" pitchFamily="34" charset="0"/>
              </a:rPr>
              <a:t>Toxicol</a:t>
            </a:r>
            <a:r>
              <a:rPr lang="en-US" sz="1000" b="1" i="1" dirty="0">
                <a:solidFill>
                  <a:srgbClr val="001B50"/>
                </a:solidFill>
                <a:latin typeface="Arial" panose="020B0604020202020204" pitchFamily="34" charset="0"/>
                <a:cs typeface="Arial" panose="020B0604020202020204" pitchFamily="34" charset="0"/>
              </a:rPr>
              <a:t> (</a:t>
            </a:r>
            <a:r>
              <a:rPr lang="en-US" sz="1000" b="1" i="1" dirty="0" err="1">
                <a:solidFill>
                  <a:srgbClr val="001B50"/>
                </a:solidFill>
                <a:latin typeface="Arial" panose="020B0604020202020204" pitchFamily="34" charset="0"/>
                <a:cs typeface="Arial" panose="020B0604020202020204" pitchFamily="34" charset="0"/>
              </a:rPr>
              <a:t>Phila</a:t>
            </a:r>
            <a:r>
              <a:rPr lang="en-US" sz="1000" b="1" i="1" dirty="0">
                <a:solidFill>
                  <a:srgbClr val="001B50"/>
                </a:solidFill>
                <a:latin typeface="Arial" panose="020B0604020202020204" pitchFamily="34" charset="0"/>
                <a:cs typeface="Arial" panose="020B0604020202020204" pitchFamily="34" charset="0"/>
              </a:rPr>
              <a:t>).</a:t>
            </a:r>
            <a:r>
              <a:rPr lang="en-US" sz="1000" b="1" dirty="0">
                <a:solidFill>
                  <a:srgbClr val="001B50"/>
                </a:solidFill>
                <a:latin typeface="Arial" panose="020B0604020202020204" pitchFamily="34" charset="0"/>
                <a:cs typeface="Arial" panose="020B0604020202020204" pitchFamily="34" charset="0"/>
              </a:rPr>
              <a:t> 54:4, 344-519.</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Herrine</a:t>
            </a:r>
            <a:r>
              <a:rPr lang="en-US" sz="1000" b="1" dirty="0">
                <a:solidFill>
                  <a:srgbClr val="001B50"/>
                </a:solidFill>
                <a:latin typeface="Arial" panose="020B0604020202020204" pitchFamily="34" charset="0"/>
                <a:cs typeface="Arial" panose="020B0604020202020204" pitchFamily="34" charset="0"/>
              </a:rPr>
              <a:t> S. Jaundice. Merck Manual Professional Version Web site. </a:t>
            </a:r>
            <a:r>
              <a:rPr lang="en-US" sz="1000" b="1" u="sng" dirty="0">
                <a:solidFill>
                  <a:srgbClr val="001B50"/>
                </a:solidFill>
                <a:latin typeface="Arial" panose="020B0604020202020204" pitchFamily="34" charset="0"/>
                <a:cs typeface="Arial" panose="020B0604020202020204" pitchFamily="34" charset="0"/>
                <a:hlinkClick r:id="rId9"/>
              </a:rPr>
              <a:t>http://www.merckmanuals.com/professional/hepatic-and-biliary-disorders/approach-to-the-patient-with-liver-disease/jaundice</a:t>
            </a:r>
            <a:r>
              <a:rPr lang="en-US" sz="1000" b="1" dirty="0">
                <a:solidFill>
                  <a:srgbClr val="001B50"/>
                </a:solidFill>
                <a:latin typeface="Arial" panose="020B0604020202020204" pitchFamily="34" charset="0"/>
                <a:cs typeface="Arial" panose="020B0604020202020204" pitchFamily="34" charset="0"/>
              </a:rPr>
              <a:t>. Published May 2016. Accessed February 24,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O’Shea RS, </a:t>
            </a:r>
            <a:r>
              <a:rPr lang="en-US" sz="1000" b="1" dirty="0" err="1">
                <a:solidFill>
                  <a:srgbClr val="001B50"/>
                </a:solidFill>
                <a:latin typeface="Arial" panose="020B0604020202020204" pitchFamily="34" charset="0"/>
                <a:cs typeface="Arial" panose="020B0604020202020204" pitchFamily="34" charset="0"/>
              </a:rPr>
              <a:t>Dasarathy</a:t>
            </a:r>
            <a:r>
              <a:rPr lang="en-US" sz="1000" b="1" dirty="0">
                <a:solidFill>
                  <a:srgbClr val="001B50"/>
                </a:solidFill>
                <a:latin typeface="Arial" panose="020B0604020202020204" pitchFamily="34" charset="0"/>
                <a:cs typeface="Arial" panose="020B0604020202020204" pitchFamily="34" charset="0"/>
              </a:rPr>
              <a:t> S, McCullough AJ, </a:t>
            </a:r>
            <a:r>
              <a:rPr lang="en-US" sz="1000" b="1" dirty="0" err="1">
                <a:solidFill>
                  <a:srgbClr val="001B50"/>
                </a:solidFill>
                <a:latin typeface="Arial" panose="020B0604020202020204" pitchFamily="34" charset="0"/>
                <a:cs typeface="Arial" panose="020B0604020202020204" pitchFamily="34" charset="0"/>
              </a:rPr>
              <a:t>Shuhart</a:t>
            </a:r>
            <a:r>
              <a:rPr lang="en-US" sz="1000" b="1" dirty="0">
                <a:solidFill>
                  <a:srgbClr val="001B50"/>
                </a:solidFill>
                <a:latin typeface="Arial" panose="020B0604020202020204" pitchFamily="34" charset="0"/>
                <a:cs typeface="Arial" panose="020B0604020202020204" pitchFamily="34" charset="0"/>
              </a:rPr>
              <a:t> M, Davis G, Franco J. et al. Alcoholic liver disease. </a:t>
            </a:r>
            <a:r>
              <a:rPr lang="en-US" sz="1000" b="1" i="1" dirty="0">
                <a:solidFill>
                  <a:srgbClr val="001B50"/>
                </a:solidFill>
                <a:latin typeface="Arial" panose="020B0604020202020204" pitchFamily="34" charset="0"/>
                <a:cs typeface="Arial" panose="020B0604020202020204" pitchFamily="34" charset="0"/>
              </a:rPr>
              <a:t>Hepatology</a:t>
            </a:r>
            <a:r>
              <a:rPr lang="en-US" sz="1000" b="1" dirty="0">
                <a:solidFill>
                  <a:srgbClr val="001B50"/>
                </a:solidFill>
                <a:latin typeface="Arial" panose="020B0604020202020204" pitchFamily="34" charset="0"/>
                <a:cs typeface="Arial" panose="020B0604020202020204" pitchFamily="34" charset="0"/>
              </a:rPr>
              <a:t>. 2009; 51: 307-28.</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Elgengaihi</a:t>
            </a:r>
            <a:r>
              <a:rPr lang="en-US" sz="1000" b="1" dirty="0">
                <a:solidFill>
                  <a:srgbClr val="001B50"/>
                </a:solidFill>
                <a:latin typeface="Arial" panose="020B0604020202020204" pitchFamily="34" charset="0"/>
                <a:cs typeface="Arial" panose="020B0604020202020204" pitchFamily="34" charset="0"/>
              </a:rPr>
              <a:t> S, </a:t>
            </a:r>
            <a:r>
              <a:rPr lang="en-US" sz="1000" b="1" dirty="0" err="1">
                <a:solidFill>
                  <a:srgbClr val="001B50"/>
                </a:solidFill>
                <a:latin typeface="Arial" panose="020B0604020202020204" pitchFamily="34" charset="0"/>
                <a:cs typeface="Arial" panose="020B0604020202020204" pitchFamily="34" charset="0"/>
              </a:rPr>
              <a:t>Mossa</a:t>
            </a:r>
            <a:r>
              <a:rPr lang="en-US" sz="1000" b="1" dirty="0">
                <a:solidFill>
                  <a:srgbClr val="001B50"/>
                </a:solidFill>
                <a:latin typeface="Arial" panose="020B0604020202020204" pitchFamily="34" charset="0"/>
                <a:cs typeface="Arial" panose="020B0604020202020204" pitchFamily="34" charset="0"/>
              </a:rPr>
              <a:t> AH, </a:t>
            </a:r>
            <a:r>
              <a:rPr lang="en-US" sz="1000" b="1" dirty="0" err="1">
                <a:solidFill>
                  <a:srgbClr val="001B50"/>
                </a:solidFill>
                <a:latin typeface="Arial" panose="020B0604020202020204" pitchFamily="34" charset="0"/>
                <a:cs typeface="Arial" panose="020B0604020202020204" pitchFamily="34" charset="0"/>
              </a:rPr>
              <a:t>Refaie</a:t>
            </a:r>
            <a:r>
              <a:rPr lang="en-US" sz="1000" b="1" dirty="0">
                <a:solidFill>
                  <a:srgbClr val="001B50"/>
                </a:solidFill>
                <a:latin typeface="Arial" panose="020B0604020202020204" pitchFamily="34" charset="0"/>
                <a:cs typeface="Arial" panose="020B0604020202020204" pitchFamily="34" charset="0"/>
              </a:rPr>
              <a:t> A, </a:t>
            </a:r>
            <a:r>
              <a:rPr lang="en-US" sz="1000" b="1" dirty="0" err="1">
                <a:solidFill>
                  <a:srgbClr val="001B50"/>
                </a:solidFill>
                <a:latin typeface="Arial" panose="020B0604020202020204" pitchFamily="34" charset="0"/>
                <a:cs typeface="Arial" panose="020B0604020202020204" pitchFamily="34" charset="0"/>
              </a:rPr>
              <a:t>Aboubaker</a:t>
            </a:r>
            <a:r>
              <a:rPr lang="en-US" sz="1000" b="1" dirty="0">
                <a:solidFill>
                  <a:srgbClr val="001B50"/>
                </a:solidFill>
                <a:latin typeface="Arial" panose="020B0604020202020204" pitchFamily="34" charset="0"/>
                <a:cs typeface="Arial" panose="020B0604020202020204" pitchFamily="34" charset="0"/>
              </a:rPr>
              <a:t> D. </a:t>
            </a:r>
            <a:r>
              <a:rPr lang="en-US" sz="1000" b="1" dirty="0" err="1">
                <a:solidFill>
                  <a:srgbClr val="001B50"/>
                </a:solidFill>
                <a:latin typeface="Arial" panose="020B0604020202020204" pitchFamily="34" charset="0"/>
                <a:cs typeface="Arial" panose="020B0604020202020204" pitchFamily="34" charset="0"/>
              </a:rPr>
              <a:t>Hepatoprotective</a:t>
            </a:r>
            <a:r>
              <a:rPr lang="en-US" sz="1000" b="1" dirty="0">
                <a:solidFill>
                  <a:srgbClr val="001B50"/>
                </a:solidFill>
                <a:latin typeface="Arial" panose="020B0604020202020204" pitchFamily="34" charset="0"/>
                <a:cs typeface="Arial" panose="020B0604020202020204" pitchFamily="34" charset="0"/>
              </a:rPr>
              <a:t> efficacy of </a:t>
            </a:r>
            <a:r>
              <a:rPr lang="en-US" sz="1000" b="1" dirty="0" err="1">
                <a:solidFill>
                  <a:srgbClr val="001B50"/>
                </a:solidFill>
                <a:latin typeface="Arial" panose="020B0604020202020204" pitchFamily="34" charset="0"/>
                <a:cs typeface="Arial" panose="020B0604020202020204" pitchFamily="34" charset="0"/>
              </a:rPr>
              <a:t>cichorium</a:t>
            </a:r>
            <a:r>
              <a:rPr lang="en-US" sz="1000" b="1" dirty="0">
                <a:solidFill>
                  <a:srgbClr val="001B50"/>
                </a:solidFill>
                <a:latin typeface="Arial" panose="020B0604020202020204" pitchFamily="34" charset="0"/>
                <a:cs typeface="Arial" panose="020B0604020202020204" pitchFamily="34" charset="0"/>
              </a:rPr>
              <a:t> </a:t>
            </a:r>
            <a:r>
              <a:rPr lang="en-US" sz="1000" b="1" dirty="0" err="1">
                <a:solidFill>
                  <a:srgbClr val="001B50"/>
                </a:solidFill>
                <a:latin typeface="Arial" panose="020B0604020202020204" pitchFamily="34" charset="0"/>
                <a:cs typeface="Arial" panose="020B0604020202020204" pitchFamily="34" charset="0"/>
              </a:rPr>
              <a:t>intybus</a:t>
            </a:r>
            <a:r>
              <a:rPr lang="en-US" sz="1000" b="1" dirty="0">
                <a:solidFill>
                  <a:srgbClr val="001B50"/>
                </a:solidFill>
                <a:latin typeface="Arial" panose="020B0604020202020204" pitchFamily="34" charset="0"/>
                <a:cs typeface="Arial" panose="020B0604020202020204" pitchFamily="34" charset="0"/>
              </a:rPr>
              <a:t> L. extract against carbon tetrachloride-induced liver damage in rats. </a:t>
            </a:r>
            <a:r>
              <a:rPr lang="en-US" sz="1000" b="1" i="1" dirty="0">
                <a:solidFill>
                  <a:srgbClr val="001B50"/>
                </a:solidFill>
                <a:latin typeface="Arial" panose="020B0604020202020204" pitchFamily="34" charset="0"/>
                <a:cs typeface="Arial" panose="020B0604020202020204" pitchFamily="34" charset="0"/>
              </a:rPr>
              <a:t>J Diet Suppl.</a:t>
            </a:r>
            <a:r>
              <a:rPr lang="en-US" sz="1000" b="1" dirty="0">
                <a:solidFill>
                  <a:srgbClr val="001B50"/>
                </a:solidFill>
                <a:latin typeface="Arial" panose="020B0604020202020204" pitchFamily="34" charset="0"/>
                <a:cs typeface="Arial" panose="020B0604020202020204" pitchFamily="34" charset="0"/>
              </a:rPr>
              <a:t> 2016; 13: 570-84.</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Abdelmalek</a:t>
            </a:r>
            <a:r>
              <a:rPr lang="en-US" sz="1000" b="1" dirty="0">
                <a:solidFill>
                  <a:srgbClr val="001B50"/>
                </a:solidFill>
                <a:latin typeface="Arial" panose="020B0604020202020204" pitchFamily="34" charset="0"/>
                <a:cs typeface="Arial" panose="020B0604020202020204" pitchFamily="34" charset="0"/>
              </a:rPr>
              <a:t> MF, Sanderson SO, Angulo P, </a:t>
            </a:r>
            <a:r>
              <a:rPr lang="en-US" sz="1000" b="1" dirty="0" err="1">
                <a:solidFill>
                  <a:srgbClr val="001B50"/>
                </a:solidFill>
                <a:latin typeface="Arial" panose="020B0604020202020204" pitchFamily="34" charset="0"/>
                <a:cs typeface="Arial" panose="020B0604020202020204" pitchFamily="34" charset="0"/>
              </a:rPr>
              <a:t>Soldevila</a:t>
            </a:r>
            <a:r>
              <a:rPr lang="en-US" sz="1000" b="1" dirty="0">
                <a:solidFill>
                  <a:srgbClr val="001B50"/>
                </a:solidFill>
                <a:latin typeface="Arial" panose="020B0604020202020204" pitchFamily="34" charset="0"/>
                <a:cs typeface="Arial" panose="020B0604020202020204" pitchFamily="34" charset="0"/>
              </a:rPr>
              <a:t>-Pico C, Chen L, Peter J, et. al. Betaine for nonalcoholic fatty liver disease: Results of a randomized placebo-controlled trial. Hepatology. 2009; 50: 1818-1826.</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Shin JH, Lee CW, Oh SJ, Yun J, Kang MR, Han SB. </a:t>
            </a:r>
            <a:r>
              <a:rPr lang="en-US" sz="1000" b="1" dirty="0" err="1">
                <a:solidFill>
                  <a:srgbClr val="001B50"/>
                </a:solidFill>
                <a:latin typeface="Arial" panose="020B0604020202020204" pitchFamily="34" charset="0"/>
                <a:cs typeface="Arial" panose="020B0604020202020204" pitchFamily="34" charset="0"/>
              </a:rPr>
              <a:t>Hepatoprotective</a:t>
            </a:r>
            <a:r>
              <a:rPr lang="en-US" sz="1000" b="1" dirty="0">
                <a:solidFill>
                  <a:srgbClr val="001B50"/>
                </a:solidFill>
                <a:latin typeface="Arial" panose="020B0604020202020204" pitchFamily="34" charset="0"/>
                <a:cs typeface="Arial" panose="020B0604020202020204" pitchFamily="34" charset="0"/>
              </a:rPr>
              <a:t> effect of aged black garlic extract in rodents. </a:t>
            </a:r>
            <a:r>
              <a:rPr lang="en-US" sz="1000" b="1" i="1" dirty="0" err="1">
                <a:solidFill>
                  <a:srgbClr val="001B50"/>
                </a:solidFill>
                <a:latin typeface="Arial" panose="020B0604020202020204" pitchFamily="34" charset="0"/>
                <a:cs typeface="Arial" panose="020B0604020202020204" pitchFamily="34" charset="0"/>
              </a:rPr>
              <a:t>Toxicol</a:t>
            </a:r>
            <a:r>
              <a:rPr lang="en-US" sz="1000" b="1" i="1" dirty="0">
                <a:solidFill>
                  <a:srgbClr val="001B50"/>
                </a:solidFill>
                <a:latin typeface="Arial" panose="020B0604020202020204" pitchFamily="34" charset="0"/>
                <a:cs typeface="Arial" panose="020B0604020202020204" pitchFamily="34" charset="0"/>
              </a:rPr>
              <a:t> Res</a:t>
            </a:r>
            <a:r>
              <a:rPr lang="en-US" sz="1000" b="1" dirty="0">
                <a:solidFill>
                  <a:srgbClr val="001B50"/>
                </a:solidFill>
                <a:latin typeface="Arial" panose="020B0604020202020204" pitchFamily="34" charset="0"/>
                <a:cs typeface="Arial" panose="020B0604020202020204" pitchFamily="34" charset="0"/>
              </a:rPr>
              <a:t>. 2014; 1: 49-54.</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Meera</a:t>
            </a:r>
            <a:r>
              <a:rPr lang="en-US" sz="1000" b="1" dirty="0">
                <a:solidFill>
                  <a:srgbClr val="001B50"/>
                </a:solidFill>
                <a:latin typeface="Arial" panose="020B0604020202020204" pitchFamily="34" charset="0"/>
                <a:cs typeface="Arial" panose="020B0604020202020204" pitchFamily="34" charset="0"/>
              </a:rPr>
              <a:t> R, Devi P, </a:t>
            </a:r>
            <a:r>
              <a:rPr lang="en-US" sz="1000" b="1" dirty="0" err="1">
                <a:solidFill>
                  <a:srgbClr val="001B50"/>
                </a:solidFill>
                <a:latin typeface="Arial" panose="020B0604020202020204" pitchFamily="34" charset="0"/>
                <a:cs typeface="Arial" panose="020B0604020202020204" pitchFamily="34" charset="0"/>
              </a:rPr>
              <a:t>Kameswari</a:t>
            </a:r>
            <a:r>
              <a:rPr lang="en-US" sz="1000" b="1" dirty="0">
                <a:solidFill>
                  <a:srgbClr val="001B50"/>
                </a:solidFill>
                <a:latin typeface="Arial" panose="020B0604020202020204" pitchFamily="34" charset="0"/>
                <a:cs typeface="Arial" panose="020B0604020202020204" pitchFamily="34" charset="0"/>
              </a:rPr>
              <a:t> B, </a:t>
            </a:r>
            <a:r>
              <a:rPr lang="en-US" sz="1000" b="1" dirty="0" err="1">
                <a:solidFill>
                  <a:srgbClr val="001B50"/>
                </a:solidFill>
                <a:latin typeface="Arial" panose="020B0604020202020204" pitchFamily="34" charset="0"/>
                <a:cs typeface="Arial" panose="020B0604020202020204" pitchFamily="34" charset="0"/>
              </a:rPr>
              <a:t>Madhumitha</a:t>
            </a:r>
            <a:r>
              <a:rPr lang="en-US" sz="1000" b="1" dirty="0">
                <a:solidFill>
                  <a:srgbClr val="001B50"/>
                </a:solidFill>
                <a:latin typeface="Arial" panose="020B0604020202020204" pitchFamily="34" charset="0"/>
                <a:cs typeface="Arial" panose="020B0604020202020204" pitchFamily="34" charset="0"/>
              </a:rPr>
              <a:t> B, Merlin NJ. Antioxidant and </a:t>
            </a:r>
            <a:r>
              <a:rPr lang="en-US" sz="1000" b="1" dirty="0" err="1">
                <a:solidFill>
                  <a:srgbClr val="001B50"/>
                </a:solidFill>
                <a:latin typeface="Arial" panose="020B0604020202020204" pitchFamily="34" charset="0"/>
                <a:cs typeface="Arial" panose="020B0604020202020204" pitchFamily="34" charset="0"/>
              </a:rPr>
              <a:t>hepatoprotective</a:t>
            </a:r>
            <a:r>
              <a:rPr lang="en-US" sz="1000" b="1" dirty="0">
                <a:solidFill>
                  <a:srgbClr val="001B50"/>
                </a:solidFill>
                <a:latin typeface="Arial" panose="020B0604020202020204" pitchFamily="34" charset="0"/>
                <a:cs typeface="Arial" panose="020B0604020202020204" pitchFamily="34" charset="0"/>
              </a:rPr>
              <a:t> activities of </a:t>
            </a:r>
            <a:r>
              <a:rPr lang="en-US" sz="1000" b="1" i="1" dirty="0" err="1">
                <a:solidFill>
                  <a:srgbClr val="001B50"/>
                </a:solidFill>
                <a:latin typeface="Arial" panose="020B0604020202020204" pitchFamily="34" charset="0"/>
                <a:cs typeface="Arial" panose="020B0604020202020204" pitchFamily="34" charset="0"/>
              </a:rPr>
              <a:t>Ocimum</a:t>
            </a:r>
            <a:r>
              <a:rPr lang="en-US" sz="1000" b="1" i="1" dirty="0">
                <a:solidFill>
                  <a:srgbClr val="001B50"/>
                </a:solidFill>
                <a:latin typeface="Arial" panose="020B0604020202020204" pitchFamily="34" charset="0"/>
                <a:cs typeface="Arial" panose="020B0604020202020204" pitchFamily="34" charset="0"/>
              </a:rPr>
              <a:t> </a:t>
            </a:r>
            <a:r>
              <a:rPr lang="en-US" sz="1000" b="1" i="1" dirty="0" err="1">
                <a:solidFill>
                  <a:srgbClr val="001B50"/>
                </a:solidFill>
                <a:latin typeface="Arial" panose="020B0604020202020204" pitchFamily="34" charset="0"/>
                <a:cs typeface="Arial" panose="020B0604020202020204" pitchFamily="34" charset="0"/>
              </a:rPr>
              <a:t>basilicum</a:t>
            </a:r>
            <a:r>
              <a:rPr lang="en-US" sz="1000" b="1" dirty="0">
                <a:solidFill>
                  <a:srgbClr val="001B50"/>
                </a:solidFill>
                <a:latin typeface="Arial" panose="020B0604020202020204" pitchFamily="34" charset="0"/>
                <a:cs typeface="Arial" panose="020B0604020202020204" pitchFamily="34" charset="0"/>
              </a:rPr>
              <a:t> Linn. And </a:t>
            </a:r>
            <a:r>
              <a:rPr lang="en-US" sz="1000" b="1" i="1" dirty="0" err="1">
                <a:solidFill>
                  <a:srgbClr val="001B50"/>
                </a:solidFill>
                <a:latin typeface="Arial" panose="020B0604020202020204" pitchFamily="34" charset="0"/>
                <a:cs typeface="Arial" panose="020B0604020202020204" pitchFamily="34" charset="0"/>
              </a:rPr>
              <a:t>Trigonella</a:t>
            </a:r>
            <a:r>
              <a:rPr lang="en-US" sz="1000" b="1" i="1" dirty="0">
                <a:solidFill>
                  <a:srgbClr val="001B50"/>
                </a:solidFill>
                <a:latin typeface="Arial" panose="020B0604020202020204" pitchFamily="34" charset="0"/>
                <a:cs typeface="Arial" panose="020B0604020202020204" pitchFamily="34" charset="0"/>
              </a:rPr>
              <a:t> </a:t>
            </a:r>
            <a:r>
              <a:rPr lang="en-US" sz="1000" b="1" i="1" dirty="0" err="1">
                <a:solidFill>
                  <a:srgbClr val="001B50"/>
                </a:solidFill>
                <a:latin typeface="Arial" panose="020B0604020202020204" pitchFamily="34" charset="0"/>
                <a:cs typeface="Arial" panose="020B0604020202020204" pitchFamily="34" charset="0"/>
              </a:rPr>
              <a:t>foenum-graecum</a:t>
            </a:r>
            <a:r>
              <a:rPr lang="en-US" sz="1000" b="1" dirty="0">
                <a:solidFill>
                  <a:srgbClr val="001B50"/>
                </a:solidFill>
                <a:latin typeface="Arial" panose="020B0604020202020204" pitchFamily="34" charset="0"/>
                <a:cs typeface="Arial" panose="020B0604020202020204" pitchFamily="34" charset="0"/>
              </a:rPr>
              <a:t> Linn. against H</a:t>
            </a:r>
            <a:r>
              <a:rPr lang="en-US" sz="1000" b="1" baseline="-25000" dirty="0">
                <a:solidFill>
                  <a:srgbClr val="001B50"/>
                </a:solidFill>
                <a:latin typeface="Arial" panose="020B0604020202020204" pitchFamily="34" charset="0"/>
                <a:cs typeface="Arial" panose="020B0604020202020204" pitchFamily="34" charset="0"/>
              </a:rPr>
              <a:t>2</a:t>
            </a:r>
            <a:r>
              <a:rPr lang="en-US" sz="1000" b="1" dirty="0">
                <a:solidFill>
                  <a:srgbClr val="001B50"/>
                </a:solidFill>
                <a:latin typeface="Arial" panose="020B0604020202020204" pitchFamily="34" charset="0"/>
                <a:cs typeface="Arial" panose="020B0604020202020204" pitchFamily="34" charset="0"/>
              </a:rPr>
              <a:t>O</a:t>
            </a:r>
            <a:r>
              <a:rPr lang="en-US" sz="1000" b="1" baseline="-25000" dirty="0">
                <a:solidFill>
                  <a:srgbClr val="001B50"/>
                </a:solidFill>
                <a:latin typeface="Arial" panose="020B0604020202020204" pitchFamily="34" charset="0"/>
                <a:cs typeface="Arial" panose="020B0604020202020204" pitchFamily="34" charset="0"/>
              </a:rPr>
              <a:t>2</a:t>
            </a:r>
            <a:r>
              <a:rPr lang="en-US" sz="1000" b="1" dirty="0">
                <a:solidFill>
                  <a:srgbClr val="001B50"/>
                </a:solidFill>
                <a:latin typeface="Arial" panose="020B0604020202020204" pitchFamily="34" charset="0"/>
                <a:cs typeface="Arial" panose="020B0604020202020204" pitchFamily="34" charset="0"/>
              </a:rPr>
              <a:t> and CCl</a:t>
            </a:r>
            <a:r>
              <a:rPr lang="en-US" sz="1000" b="1" baseline="-25000" dirty="0">
                <a:solidFill>
                  <a:srgbClr val="001B50"/>
                </a:solidFill>
                <a:latin typeface="Arial" panose="020B0604020202020204" pitchFamily="34" charset="0"/>
                <a:cs typeface="Arial" panose="020B0604020202020204" pitchFamily="34" charset="0"/>
              </a:rPr>
              <a:t>4</a:t>
            </a:r>
            <a:r>
              <a:rPr lang="en-US" sz="1000" b="1" dirty="0">
                <a:solidFill>
                  <a:srgbClr val="001B50"/>
                </a:solidFill>
                <a:latin typeface="Arial" panose="020B0604020202020204" pitchFamily="34" charset="0"/>
                <a:cs typeface="Arial" panose="020B0604020202020204" pitchFamily="34" charset="0"/>
              </a:rPr>
              <a:t> induced hepatotoxicity in goat liver. </a:t>
            </a:r>
            <a:r>
              <a:rPr lang="en-US" sz="1000" b="1" i="1" dirty="0">
                <a:solidFill>
                  <a:srgbClr val="001B50"/>
                </a:solidFill>
                <a:latin typeface="Arial" panose="020B0604020202020204" pitchFamily="34" charset="0"/>
                <a:cs typeface="Arial" panose="020B0604020202020204" pitchFamily="34" charset="0"/>
              </a:rPr>
              <a:t>Indian J </a:t>
            </a:r>
            <a:r>
              <a:rPr lang="en-US" sz="1000" b="1" i="1" dirty="0" err="1">
                <a:solidFill>
                  <a:srgbClr val="001B50"/>
                </a:solidFill>
                <a:latin typeface="Arial" panose="020B0604020202020204" pitchFamily="34" charset="0"/>
                <a:cs typeface="Arial" panose="020B0604020202020204" pitchFamily="34" charset="0"/>
              </a:rPr>
              <a:t>Exp</a:t>
            </a:r>
            <a:r>
              <a:rPr lang="en-US" sz="1000" b="1" i="1" dirty="0">
                <a:solidFill>
                  <a:srgbClr val="001B50"/>
                </a:solidFill>
                <a:latin typeface="Arial" panose="020B0604020202020204" pitchFamily="34" charset="0"/>
                <a:cs typeface="Arial" panose="020B0604020202020204" pitchFamily="34" charset="0"/>
              </a:rPr>
              <a:t> Biol.</a:t>
            </a:r>
            <a:r>
              <a:rPr lang="en-US" sz="1000" b="1" dirty="0">
                <a:solidFill>
                  <a:srgbClr val="001B50"/>
                </a:solidFill>
                <a:latin typeface="Arial" panose="020B0604020202020204" pitchFamily="34" charset="0"/>
                <a:cs typeface="Arial" panose="020B0604020202020204" pitchFamily="34" charset="0"/>
              </a:rPr>
              <a:t> 2009; 47: 584-90.</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Gold Standard, Inc. Naloxone. Clinical Pharmacology [database online]. Available at: </a:t>
            </a:r>
            <a:r>
              <a:rPr lang="en-US" sz="1000" b="1" u="sng" dirty="0">
                <a:solidFill>
                  <a:srgbClr val="001B50"/>
                </a:solidFill>
                <a:latin typeface="Arial" panose="020B0604020202020204" pitchFamily="34" charset="0"/>
                <a:cs typeface="Arial" panose="020B0604020202020204" pitchFamily="34" charset="0"/>
                <a:hlinkClick r:id="rId8"/>
              </a:rPr>
              <a:t>http://www.clinicalpharmacology.com.uri.idm.oclc</a:t>
            </a:r>
            <a:r>
              <a:rPr lang="en-US" sz="1000" b="1" dirty="0">
                <a:solidFill>
                  <a:srgbClr val="001B50"/>
                </a:solidFill>
                <a:latin typeface="Arial" panose="020B0604020202020204" pitchFamily="34" charset="0"/>
                <a:cs typeface="Arial" panose="020B0604020202020204" pitchFamily="34" charset="0"/>
              </a:rPr>
              <a:t>. Accessed January 28, 2017.</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Elephantiasis. National Organization for Rare Disorders. Web site. </a:t>
            </a:r>
            <a:r>
              <a:rPr lang="en-US" sz="1000" b="1" u="sng" dirty="0">
                <a:solidFill>
                  <a:srgbClr val="001B50"/>
                </a:solidFill>
                <a:latin typeface="Arial" panose="020B0604020202020204" pitchFamily="34" charset="0"/>
                <a:cs typeface="Arial" panose="020B0604020202020204" pitchFamily="34" charset="0"/>
                <a:hlinkClick r:id="rId10"/>
              </a:rPr>
              <a:t>https://rarediseases.org/rare-diseases/elephantiasis/</a:t>
            </a:r>
            <a:r>
              <a:rPr lang="en-US" sz="1000" b="1" dirty="0">
                <a:solidFill>
                  <a:srgbClr val="001B50"/>
                </a:solidFill>
                <a:latin typeface="Arial" panose="020B0604020202020204" pitchFamily="34" charset="0"/>
                <a:cs typeface="Arial" panose="020B0604020202020204" pitchFamily="34" charset="0"/>
              </a:rPr>
              <a:t>. Published 2009. Accessed March 9, 2017.</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Teka</a:t>
            </a:r>
            <a:r>
              <a:rPr lang="en-US" sz="1000" b="1" dirty="0">
                <a:solidFill>
                  <a:srgbClr val="001B50"/>
                </a:solidFill>
                <a:latin typeface="Arial" panose="020B0604020202020204" pitchFamily="34" charset="0"/>
                <a:cs typeface="Arial" panose="020B0604020202020204" pitchFamily="34" charset="0"/>
              </a:rPr>
              <a:t> A, </a:t>
            </a:r>
            <a:r>
              <a:rPr lang="en-US" sz="1000" b="1" dirty="0" err="1">
                <a:solidFill>
                  <a:srgbClr val="001B50"/>
                </a:solidFill>
                <a:latin typeface="Arial" panose="020B0604020202020204" pitchFamily="34" charset="0"/>
                <a:cs typeface="Arial" panose="020B0604020202020204" pitchFamily="34" charset="0"/>
              </a:rPr>
              <a:t>Rondevaldova</a:t>
            </a:r>
            <a:r>
              <a:rPr lang="en-US" sz="1000" b="1" dirty="0">
                <a:solidFill>
                  <a:srgbClr val="001B50"/>
                </a:solidFill>
                <a:latin typeface="Arial" panose="020B0604020202020204" pitchFamily="34" charset="0"/>
                <a:cs typeface="Arial" panose="020B0604020202020204" pitchFamily="34" charset="0"/>
              </a:rPr>
              <a:t> J, </a:t>
            </a:r>
            <a:r>
              <a:rPr lang="en-US" sz="1000" b="1" dirty="0" err="1">
                <a:solidFill>
                  <a:srgbClr val="001B50"/>
                </a:solidFill>
                <a:latin typeface="Arial" panose="020B0604020202020204" pitchFamily="34" charset="0"/>
                <a:cs typeface="Arial" panose="020B0604020202020204" pitchFamily="34" charset="0"/>
              </a:rPr>
              <a:t>Asfaw</a:t>
            </a:r>
            <a:r>
              <a:rPr lang="en-US" sz="1000" b="1" dirty="0">
                <a:solidFill>
                  <a:srgbClr val="001B50"/>
                </a:solidFill>
                <a:latin typeface="Arial" panose="020B0604020202020204" pitchFamily="34" charset="0"/>
                <a:cs typeface="Arial" panose="020B0604020202020204" pitchFamily="34" charset="0"/>
              </a:rPr>
              <a:t> Z, </a:t>
            </a:r>
            <a:r>
              <a:rPr lang="en-US" sz="1000" b="1" dirty="0" err="1">
                <a:solidFill>
                  <a:srgbClr val="001B50"/>
                </a:solidFill>
                <a:latin typeface="Arial" panose="020B0604020202020204" pitchFamily="34" charset="0"/>
                <a:cs typeface="Arial" panose="020B0604020202020204" pitchFamily="34" charset="0"/>
              </a:rPr>
              <a:t>Demissew</a:t>
            </a:r>
            <a:r>
              <a:rPr lang="en-US" sz="1000" b="1" dirty="0">
                <a:solidFill>
                  <a:srgbClr val="001B50"/>
                </a:solidFill>
                <a:latin typeface="Arial" panose="020B0604020202020204" pitchFamily="34" charset="0"/>
                <a:cs typeface="Arial" panose="020B0604020202020204" pitchFamily="34" charset="0"/>
              </a:rPr>
              <a:t> S, Van </a:t>
            </a:r>
            <a:r>
              <a:rPr lang="en-US" sz="1000" b="1" dirty="0" err="1">
                <a:solidFill>
                  <a:srgbClr val="001B50"/>
                </a:solidFill>
                <a:latin typeface="Arial" panose="020B0604020202020204" pitchFamily="34" charset="0"/>
                <a:cs typeface="Arial" panose="020B0604020202020204" pitchFamily="34" charset="0"/>
              </a:rPr>
              <a:t>Damme</a:t>
            </a:r>
            <a:r>
              <a:rPr lang="en-US" sz="1000" b="1" dirty="0">
                <a:solidFill>
                  <a:srgbClr val="001B50"/>
                </a:solidFill>
                <a:latin typeface="Arial" panose="020B0604020202020204" pitchFamily="34" charset="0"/>
                <a:cs typeface="Arial" panose="020B0604020202020204" pitchFamily="34" charset="0"/>
              </a:rPr>
              <a:t> P, </a:t>
            </a:r>
            <a:r>
              <a:rPr lang="en-US" sz="1000" b="1" dirty="0" err="1">
                <a:solidFill>
                  <a:srgbClr val="001B50"/>
                </a:solidFill>
                <a:latin typeface="Arial" panose="020B0604020202020204" pitchFamily="34" charset="0"/>
                <a:cs typeface="Arial" panose="020B0604020202020204" pitchFamily="34" charset="0"/>
              </a:rPr>
              <a:t>Kokoska</a:t>
            </a:r>
            <a:r>
              <a:rPr lang="en-US" sz="1000" b="1" dirty="0">
                <a:solidFill>
                  <a:srgbClr val="001B50"/>
                </a:solidFill>
                <a:latin typeface="Arial" panose="020B0604020202020204" pitchFamily="34" charset="0"/>
                <a:cs typeface="Arial" panose="020B0604020202020204" pitchFamily="34" charset="0"/>
              </a:rPr>
              <a:t> L, et al. In vitro antimicrobial activity of plants used in traditional medicine in Gurage and </a:t>
            </a:r>
            <a:r>
              <a:rPr lang="en-US" sz="1000" b="1" dirty="0" err="1">
                <a:solidFill>
                  <a:srgbClr val="001B50"/>
                </a:solidFill>
                <a:latin typeface="Arial" panose="020B0604020202020204" pitchFamily="34" charset="0"/>
                <a:cs typeface="Arial" panose="020B0604020202020204" pitchFamily="34" charset="0"/>
              </a:rPr>
              <a:t>Silti</a:t>
            </a:r>
            <a:r>
              <a:rPr lang="en-US" sz="1000" b="1" dirty="0">
                <a:solidFill>
                  <a:srgbClr val="001B50"/>
                </a:solidFill>
                <a:latin typeface="Arial" panose="020B0604020202020204" pitchFamily="34" charset="0"/>
                <a:cs typeface="Arial" panose="020B0604020202020204" pitchFamily="34" charset="0"/>
              </a:rPr>
              <a:t> Zones, south central Ethiopia. </a:t>
            </a:r>
            <a:r>
              <a:rPr lang="en-US" sz="1000" b="1" i="1" dirty="0">
                <a:solidFill>
                  <a:srgbClr val="001B50"/>
                </a:solidFill>
                <a:latin typeface="Arial" panose="020B0604020202020204" pitchFamily="34" charset="0"/>
                <a:cs typeface="Arial" panose="020B0604020202020204" pitchFamily="34" charset="0"/>
              </a:rPr>
              <a:t>BMC Complement </a:t>
            </a:r>
            <a:r>
              <a:rPr lang="en-US" sz="1000" b="1" i="1" dirty="0" err="1">
                <a:solidFill>
                  <a:srgbClr val="001B50"/>
                </a:solidFill>
                <a:latin typeface="Arial" panose="020B0604020202020204" pitchFamily="34" charset="0"/>
                <a:cs typeface="Arial" panose="020B0604020202020204" pitchFamily="34" charset="0"/>
              </a:rPr>
              <a:t>Altern</a:t>
            </a:r>
            <a:r>
              <a:rPr lang="en-US" sz="1000" b="1" i="1" dirty="0">
                <a:solidFill>
                  <a:srgbClr val="001B50"/>
                </a:solidFill>
                <a:latin typeface="Arial" panose="020B0604020202020204" pitchFamily="34" charset="0"/>
                <a:cs typeface="Arial" panose="020B0604020202020204" pitchFamily="34" charset="0"/>
              </a:rPr>
              <a:t> Med.</a:t>
            </a:r>
            <a:r>
              <a:rPr lang="en-US" sz="1000" b="1" dirty="0">
                <a:solidFill>
                  <a:srgbClr val="001B50"/>
                </a:solidFill>
                <a:latin typeface="Arial" panose="020B0604020202020204" pitchFamily="34" charset="0"/>
                <a:cs typeface="Arial" panose="020B0604020202020204" pitchFamily="34" charset="0"/>
              </a:rPr>
              <a:t> 2015; 15: 286-92.</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Iscan</a:t>
            </a:r>
            <a:r>
              <a:rPr lang="en-US" sz="1000" b="1" dirty="0">
                <a:solidFill>
                  <a:srgbClr val="001B50"/>
                </a:solidFill>
                <a:latin typeface="Arial" panose="020B0604020202020204" pitchFamily="34" charset="0"/>
                <a:cs typeface="Arial" panose="020B0604020202020204" pitchFamily="34" charset="0"/>
              </a:rPr>
              <a:t> G, </a:t>
            </a:r>
            <a:r>
              <a:rPr lang="en-US" sz="1000" b="1" dirty="0" err="1">
                <a:solidFill>
                  <a:srgbClr val="001B50"/>
                </a:solidFill>
                <a:latin typeface="Arial" panose="020B0604020202020204" pitchFamily="34" charset="0"/>
                <a:cs typeface="Arial" panose="020B0604020202020204" pitchFamily="34" charset="0"/>
              </a:rPr>
              <a:t>Kirimer</a:t>
            </a:r>
            <a:r>
              <a:rPr lang="en-US" sz="1000" b="1" dirty="0">
                <a:solidFill>
                  <a:srgbClr val="001B50"/>
                </a:solidFill>
                <a:latin typeface="Arial" panose="020B0604020202020204" pitchFamily="34" charset="0"/>
                <a:cs typeface="Arial" panose="020B0604020202020204" pitchFamily="34" charset="0"/>
              </a:rPr>
              <a:t> N, </a:t>
            </a:r>
            <a:r>
              <a:rPr lang="en-US" sz="1000" b="1" dirty="0" err="1">
                <a:solidFill>
                  <a:srgbClr val="001B50"/>
                </a:solidFill>
                <a:latin typeface="Arial" panose="020B0604020202020204" pitchFamily="34" charset="0"/>
                <a:cs typeface="Arial" panose="020B0604020202020204" pitchFamily="34" charset="0"/>
              </a:rPr>
              <a:t>Kurkcuoglu</a:t>
            </a:r>
            <a:r>
              <a:rPr lang="en-US" sz="1000" b="1" dirty="0">
                <a:solidFill>
                  <a:srgbClr val="001B50"/>
                </a:solidFill>
                <a:latin typeface="Arial" panose="020B0604020202020204" pitchFamily="34" charset="0"/>
                <a:cs typeface="Arial" panose="020B0604020202020204" pitchFamily="34" charset="0"/>
              </a:rPr>
              <a:t> M, </a:t>
            </a:r>
            <a:r>
              <a:rPr lang="en-US" sz="1000" b="1" dirty="0" err="1">
                <a:solidFill>
                  <a:srgbClr val="001B50"/>
                </a:solidFill>
                <a:latin typeface="Arial" panose="020B0604020202020204" pitchFamily="34" charset="0"/>
                <a:cs typeface="Arial" panose="020B0604020202020204" pitchFamily="34" charset="0"/>
              </a:rPr>
              <a:t>Husnu</a:t>
            </a:r>
            <a:r>
              <a:rPr lang="en-US" sz="1000" b="1" dirty="0">
                <a:solidFill>
                  <a:srgbClr val="001B50"/>
                </a:solidFill>
                <a:latin typeface="Arial" panose="020B0604020202020204" pitchFamily="34" charset="0"/>
                <a:cs typeface="Arial" panose="020B0604020202020204" pitchFamily="34" charset="0"/>
              </a:rPr>
              <a:t> K, Baser C, </a:t>
            </a:r>
            <a:r>
              <a:rPr lang="en-US" sz="1000" b="1" dirty="0" err="1">
                <a:solidFill>
                  <a:srgbClr val="001B50"/>
                </a:solidFill>
                <a:latin typeface="Arial" panose="020B0604020202020204" pitchFamily="34" charset="0"/>
                <a:cs typeface="Arial" panose="020B0604020202020204" pitchFamily="34" charset="0"/>
              </a:rPr>
              <a:t>Demirci</a:t>
            </a:r>
            <a:r>
              <a:rPr lang="en-US" sz="1000" b="1" dirty="0">
                <a:solidFill>
                  <a:srgbClr val="001B50"/>
                </a:solidFill>
                <a:latin typeface="Arial" panose="020B0604020202020204" pitchFamily="34" charset="0"/>
                <a:cs typeface="Arial" panose="020B0604020202020204" pitchFamily="34" charset="0"/>
              </a:rPr>
              <a:t> F. Antimicrobial screening of menthe </a:t>
            </a:r>
            <a:r>
              <a:rPr lang="en-US" sz="1000" b="1" dirty="0" err="1">
                <a:solidFill>
                  <a:srgbClr val="001B50"/>
                </a:solidFill>
                <a:latin typeface="Arial" panose="020B0604020202020204" pitchFamily="34" charset="0"/>
                <a:cs typeface="Arial" panose="020B0604020202020204" pitchFamily="34" charset="0"/>
              </a:rPr>
              <a:t>piperita</a:t>
            </a:r>
            <a:r>
              <a:rPr lang="en-US" sz="1000" b="1" dirty="0">
                <a:solidFill>
                  <a:srgbClr val="001B50"/>
                </a:solidFill>
                <a:latin typeface="Arial" panose="020B0604020202020204" pitchFamily="34" charset="0"/>
                <a:cs typeface="Arial" panose="020B0604020202020204" pitchFamily="34" charset="0"/>
              </a:rPr>
              <a:t> essential oils. </a:t>
            </a:r>
            <a:r>
              <a:rPr lang="en-US" sz="1000" b="1" i="1" dirty="0">
                <a:solidFill>
                  <a:srgbClr val="001B50"/>
                </a:solidFill>
                <a:latin typeface="Arial" panose="020B0604020202020204" pitchFamily="34" charset="0"/>
                <a:cs typeface="Arial" panose="020B0604020202020204" pitchFamily="34" charset="0"/>
              </a:rPr>
              <a:t>J. Agric. Food Chem.</a:t>
            </a:r>
            <a:r>
              <a:rPr lang="en-US" sz="1000" b="1" dirty="0">
                <a:solidFill>
                  <a:srgbClr val="001B50"/>
                </a:solidFill>
                <a:latin typeface="Arial" panose="020B0604020202020204" pitchFamily="34" charset="0"/>
                <a:cs typeface="Arial" panose="020B0604020202020204" pitchFamily="34" charset="0"/>
              </a:rPr>
              <a:t> 2002; 50: 3943-6.</a:t>
            </a:r>
          </a:p>
          <a:p>
            <a:pPr marL="244938" indent="-244938">
              <a:buFont typeface="+mj-lt"/>
              <a:buAutoNum type="arabicPeriod"/>
            </a:pPr>
            <a:r>
              <a:rPr lang="en-US" sz="1000" b="1" dirty="0">
                <a:solidFill>
                  <a:srgbClr val="001B50"/>
                </a:solidFill>
                <a:latin typeface="Arial" panose="020B0604020202020204" pitchFamily="34" charset="0"/>
                <a:cs typeface="Arial" panose="020B0604020202020204" pitchFamily="34" charset="0"/>
              </a:rPr>
              <a:t>Empyema. MedlinePlus Web site. </a:t>
            </a:r>
            <a:r>
              <a:rPr lang="en-US" sz="1000" b="1" u="sng" dirty="0">
                <a:solidFill>
                  <a:srgbClr val="001B50"/>
                </a:solidFill>
                <a:latin typeface="Arial" panose="020B0604020202020204" pitchFamily="34" charset="0"/>
                <a:cs typeface="Arial" panose="020B0604020202020204" pitchFamily="34" charset="0"/>
                <a:hlinkClick r:id="rId11"/>
              </a:rPr>
              <a:t>https://medlineplus.gov/ency/article/000123.htm</a:t>
            </a:r>
            <a:r>
              <a:rPr lang="en-US" sz="1000" b="1" dirty="0">
                <a:solidFill>
                  <a:srgbClr val="001B50"/>
                </a:solidFill>
                <a:latin typeface="Arial" panose="020B0604020202020204" pitchFamily="34" charset="0"/>
                <a:cs typeface="Arial" panose="020B0604020202020204" pitchFamily="34" charset="0"/>
              </a:rPr>
              <a:t>. Published February 4, 2015. Updated March 9, 2017. Accessed March 25, 2017. </a:t>
            </a:r>
          </a:p>
          <a:p>
            <a:pPr marL="244938" indent="-244938">
              <a:buFont typeface="+mj-lt"/>
              <a:buAutoNum type="arabicPeriod"/>
            </a:pPr>
            <a:r>
              <a:rPr lang="en-US" sz="1000" b="1" dirty="0" err="1">
                <a:solidFill>
                  <a:srgbClr val="001B50"/>
                </a:solidFill>
                <a:latin typeface="Arial" panose="020B0604020202020204" pitchFamily="34" charset="0"/>
                <a:cs typeface="Arial" panose="020B0604020202020204" pitchFamily="34" charset="0"/>
              </a:rPr>
              <a:t>Wessels</a:t>
            </a:r>
            <a:r>
              <a:rPr lang="en-US" sz="1000" b="1" dirty="0">
                <a:solidFill>
                  <a:srgbClr val="001B50"/>
                </a:solidFill>
                <a:latin typeface="Arial" panose="020B0604020202020204" pitchFamily="34" charset="0"/>
                <a:cs typeface="Arial" panose="020B0604020202020204" pitchFamily="34" charset="0"/>
              </a:rPr>
              <a:t> MR. Streptococcal Infections. In: Kasper D, </a:t>
            </a:r>
            <a:r>
              <a:rPr lang="en-US" sz="1000" b="1" dirty="0" err="1">
                <a:solidFill>
                  <a:srgbClr val="001B50"/>
                </a:solidFill>
                <a:latin typeface="Arial" panose="020B0604020202020204" pitchFamily="34" charset="0"/>
                <a:cs typeface="Arial" panose="020B0604020202020204" pitchFamily="34" charset="0"/>
              </a:rPr>
              <a:t>Fauci</a:t>
            </a:r>
            <a:r>
              <a:rPr lang="en-US" sz="1000" b="1" dirty="0">
                <a:solidFill>
                  <a:srgbClr val="001B50"/>
                </a:solidFill>
                <a:latin typeface="Arial" panose="020B0604020202020204" pitchFamily="34" charset="0"/>
                <a:cs typeface="Arial" panose="020B0604020202020204" pitchFamily="34" charset="0"/>
              </a:rPr>
              <a:t> A, Hauser S, Longo D, Jameson J, </a:t>
            </a:r>
            <a:r>
              <a:rPr lang="en-US" sz="1000" b="1" dirty="0" err="1">
                <a:solidFill>
                  <a:srgbClr val="001B50"/>
                </a:solidFill>
                <a:latin typeface="Arial" panose="020B0604020202020204" pitchFamily="34" charset="0"/>
                <a:cs typeface="Arial" panose="020B0604020202020204" pitchFamily="34" charset="0"/>
              </a:rPr>
              <a:t>Loscalzo</a:t>
            </a:r>
            <a:r>
              <a:rPr lang="en-US" sz="1000" b="1" dirty="0">
                <a:solidFill>
                  <a:srgbClr val="001B50"/>
                </a:solidFill>
                <a:latin typeface="Arial" panose="020B0604020202020204" pitchFamily="34" charset="0"/>
                <a:cs typeface="Arial" panose="020B0604020202020204" pitchFamily="34" charset="0"/>
              </a:rPr>
              <a:t> J. eds. Harrison’s Principles of Internal Medicine, 19e New York, NY: McGraw-Hill; 2014.</a:t>
            </a:r>
          </a:p>
          <a:p>
            <a:r>
              <a:rPr lang="en-US" sz="1000" b="1" dirty="0">
                <a:solidFill>
                  <a:srgbClr val="001B50"/>
                </a:solidFill>
                <a:latin typeface="Arial" panose="020B0604020202020204" pitchFamily="34" charset="0"/>
                <a:cs typeface="Arial" panose="020B0604020202020204" pitchFamily="34" charset="0"/>
              </a:rPr>
              <a:t>24. Pliny, Jones WHS. </a:t>
            </a:r>
            <a:r>
              <a:rPr lang="en-US" sz="1000" b="1" i="1" dirty="0">
                <a:solidFill>
                  <a:srgbClr val="001B50"/>
                </a:solidFill>
                <a:latin typeface="Arial" panose="020B0604020202020204" pitchFamily="34" charset="0"/>
                <a:cs typeface="Arial" panose="020B0604020202020204" pitchFamily="34" charset="0"/>
              </a:rPr>
              <a:t>Natural History VI. Books XX-XXIII</a:t>
            </a:r>
            <a:r>
              <a:rPr lang="en-US" sz="1000" b="1" dirty="0">
                <a:solidFill>
                  <a:srgbClr val="001B50"/>
                </a:solidFill>
                <a:latin typeface="Arial" panose="020B0604020202020204" pitchFamily="34" charset="0"/>
                <a:cs typeface="Arial" panose="020B0604020202020204" pitchFamily="34" charset="0"/>
              </a:rPr>
              <a:t>. Cambridge, MA: Harvard University Press; 1969.</a:t>
            </a:r>
          </a:p>
          <a:p>
            <a:pPr marL="244938" indent="-244938">
              <a:buFont typeface="+mj-lt"/>
              <a:buAutoNum type="arabicPeriod"/>
            </a:pPr>
            <a:endParaRPr lang="en-US" sz="1000" b="1" dirty="0">
              <a:solidFill>
                <a:srgbClr val="001B50"/>
              </a:solidFill>
              <a:latin typeface="Arial" panose="020B0604020202020204" pitchFamily="34" charset="0"/>
              <a:cs typeface="Arial" panose="020B0604020202020204" pitchFamily="34" charset="0"/>
            </a:endParaRPr>
          </a:p>
        </p:txBody>
      </p:sp>
      <p:sp>
        <p:nvSpPr>
          <p:cNvPr id="30" name="Rectangle 850"/>
          <p:cNvSpPr>
            <a:spLocks noChangeArrowheads="1"/>
          </p:cNvSpPr>
          <p:nvPr/>
        </p:nvSpPr>
        <p:spPr bwMode="auto">
          <a:xfrm>
            <a:off x="25002646" y="18827348"/>
            <a:ext cx="10325365" cy="816429"/>
          </a:xfrm>
          <a:prstGeom prst="rect">
            <a:avLst/>
          </a:prstGeom>
          <a:solidFill>
            <a:srgbClr val="002147"/>
          </a:solidFill>
          <a:ln w="38100">
            <a:solidFill>
              <a:srgbClr val="002147"/>
            </a:solidFill>
            <a:miter lim="800000"/>
            <a:headEnd/>
            <a:tailEnd/>
          </a:ln>
          <a:effectLst/>
        </p:spPr>
        <p:txBody>
          <a:bodyPr wrap="none" lIns="65306" tIns="32653" rIns="65306" bIns="32653" anchor="ctr"/>
          <a:lstStyle/>
          <a:p>
            <a:pPr algn="ctr">
              <a:defRPr/>
            </a:pPr>
            <a:r>
              <a:rPr lang="en-US" altLang="en-US" sz="5143" b="1" dirty="0">
                <a:effectLst>
                  <a:outerShdw blurRad="38100" dist="38100" dir="2700000" algn="tl">
                    <a:srgbClr val="000000"/>
                  </a:outerShdw>
                </a:effectLst>
                <a:latin typeface="Arial" charset="0"/>
                <a:cs typeface="Arial" charset="0"/>
              </a:rPr>
              <a:t>References</a:t>
            </a:r>
          </a:p>
        </p:txBody>
      </p:sp>
      <p:sp>
        <p:nvSpPr>
          <p:cNvPr id="26" name="Rectangle 845"/>
          <p:cNvSpPr>
            <a:spLocks noChangeArrowheads="1"/>
          </p:cNvSpPr>
          <p:nvPr/>
        </p:nvSpPr>
        <p:spPr bwMode="auto">
          <a:xfrm>
            <a:off x="32820429" y="8587482"/>
            <a:ext cx="2503714" cy="816429"/>
          </a:xfrm>
          <a:prstGeom prst="rect">
            <a:avLst/>
          </a:prstGeom>
          <a:solidFill>
            <a:srgbClr val="002147"/>
          </a:solidFill>
          <a:ln w="38100">
            <a:solidFill>
              <a:srgbClr val="171F45"/>
            </a:solidFill>
            <a:miter lim="800000"/>
            <a:headEnd/>
            <a:tailEnd/>
          </a:ln>
          <a:effectLst/>
        </p:spPr>
        <p:txBody>
          <a:bodyPr wrap="none" lIns="65306" tIns="32653" rIns="65306" bIns="32653" anchor="ctr"/>
          <a:lstStyle/>
          <a:p>
            <a:pPr algn="ctr">
              <a:defRPr/>
            </a:pPr>
            <a:endParaRPr lang="en-US" altLang="en-US" sz="5143" b="1" dirty="0">
              <a:effectLst>
                <a:outerShdw blurRad="38100" dist="38100" dir="2700000" algn="tl">
                  <a:srgbClr val="000000"/>
                </a:outerShdw>
              </a:effectLst>
              <a:latin typeface="Arial" charset="0"/>
              <a:cs typeface="Arial" charset="0"/>
            </a:endParaRPr>
          </a:p>
        </p:txBody>
      </p:sp>
      <p:sp>
        <p:nvSpPr>
          <p:cNvPr id="27" name="Rectangle 1071"/>
          <p:cNvSpPr>
            <a:spLocks noChangeArrowheads="1"/>
          </p:cNvSpPr>
          <p:nvPr/>
        </p:nvSpPr>
        <p:spPr bwMode="auto">
          <a:xfrm>
            <a:off x="31105929" y="8923468"/>
            <a:ext cx="2122714" cy="492665"/>
          </a:xfrm>
          <a:prstGeom prst="rect">
            <a:avLst/>
          </a:prstGeom>
          <a:solidFill>
            <a:srgbClr val="002147"/>
          </a:solidFill>
          <a:ln w="38100">
            <a:noFill/>
            <a:miter lim="800000"/>
            <a:headEnd/>
            <a:tailEnd/>
          </a:ln>
          <a:effectLst/>
        </p:spPr>
        <p:txBody>
          <a:bodyPr wrap="none" lIns="65306" tIns="32653" rIns="65306" bIns="32653" anchor="ctr"/>
          <a:lstStyle/>
          <a:p>
            <a:pPr algn="ctr">
              <a:defRPr/>
            </a:pPr>
            <a:endParaRPr lang="en-US" altLang="en-US" sz="5214" b="1" dirty="0">
              <a:latin typeface="Arial" charset="0"/>
              <a:cs typeface="Arial" charset="0"/>
            </a:endParaRPr>
          </a:p>
        </p:txBody>
      </p:sp>
      <p:sp>
        <p:nvSpPr>
          <p:cNvPr id="29" name="Moon 28"/>
          <p:cNvSpPr/>
          <p:nvPr/>
        </p:nvSpPr>
        <p:spPr bwMode="auto">
          <a:xfrm rot="18284682">
            <a:off x="31654646" y="8573226"/>
            <a:ext cx="341825" cy="659101"/>
          </a:xfrm>
          <a:prstGeom prst="moon">
            <a:avLst>
              <a:gd name="adj" fmla="val 77978"/>
            </a:avLst>
          </a:prstGeom>
          <a:solidFill>
            <a:srgbClr val="002147"/>
          </a:solidFill>
          <a:ln w="9525" cap="flat" cmpd="sng" algn="ctr">
            <a:no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653169"/>
            <a:endParaRPr lang="en-US" sz="1286"/>
          </a:p>
        </p:txBody>
      </p:sp>
      <p:sp>
        <p:nvSpPr>
          <p:cNvPr id="32" name="Moon 31"/>
          <p:cNvSpPr/>
          <p:nvPr/>
        </p:nvSpPr>
        <p:spPr bwMode="auto">
          <a:xfrm rot="14083261">
            <a:off x="32469114" y="8572611"/>
            <a:ext cx="341825" cy="659101"/>
          </a:xfrm>
          <a:prstGeom prst="moon">
            <a:avLst>
              <a:gd name="adj" fmla="val 77978"/>
            </a:avLst>
          </a:prstGeom>
          <a:solidFill>
            <a:srgbClr val="002147"/>
          </a:solidFill>
          <a:ln w="9525" cap="flat" cmpd="sng" algn="ctr">
            <a:no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defTabSz="653169"/>
            <a:endParaRPr lang="en-US" sz="1286"/>
          </a:p>
        </p:txBody>
      </p:sp>
      <p:sp>
        <p:nvSpPr>
          <p:cNvPr id="38" name="Rectangle 1071"/>
          <p:cNvSpPr>
            <a:spLocks noChangeArrowheads="1"/>
          </p:cNvSpPr>
          <p:nvPr/>
        </p:nvSpPr>
        <p:spPr bwMode="auto">
          <a:xfrm>
            <a:off x="1391709" y="12861467"/>
            <a:ext cx="10173229" cy="816429"/>
          </a:xfrm>
          <a:prstGeom prst="rect">
            <a:avLst/>
          </a:prstGeom>
          <a:solidFill>
            <a:srgbClr val="002147"/>
          </a:solidFill>
          <a:ln w="38100">
            <a:solidFill>
              <a:srgbClr val="002147"/>
            </a:solidFill>
            <a:miter lim="800000"/>
            <a:headEnd/>
            <a:tailEnd/>
          </a:ln>
          <a:effectLst/>
        </p:spPr>
        <p:txBody>
          <a:bodyPr wrap="none" lIns="65306" tIns="32653" rIns="65306" bIns="32653" anchor="ctr"/>
          <a:lstStyle/>
          <a:p>
            <a:pPr algn="ctr">
              <a:defRPr/>
            </a:pPr>
            <a:r>
              <a:rPr lang="en-US" altLang="en-US" sz="5143" b="1" dirty="0">
                <a:effectLst>
                  <a:outerShdw blurRad="38100" dist="38100" dir="2700000" algn="tl">
                    <a:srgbClr val="000000"/>
                  </a:outerShdw>
                </a:effectLst>
                <a:latin typeface="Arial" charset="0"/>
                <a:cs typeface="Arial" charset="0"/>
              </a:rPr>
              <a:t>Purpose</a:t>
            </a:r>
            <a:endParaRPr lang="en-US" altLang="en-US" sz="5214" b="1" dirty="0">
              <a:latin typeface="Arial" charset="0"/>
              <a:cs typeface="Arial" charset="0"/>
            </a:endParaRPr>
          </a:p>
        </p:txBody>
      </p:sp>
      <p:sp>
        <p:nvSpPr>
          <p:cNvPr id="41" name="Text Box 780"/>
          <p:cNvSpPr txBox="1">
            <a:spLocks noChangeArrowheads="1"/>
          </p:cNvSpPr>
          <p:nvPr/>
        </p:nvSpPr>
        <p:spPr bwMode="auto">
          <a:xfrm>
            <a:off x="1391709" y="13990892"/>
            <a:ext cx="10173229" cy="2554674"/>
          </a:xfrm>
          <a:prstGeom prst="rect">
            <a:avLst/>
          </a:prstGeom>
          <a:noFill/>
          <a:ln w="9525">
            <a:noFill/>
            <a:miter lim="800000"/>
            <a:headEnd/>
            <a:tailEnd/>
          </a:ln>
        </p:spPr>
        <p:txBody>
          <a:bodyPr wrap="square">
            <a:spAutoFit/>
          </a:bodyPr>
          <a:lstStyle/>
          <a:p>
            <a:pPr marL="326584" indent="-326584" defTabSz="2866472" eaLnBrk="1" fontAlgn="auto" hangingPunct="1">
              <a:spcAft>
                <a:spcPts val="0"/>
              </a:spcAft>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Assess the treatments of disease used in classical Greece and Rome and compare them to the treatment methods currently used</a:t>
            </a:r>
          </a:p>
          <a:p>
            <a:pPr marL="326584" indent="-326584" defTabSz="2866472" eaLnBrk="1" fontAlgn="auto" hangingPunct="1">
              <a:spcAft>
                <a:spcPts val="0"/>
              </a:spcAft>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Gain knowledge of disease states not covered in pharmacy curriculum</a:t>
            </a:r>
          </a:p>
          <a:p>
            <a:pPr marL="326584" indent="-326584" defTabSz="2866472" eaLnBrk="1" fontAlgn="auto" hangingPunct="1">
              <a:spcAft>
                <a:spcPts val="0"/>
              </a:spcAft>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Develop understanding of Classical Greek and Roman culture beyond what is covered in traditional Classics courses</a:t>
            </a:r>
          </a:p>
          <a:p>
            <a:pPr marL="326584" indent="-326584" defTabSz="2866472" eaLnBrk="1" fontAlgn="auto" hangingPunct="1">
              <a:spcAft>
                <a:spcPts val="0"/>
              </a:spcAft>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Improve drug information skills</a:t>
            </a: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28481" y="9910721"/>
            <a:ext cx="2210764" cy="1658073"/>
          </a:xfrm>
          <a:prstGeom prst="rect">
            <a:avLst/>
          </a:prstGeom>
        </p:spPr>
      </p:pic>
      <p:sp>
        <p:nvSpPr>
          <p:cNvPr id="5" name="TextBox 4"/>
          <p:cNvSpPr txBox="1"/>
          <p:nvPr/>
        </p:nvSpPr>
        <p:spPr>
          <a:xfrm>
            <a:off x="12168253" y="9533965"/>
            <a:ext cx="5117726" cy="4049635"/>
          </a:xfrm>
          <a:prstGeom prst="rect">
            <a:avLst/>
          </a:prstGeom>
          <a:noFill/>
        </p:spPr>
        <p:txBody>
          <a:bodyPr wrap="square" rtlCol="0">
            <a:spAutoFit/>
          </a:bodyPr>
          <a:lstStyle/>
          <a:p>
            <a:pPr defTabSz="3581757">
              <a:defRPr/>
            </a:pPr>
            <a:r>
              <a:rPr lang="en-US" sz="2857" b="1" i="1" u="sng" dirty="0">
                <a:solidFill>
                  <a:srgbClr val="001B50"/>
                </a:solidFill>
                <a:latin typeface="Arial" panose="020B0604020202020204" pitchFamily="34" charset="0"/>
                <a:cs typeface="Arial" panose="020B0604020202020204" pitchFamily="34" charset="0"/>
              </a:rPr>
              <a:t>Gout</a:t>
            </a:r>
            <a:r>
              <a:rPr lang="en-US" sz="2857" b="1" i="1" dirty="0">
                <a:solidFill>
                  <a:srgbClr val="001B50"/>
                </a:solidFill>
                <a:latin typeface="Arial" panose="020B0604020202020204" pitchFamily="34" charset="0"/>
                <a:cs typeface="Arial" panose="020B0604020202020204" pitchFamily="34" charset="0"/>
              </a:rPr>
              <a:t> </a:t>
            </a:r>
            <a:r>
              <a:rPr lang="en-US" sz="2857" b="1" baseline="30000" dirty="0">
                <a:solidFill>
                  <a:srgbClr val="001B50"/>
                </a:solidFill>
                <a:latin typeface="Arial" panose="020B0604020202020204" pitchFamily="34" charset="0"/>
                <a:cs typeface="Arial" panose="020B0604020202020204" pitchFamily="34" charset="0"/>
              </a:rPr>
              <a:t>3,4</a:t>
            </a:r>
            <a:endParaRPr lang="en-US" sz="2857" b="1" dirty="0">
              <a:solidFill>
                <a:srgbClr val="001B50"/>
              </a:solidFill>
              <a:latin typeface="Arial" panose="020B0604020202020204" pitchFamily="34" charset="0"/>
              <a:cs typeface="Arial" panose="020B0604020202020204" pitchFamily="34" charset="0"/>
            </a:endParaRPr>
          </a:p>
          <a:p>
            <a:pPr marL="326584" indent="-326584" defTabSz="3581757">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90% of patients have under-excretion of uric acid.</a:t>
            </a:r>
          </a:p>
          <a:p>
            <a:pPr marL="326584" indent="-326584" defTabSz="3581757">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Symptoms are painful, red, swollen lower extremities.</a:t>
            </a:r>
          </a:p>
          <a:p>
            <a:pPr marL="326584" indent="-326584" defTabSz="3581757">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Flare Treatment:</a:t>
            </a:r>
          </a:p>
          <a:p>
            <a:pPr marL="653169" lvl="1" indent="-326584" defTabSz="3581757">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NSAIDs, COX-2 Inhibitors, Systemic corticosteroids, colchicine</a:t>
            </a:r>
          </a:p>
          <a:p>
            <a:pPr marL="326584" indent="-326584" defTabSz="3581757">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Prevention:</a:t>
            </a:r>
          </a:p>
          <a:p>
            <a:pPr marL="653169" lvl="1" indent="-326584" defTabSz="3581757">
              <a:buFont typeface="Arial" panose="020B0604020202020204" pitchFamily="34" charset="0"/>
              <a:buChar char="•"/>
              <a:defRPr/>
            </a:pPr>
            <a:r>
              <a:rPr lang="en-US" sz="2286" b="1" dirty="0">
                <a:solidFill>
                  <a:srgbClr val="001B50"/>
                </a:solidFill>
                <a:latin typeface="Arial" panose="020B0604020202020204" pitchFamily="34" charset="0"/>
                <a:cs typeface="Arial" panose="020B0604020202020204" pitchFamily="34" charset="0"/>
              </a:rPr>
              <a:t>Xanthine oxidase inhibitors </a:t>
            </a:r>
          </a:p>
        </p:txBody>
      </p:sp>
      <p:sp>
        <p:nvSpPr>
          <p:cNvPr id="6" name="TextBox 5"/>
          <p:cNvSpPr txBox="1"/>
          <p:nvPr/>
        </p:nvSpPr>
        <p:spPr>
          <a:xfrm>
            <a:off x="17366950" y="11621592"/>
            <a:ext cx="4536605" cy="2554674"/>
          </a:xfrm>
          <a:prstGeom prst="rect">
            <a:avLst/>
          </a:prstGeom>
          <a:noFill/>
        </p:spPr>
        <p:txBody>
          <a:bodyPr wrap="square" rtlCol="0">
            <a:spAutoFit/>
          </a:bodyPr>
          <a:lstStyle/>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Active ingredient is </a:t>
            </a:r>
            <a:r>
              <a:rPr lang="en-US" altLang="en-US" sz="2286" b="1" dirty="0" err="1">
                <a:solidFill>
                  <a:srgbClr val="001B50"/>
                </a:solidFill>
                <a:latin typeface="Arial" panose="020B0604020202020204" pitchFamily="34" charset="0"/>
                <a:cs typeface="Arial" panose="020B0604020202020204" pitchFamily="34" charset="0"/>
              </a:rPr>
              <a:t>pulegone</a:t>
            </a:r>
            <a:endParaRPr lang="en-US" altLang="en-US" sz="2286"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altLang="en-US" sz="2286" b="1" dirty="0" err="1">
                <a:solidFill>
                  <a:srgbClr val="001B50"/>
                </a:solidFill>
                <a:latin typeface="Arial" panose="020B0604020202020204" pitchFamily="34" charset="0"/>
                <a:cs typeface="Arial" panose="020B0604020202020204" pitchFamily="34" charset="0"/>
              </a:rPr>
              <a:t>Pulegone</a:t>
            </a:r>
            <a:r>
              <a:rPr lang="en-US" altLang="en-US" sz="2286" b="1" dirty="0">
                <a:solidFill>
                  <a:srgbClr val="001B50"/>
                </a:solidFill>
                <a:latin typeface="Arial" panose="020B0604020202020204" pitchFamily="34" charset="0"/>
                <a:cs typeface="Arial" panose="020B0604020202020204" pitchFamily="34" charset="0"/>
              </a:rPr>
              <a:t> has not been studied in gout.</a:t>
            </a:r>
          </a:p>
          <a:p>
            <a:pPr marL="326584" indent="-326584">
              <a:buFont typeface="Arial" panose="020B0604020202020204" pitchFamily="34" charset="0"/>
              <a:buChar char="•"/>
            </a:pPr>
            <a:r>
              <a:rPr lang="en-US" altLang="en-US" sz="2286" b="1" dirty="0" err="1">
                <a:solidFill>
                  <a:srgbClr val="001B50"/>
                </a:solidFill>
                <a:latin typeface="Arial" panose="020B0604020202020204" pitchFamily="34" charset="0"/>
                <a:cs typeface="Arial" panose="020B0604020202020204" pitchFamily="34" charset="0"/>
              </a:rPr>
              <a:t>Pulegone</a:t>
            </a:r>
            <a:r>
              <a:rPr lang="en-US" altLang="en-US" sz="2286" b="1" dirty="0">
                <a:solidFill>
                  <a:srgbClr val="001B50"/>
                </a:solidFill>
                <a:latin typeface="Arial" panose="020B0604020202020204" pitchFamily="34" charset="0"/>
                <a:cs typeface="Arial" panose="020B0604020202020204" pitchFamily="34" charset="0"/>
              </a:rPr>
              <a:t> is hepatotoxic in concentrations of greater than 10 </a:t>
            </a:r>
            <a:r>
              <a:rPr lang="en-US" altLang="en-US" sz="2286" b="1" dirty="0" err="1">
                <a:solidFill>
                  <a:srgbClr val="001B50"/>
                </a:solidFill>
                <a:latin typeface="Arial" panose="020B0604020202020204" pitchFamily="34" charset="0"/>
                <a:cs typeface="Arial" panose="020B0604020202020204" pitchFamily="34" charset="0"/>
              </a:rPr>
              <a:t>mL.</a:t>
            </a:r>
            <a:endParaRPr lang="en-US" altLang="en-US" sz="2286" b="1" dirty="0">
              <a:solidFill>
                <a:srgbClr val="001B5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771561" y="9897648"/>
            <a:ext cx="2708946" cy="1720181"/>
          </a:xfrm>
          <a:prstGeom prst="rect">
            <a:avLst/>
          </a:prstGeom>
        </p:spPr>
      </p:pic>
      <p:sp>
        <p:nvSpPr>
          <p:cNvPr id="8" name="TextBox 7"/>
          <p:cNvSpPr txBox="1"/>
          <p:nvPr/>
        </p:nvSpPr>
        <p:spPr>
          <a:xfrm>
            <a:off x="22109346" y="11568793"/>
            <a:ext cx="4307726" cy="2554674"/>
          </a:xfrm>
          <a:prstGeom prst="rect">
            <a:avLst/>
          </a:prstGeom>
          <a:noFill/>
        </p:spPr>
        <p:txBody>
          <a:bodyPr wrap="square" rtlCol="0">
            <a:spAutoFit/>
          </a:bodyPr>
          <a:lstStyle/>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Active ingredients are </a:t>
            </a:r>
            <a:r>
              <a:rPr lang="en-US" altLang="en-US" sz="2286" b="1" dirty="0" err="1">
                <a:solidFill>
                  <a:srgbClr val="001B50"/>
                </a:solidFill>
                <a:latin typeface="Arial" panose="020B0604020202020204" pitchFamily="34" charset="0"/>
                <a:cs typeface="Arial" panose="020B0604020202020204" pitchFamily="34" charset="0"/>
              </a:rPr>
              <a:t>apigenin</a:t>
            </a:r>
            <a:r>
              <a:rPr lang="en-US" altLang="en-US" sz="2286" b="1" dirty="0">
                <a:solidFill>
                  <a:srgbClr val="001B50"/>
                </a:solidFill>
                <a:latin typeface="Arial" panose="020B0604020202020204" pitchFamily="34" charset="0"/>
                <a:cs typeface="Arial" panose="020B0604020202020204" pitchFamily="34" charset="0"/>
              </a:rPr>
              <a:t> and quercetin. </a:t>
            </a:r>
          </a:p>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Both have anti-inflammatory properties similar to NSAIDs.</a:t>
            </a:r>
          </a:p>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No reports of human toxicity</a:t>
            </a:r>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207814" y="9946443"/>
            <a:ext cx="2433528" cy="1622352"/>
          </a:xfrm>
          <a:prstGeom prst="rect">
            <a:avLst/>
          </a:prstGeom>
        </p:spPr>
      </p:pic>
      <p:sp>
        <p:nvSpPr>
          <p:cNvPr id="10" name="TextBox 9"/>
          <p:cNvSpPr txBox="1"/>
          <p:nvPr/>
        </p:nvSpPr>
        <p:spPr>
          <a:xfrm>
            <a:off x="26418952" y="11573685"/>
            <a:ext cx="4128982" cy="2202911"/>
          </a:xfrm>
          <a:prstGeom prst="rect">
            <a:avLst/>
          </a:prstGeom>
          <a:noFill/>
        </p:spPr>
        <p:txBody>
          <a:bodyPr wrap="square" rtlCol="0">
            <a:spAutoFit/>
          </a:bodyPr>
          <a:lstStyle/>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Absorbs morphine inside the seed pod</a:t>
            </a:r>
          </a:p>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Morphine alleviates the pain of a gout flare. </a:t>
            </a:r>
          </a:p>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Morphine does not treat the cause of gout.</a:t>
            </a:r>
          </a:p>
        </p:txBody>
      </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50559" y="9951659"/>
            <a:ext cx="2522074" cy="1681383"/>
          </a:xfrm>
          <a:prstGeom prst="rect">
            <a:avLst/>
          </a:prstGeom>
        </p:spPr>
      </p:pic>
      <p:sp>
        <p:nvSpPr>
          <p:cNvPr id="12" name="TextBox 11"/>
          <p:cNvSpPr txBox="1"/>
          <p:nvPr/>
        </p:nvSpPr>
        <p:spPr>
          <a:xfrm>
            <a:off x="31208799" y="11658473"/>
            <a:ext cx="4095394" cy="2554674"/>
          </a:xfrm>
          <a:prstGeom prst="rect">
            <a:avLst/>
          </a:prstGeom>
          <a:noFill/>
        </p:spPr>
        <p:txBody>
          <a:bodyPr wrap="square" rtlCol="0">
            <a:spAutoFit/>
          </a:bodyPr>
          <a:lstStyle/>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Active ingredient is colchicine</a:t>
            </a:r>
          </a:p>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Colchicine is toxic in doses &gt; 1.2 mg per day.</a:t>
            </a:r>
          </a:p>
          <a:p>
            <a:pPr marL="326584" indent="-326584">
              <a:buFont typeface="Arial" panose="020B0604020202020204" pitchFamily="34" charset="0"/>
              <a:buChar char="•"/>
            </a:pPr>
            <a:r>
              <a:rPr lang="en-US" altLang="en-US" sz="2286" b="1" dirty="0">
                <a:solidFill>
                  <a:srgbClr val="001B50"/>
                </a:solidFill>
                <a:latin typeface="Arial" panose="020B0604020202020204" pitchFamily="34" charset="0"/>
                <a:cs typeface="Arial" panose="020B0604020202020204" pitchFamily="34" charset="0"/>
              </a:rPr>
              <a:t>Deaths have occurred from accidental ingestion.</a:t>
            </a:r>
          </a:p>
        </p:txBody>
      </p:sp>
      <p:sp>
        <p:nvSpPr>
          <p:cNvPr id="13" name="TextBox 12"/>
          <p:cNvSpPr txBox="1"/>
          <p:nvPr/>
        </p:nvSpPr>
        <p:spPr>
          <a:xfrm>
            <a:off x="18321950" y="9496277"/>
            <a:ext cx="2076751" cy="444096"/>
          </a:xfrm>
          <a:prstGeom prst="rect">
            <a:avLst/>
          </a:prstGeom>
          <a:noFill/>
        </p:spPr>
        <p:txBody>
          <a:bodyPr wrap="square" rtlCol="0">
            <a:spAutoFit/>
          </a:bodyPr>
          <a:lstStyle/>
          <a:p>
            <a:r>
              <a:rPr lang="en-US" sz="2286" b="1" dirty="0">
                <a:solidFill>
                  <a:srgbClr val="001B50"/>
                </a:solidFill>
                <a:latin typeface="Arial" panose="020B0604020202020204" pitchFamily="34" charset="0"/>
                <a:cs typeface="Arial" panose="020B0604020202020204" pitchFamily="34" charset="0"/>
              </a:rPr>
              <a:t>Pennyroyal</a:t>
            </a:r>
            <a:r>
              <a:rPr lang="en-US" sz="2286" b="1" baseline="30000" dirty="0">
                <a:solidFill>
                  <a:srgbClr val="001B50"/>
                </a:solidFill>
                <a:latin typeface="Arial" panose="020B0604020202020204" pitchFamily="34" charset="0"/>
                <a:cs typeface="Arial" panose="020B0604020202020204" pitchFamily="34" charset="0"/>
              </a:rPr>
              <a:t>5,6</a:t>
            </a:r>
            <a:endParaRPr lang="en-US" sz="2286" b="1" dirty="0">
              <a:solidFill>
                <a:srgbClr val="001B50"/>
              </a:solidFill>
              <a:latin typeface="Arial" panose="020B0604020202020204" pitchFamily="34" charset="0"/>
              <a:cs typeface="Arial" panose="020B0604020202020204" pitchFamily="34" charset="0"/>
            </a:endParaRPr>
          </a:p>
        </p:txBody>
      </p:sp>
      <p:sp>
        <p:nvSpPr>
          <p:cNvPr id="14" name="TextBox 13"/>
          <p:cNvSpPr txBox="1"/>
          <p:nvPr/>
        </p:nvSpPr>
        <p:spPr>
          <a:xfrm>
            <a:off x="23253317" y="9533965"/>
            <a:ext cx="1947951" cy="444096"/>
          </a:xfrm>
          <a:prstGeom prst="rect">
            <a:avLst/>
          </a:prstGeom>
          <a:noFill/>
        </p:spPr>
        <p:txBody>
          <a:bodyPr wrap="square" rtlCol="0">
            <a:spAutoFit/>
          </a:bodyPr>
          <a:lstStyle/>
          <a:p>
            <a:r>
              <a:rPr lang="en-US" sz="2286" b="1" dirty="0">
                <a:solidFill>
                  <a:srgbClr val="001B50"/>
                </a:solidFill>
                <a:latin typeface="Arial" panose="020B0604020202020204" pitchFamily="34" charset="0"/>
                <a:cs typeface="Arial" panose="020B0604020202020204" pitchFamily="34" charset="0"/>
              </a:rPr>
              <a:t>Cucumber</a:t>
            </a:r>
            <a:r>
              <a:rPr lang="en-US" sz="2286" b="1" baseline="30000" dirty="0">
                <a:solidFill>
                  <a:srgbClr val="001B50"/>
                </a:solidFill>
                <a:latin typeface="Arial" panose="020B0604020202020204" pitchFamily="34" charset="0"/>
                <a:cs typeface="Arial" panose="020B0604020202020204" pitchFamily="34" charset="0"/>
              </a:rPr>
              <a:t>7</a:t>
            </a:r>
            <a:endParaRPr lang="en-US" sz="2286" b="1" dirty="0">
              <a:solidFill>
                <a:srgbClr val="001B50"/>
              </a:solidFill>
              <a:latin typeface="Arial" panose="020B0604020202020204" pitchFamily="34" charset="0"/>
              <a:cs typeface="Arial" panose="020B0604020202020204" pitchFamily="34" charset="0"/>
            </a:endParaRPr>
          </a:p>
        </p:txBody>
      </p:sp>
      <p:sp>
        <p:nvSpPr>
          <p:cNvPr id="15" name="TextBox 14"/>
          <p:cNvSpPr txBox="1"/>
          <p:nvPr/>
        </p:nvSpPr>
        <p:spPr>
          <a:xfrm>
            <a:off x="27768728" y="9488805"/>
            <a:ext cx="1404988" cy="444096"/>
          </a:xfrm>
          <a:prstGeom prst="rect">
            <a:avLst/>
          </a:prstGeom>
          <a:noFill/>
        </p:spPr>
        <p:txBody>
          <a:bodyPr wrap="square" rtlCol="0">
            <a:spAutoFit/>
          </a:bodyPr>
          <a:lstStyle/>
          <a:p>
            <a:r>
              <a:rPr lang="en-US" sz="2286" b="1" dirty="0">
                <a:solidFill>
                  <a:srgbClr val="001B50"/>
                </a:solidFill>
                <a:latin typeface="Arial" panose="020B0604020202020204" pitchFamily="34" charset="0"/>
                <a:cs typeface="Arial" panose="020B0604020202020204" pitchFamily="34" charset="0"/>
              </a:rPr>
              <a:t>Poppy</a:t>
            </a:r>
            <a:r>
              <a:rPr lang="en-US" sz="2286" b="1" baseline="30000" dirty="0">
                <a:solidFill>
                  <a:srgbClr val="001B50"/>
                </a:solidFill>
                <a:latin typeface="Arial" panose="020B0604020202020204" pitchFamily="34" charset="0"/>
                <a:cs typeface="Arial" panose="020B0604020202020204" pitchFamily="34" charset="0"/>
              </a:rPr>
              <a:t>8,9</a:t>
            </a:r>
            <a:endParaRPr lang="en-US" sz="2286" b="1" dirty="0">
              <a:solidFill>
                <a:srgbClr val="001B50"/>
              </a:solidFill>
              <a:latin typeface="Arial" panose="020B0604020202020204" pitchFamily="34" charset="0"/>
              <a:cs typeface="Arial" panose="020B0604020202020204" pitchFamily="34" charset="0"/>
            </a:endParaRPr>
          </a:p>
        </p:txBody>
      </p:sp>
      <p:sp>
        <p:nvSpPr>
          <p:cNvPr id="16" name="TextBox 15"/>
          <p:cNvSpPr txBox="1"/>
          <p:nvPr/>
        </p:nvSpPr>
        <p:spPr>
          <a:xfrm>
            <a:off x="31809444" y="9496275"/>
            <a:ext cx="2863328" cy="444096"/>
          </a:xfrm>
          <a:prstGeom prst="rect">
            <a:avLst/>
          </a:prstGeom>
          <a:noFill/>
        </p:spPr>
        <p:txBody>
          <a:bodyPr wrap="square" rtlCol="0">
            <a:spAutoFit/>
          </a:bodyPr>
          <a:lstStyle/>
          <a:p>
            <a:r>
              <a:rPr lang="en-US" sz="2286" b="1" dirty="0">
                <a:solidFill>
                  <a:srgbClr val="001B50"/>
                </a:solidFill>
                <a:latin typeface="Arial" panose="020B0604020202020204" pitchFamily="34" charset="0"/>
                <a:cs typeface="Arial" panose="020B0604020202020204" pitchFamily="34" charset="0"/>
              </a:rPr>
              <a:t>Autumn </a:t>
            </a:r>
            <a:r>
              <a:rPr lang="en-US" sz="2286" b="1" dirty="0" smtClean="0">
                <a:solidFill>
                  <a:srgbClr val="001B50"/>
                </a:solidFill>
                <a:latin typeface="Arial" panose="020B0604020202020204" pitchFamily="34" charset="0"/>
                <a:cs typeface="Arial" panose="020B0604020202020204" pitchFamily="34" charset="0"/>
              </a:rPr>
              <a:t>Crocus</a:t>
            </a:r>
            <a:r>
              <a:rPr lang="en-US" sz="2286" b="1" baseline="30000" dirty="0" smtClean="0">
                <a:solidFill>
                  <a:srgbClr val="001B50"/>
                </a:solidFill>
                <a:latin typeface="Arial" panose="020B0604020202020204" pitchFamily="34" charset="0"/>
                <a:cs typeface="Arial" panose="020B0604020202020204" pitchFamily="34" charset="0"/>
              </a:rPr>
              <a:t>10,11</a:t>
            </a:r>
            <a:endParaRPr lang="en-US" sz="2286" b="1" dirty="0">
              <a:solidFill>
                <a:srgbClr val="001B50"/>
              </a:solidFill>
              <a:latin typeface="Arial" panose="020B0604020202020204" pitchFamily="34" charset="0"/>
              <a:cs typeface="Arial" panose="020B0604020202020204" pitchFamily="34" charset="0"/>
            </a:endParaRPr>
          </a:p>
        </p:txBody>
      </p:sp>
      <p:sp>
        <p:nvSpPr>
          <p:cNvPr id="17" name="TextBox 16"/>
          <p:cNvSpPr txBox="1"/>
          <p:nvPr/>
        </p:nvSpPr>
        <p:spPr>
          <a:xfrm>
            <a:off x="12206015" y="19396656"/>
            <a:ext cx="4468872" cy="2994346"/>
          </a:xfrm>
          <a:prstGeom prst="rect">
            <a:avLst/>
          </a:prstGeom>
          <a:noFill/>
        </p:spPr>
        <p:txBody>
          <a:bodyPr wrap="square" rtlCol="0">
            <a:spAutoFit/>
          </a:bodyPr>
          <a:lstStyle/>
          <a:p>
            <a:r>
              <a:rPr lang="en-US" sz="2857" b="1" i="1" u="sng" dirty="0">
                <a:solidFill>
                  <a:srgbClr val="001B50"/>
                </a:solidFill>
                <a:latin typeface="Arial" panose="020B0604020202020204" pitchFamily="34" charset="0"/>
                <a:cs typeface="Arial" panose="020B0604020202020204" pitchFamily="34" charset="0"/>
              </a:rPr>
              <a:t>Elephantiasis</a:t>
            </a:r>
            <a:r>
              <a:rPr lang="en-US" sz="2857" b="1" baseline="30000" dirty="0">
                <a:solidFill>
                  <a:srgbClr val="001B50"/>
                </a:solidFill>
                <a:latin typeface="Arial" panose="020B0604020202020204" pitchFamily="34" charset="0"/>
                <a:cs typeface="Arial" panose="020B0604020202020204" pitchFamily="34" charset="0"/>
              </a:rPr>
              <a:t>18,19</a:t>
            </a:r>
            <a:endParaRPr lang="en-US" sz="2857"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Enlargement of lower limbs</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Caused by a blockage of the lymphatic system.</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Caused by </a:t>
            </a:r>
            <a:r>
              <a:rPr lang="en-US" sz="2286" b="1" i="1" dirty="0">
                <a:solidFill>
                  <a:srgbClr val="001B50"/>
                </a:solidFill>
                <a:latin typeface="Arial" panose="020B0604020202020204" pitchFamily="34" charset="0"/>
                <a:cs typeface="Arial" panose="020B0604020202020204" pitchFamily="34" charset="0"/>
              </a:rPr>
              <a:t>S. pyogenes </a:t>
            </a:r>
            <a:r>
              <a:rPr lang="en-US" sz="2286" b="1" dirty="0">
                <a:solidFill>
                  <a:srgbClr val="001B50"/>
                </a:solidFill>
                <a:latin typeface="Arial" panose="020B0604020202020204" pitchFamily="34" charset="0"/>
                <a:cs typeface="Arial" panose="020B0604020202020204" pitchFamily="34" charset="0"/>
              </a:rPr>
              <a:t>or</a:t>
            </a:r>
            <a:r>
              <a:rPr lang="en-US" sz="2286" b="1" i="1" dirty="0">
                <a:solidFill>
                  <a:srgbClr val="001B50"/>
                </a:solidFill>
                <a:latin typeface="Arial" panose="020B0604020202020204" pitchFamily="34" charset="0"/>
                <a:cs typeface="Arial" panose="020B0604020202020204" pitchFamily="34" charset="0"/>
              </a:rPr>
              <a:t> S. aureus</a:t>
            </a:r>
            <a:endParaRPr lang="en-US" sz="2286"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Treatment: Penicillin G then Penicillin VK</a:t>
            </a:r>
          </a:p>
        </p:txBody>
      </p:sp>
      <p:sp>
        <p:nvSpPr>
          <p:cNvPr id="18" name="TextBox 17"/>
          <p:cNvSpPr txBox="1"/>
          <p:nvPr/>
        </p:nvSpPr>
        <p:spPr>
          <a:xfrm>
            <a:off x="20480663" y="21708426"/>
            <a:ext cx="4315479" cy="1851148"/>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Antibacterial effect against </a:t>
            </a:r>
            <a:r>
              <a:rPr lang="en-US" sz="2286" b="1" i="1" dirty="0">
                <a:solidFill>
                  <a:srgbClr val="001B50"/>
                </a:solidFill>
                <a:latin typeface="Arial" panose="020B0604020202020204" pitchFamily="34" charset="0"/>
                <a:cs typeface="Arial" panose="020B0604020202020204" pitchFamily="34" charset="0"/>
              </a:rPr>
              <a:t>S. aureus</a:t>
            </a:r>
            <a:endParaRPr lang="en-US" sz="2286"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Not tested against </a:t>
            </a:r>
            <a:r>
              <a:rPr lang="en-US" sz="2286" b="1" i="1" dirty="0">
                <a:solidFill>
                  <a:srgbClr val="001B50"/>
                </a:solidFill>
                <a:latin typeface="Arial" panose="020B0604020202020204" pitchFamily="34" charset="0"/>
                <a:cs typeface="Arial" panose="020B0604020202020204" pitchFamily="34" charset="0"/>
              </a:rPr>
              <a:t>S. pyogenes</a:t>
            </a:r>
            <a:endParaRPr lang="en-US" sz="2286"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Safe for use &lt; 8 weeks</a:t>
            </a:r>
          </a:p>
        </p:txBody>
      </p:sp>
      <p:sp>
        <p:nvSpPr>
          <p:cNvPr id="19" name="TextBox 18"/>
          <p:cNvSpPr txBox="1"/>
          <p:nvPr/>
        </p:nvSpPr>
        <p:spPr>
          <a:xfrm>
            <a:off x="16706453" y="21708425"/>
            <a:ext cx="3692249" cy="795859"/>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Did not inhibit </a:t>
            </a:r>
            <a:r>
              <a:rPr lang="en-US" sz="2286" b="1" i="1" dirty="0">
                <a:solidFill>
                  <a:srgbClr val="001B50"/>
                </a:solidFill>
                <a:latin typeface="Arial" panose="020B0604020202020204" pitchFamily="34" charset="0"/>
                <a:cs typeface="Arial" panose="020B0604020202020204" pitchFamily="34" charset="0"/>
              </a:rPr>
              <a:t>S. aureus</a:t>
            </a:r>
            <a:r>
              <a:rPr lang="en-US" sz="2286" b="1" dirty="0">
                <a:solidFill>
                  <a:srgbClr val="001B50"/>
                </a:solidFill>
                <a:latin typeface="Arial" panose="020B0604020202020204" pitchFamily="34" charset="0"/>
                <a:cs typeface="Arial" panose="020B0604020202020204" pitchFamily="34" charset="0"/>
              </a:rPr>
              <a:t> or </a:t>
            </a:r>
            <a:r>
              <a:rPr lang="en-US" sz="2286" b="1" i="1" dirty="0">
                <a:solidFill>
                  <a:srgbClr val="001B50"/>
                </a:solidFill>
                <a:latin typeface="Arial" panose="020B0604020202020204" pitchFamily="34" charset="0"/>
                <a:cs typeface="Arial" panose="020B0604020202020204" pitchFamily="34" charset="0"/>
              </a:rPr>
              <a:t>S. pyogenes</a:t>
            </a:r>
            <a:endParaRPr lang="en-US" sz="2286" b="1" dirty="0">
              <a:solidFill>
                <a:srgbClr val="001B5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1158971" y="19912749"/>
            <a:ext cx="2187583" cy="1640687"/>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025767" y="19912749"/>
            <a:ext cx="2541664" cy="1573714"/>
          </a:xfrm>
          <a:prstGeom prst="rect">
            <a:avLst/>
          </a:prstGeom>
        </p:spPr>
      </p:pic>
      <p:sp>
        <p:nvSpPr>
          <p:cNvPr id="22" name="TextBox 21"/>
          <p:cNvSpPr txBox="1"/>
          <p:nvPr/>
        </p:nvSpPr>
        <p:spPr>
          <a:xfrm>
            <a:off x="12232212" y="14792794"/>
            <a:ext cx="4475688" cy="4049635"/>
          </a:xfrm>
          <a:prstGeom prst="rect">
            <a:avLst/>
          </a:prstGeom>
          <a:noFill/>
        </p:spPr>
        <p:txBody>
          <a:bodyPr wrap="square" rtlCol="0">
            <a:spAutoFit/>
          </a:bodyPr>
          <a:lstStyle/>
          <a:p>
            <a:r>
              <a:rPr lang="en-US" sz="2857" b="1" i="1" u="sng" dirty="0">
                <a:solidFill>
                  <a:srgbClr val="001B50"/>
                </a:solidFill>
                <a:latin typeface="Arial" panose="020B0604020202020204" pitchFamily="34" charset="0"/>
                <a:cs typeface="Arial" panose="020B0604020202020204" pitchFamily="34" charset="0"/>
              </a:rPr>
              <a:t>Jaundice</a:t>
            </a:r>
            <a:r>
              <a:rPr lang="en-US" sz="2857" b="1" baseline="30000" dirty="0">
                <a:solidFill>
                  <a:srgbClr val="001B50"/>
                </a:solidFill>
                <a:latin typeface="Arial" panose="020B0604020202020204" pitchFamily="34" charset="0"/>
                <a:cs typeface="Arial" panose="020B0604020202020204" pitchFamily="34" charset="0"/>
              </a:rPr>
              <a:t>12,13</a:t>
            </a:r>
            <a:endParaRPr lang="en-US" sz="2857"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Skin and mucous membranes are visibly yellow</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Caused by hyper-</a:t>
            </a:r>
            <a:r>
              <a:rPr lang="en-US" sz="2286" b="1" dirty="0" err="1">
                <a:solidFill>
                  <a:srgbClr val="001B50"/>
                </a:solidFill>
                <a:latin typeface="Arial" panose="020B0604020202020204" pitchFamily="34" charset="0"/>
                <a:cs typeface="Arial" panose="020B0604020202020204" pitchFamily="34" charset="0"/>
              </a:rPr>
              <a:t>bilirubinemia</a:t>
            </a:r>
            <a:r>
              <a:rPr lang="en-US" sz="2286" b="1" dirty="0">
                <a:solidFill>
                  <a:srgbClr val="001B50"/>
                </a:solidFill>
                <a:latin typeface="Arial" panose="020B0604020202020204" pitchFamily="34" charset="0"/>
                <a:cs typeface="Arial" panose="020B0604020202020204" pitchFamily="34" charset="0"/>
              </a:rPr>
              <a:t> which results from many factors such as alcoholic hepatitis.</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Treatment of alcoholic hepatitis: Systemic corticosteroids</a:t>
            </a:r>
          </a:p>
        </p:txBody>
      </p:sp>
      <p:sp>
        <p:nvSpPr>
          <p:cNvPr id="23" name="TextBox 22"/>
          <p:cNvSpPr txBox="1"/>
          <p:nvPr/>
        </p:nvSpPr>
        <p:spPr>
          <a:xfrm>
            <a:off x="16880405" y="16978647"/>
            <a:ext cx="3700242" cy="1851148"/>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Tested in mice given CCl</a:t>
            </a:r>
            <a:r>
              <a:rPr lang="en-US" sz="2286" b="1" baseline="-25000" dirty="0">
                <a:solidFill>
                  <a:srgbClr val="001B50"/>
                </a:solidFill>
                <a:latin typeface="Arial" panose="020B0604020202020204" pitchFamily="34" charset="0"/>
                <a:cs typeface="Arial" panose="020B0604020202020204" pitchFamily="34" charset="0"/>
              </a:rPr>
              <a:t>4</a:t>
            </a:r>
            <a:endParaRPr lang="en-US" sz="2286"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Inhibited toxic effects of CCl</a:t>
            </a:r>
            <a:r>
              <a:rPr lang="en-US" sz="2286" b="1" baseline="-25000" dirty="0">
                <a:solidFill>
                  <a:srgbClr val="001B50"/>
                </a:solidFill>
                <a:latin typeface="Arial" panose="020B0604020202020204" pitchFamily="34" charset="0"/>
                <a:cs typeface="Arial" panose="020B0604020202020204" pitchFamily="34" charset="0"/>
              </a:rPr>
              <a:t>4</a:t>
            </a:r>
            <a:r>
              <a:rPr lang="en-US" sz="2286" b="1" dirty="0">
                <a:solidFill>
                  <a:srgbClr val="001B50"/>
                </a:solidFill>
                <a:latin typeface="Arial" panose="020B0604020202020204" pitchFamily="34" charset="0"/>
                <a:cs typeface="Arial" panose="020B0604020202020204" pitchFamily="34" charset="0"/>
              </a:rPr>
              <a:t> and minimized rise in AST and ALT.</a:t>
            </a:r>
          </a:p>
        </p:txBody>
      </p:sp>
      <p:sp>
        <p:nvSpPr>
          <p:cNvPr id="24" name="TextBox 23"/>
          <p:cNvSpPr txBox="1"/>
          <p:nvPr/>
        </p:nvSpPr>
        <p:spPr>
          <a:xfrm>
            <a:off x="20960535" y="16953404"/>
            <a:ext cx="4070744" cy="1851148"/>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Active ingredient is betaine</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No significant change in AST and ALT</a:t>
            </a:r>
          </a:p>
          <a:p>
            <a:pPr marL="326584" indent="-326584">
              <a:buFont typeface="Arial" panose="020B0604020202020204" pitchFamily="34" charset="0"/>
              <a:buChar char="•"/>
            </a:pPr>
            <a:r>
              <a:rPr lang="en-US" sz="2286" b="1" dirty="0">
                <a:solidFill>
                  <a:srgbClr val="001B50"/>
                </a:solidFill>
                <a:latin typeface="Wingdings"/>
                <a:ea typeface="Wingdings"/>
                <a:cs typeface="Wingdings"/>
                <a:sym typeface="Wingdings"/>
              </a:rPr>
              <a:t></a:t>
            </a:r>
            <a:r>
              <a:rPr lang="en-US" sz="2286" b="1" dirty="0">
                <a:solidFill>
                  <a:srgbClr val="001B50"/>
                </a:solidFill>
                <a:latin typeface="Arial" panose="020B0604020202020204" pitchFamily="34" charset="0"/>
                <a:cs typeface="Arial" panose="020B0604020202020204" pitchFamily="34" charset="0"/>
              </a:rPr>
              <a:t> in </a:t>
            </a:r>
            <a:r>
              <a:rPr lang="en-US" sz="2286" b="1" dirty="0" err="1">
                <a:solidFill>
                  <a:srgbClr val="001B50"/>
                </a:solidFill>
                <a:latin typeface="Arial" panose="020B0604020202020204" pitchFamily="34" charset="0"/>
                <a:cs typeface="Arial" panose="020B0604020202020204" pitchFamily="34" charset="0"/>
              </a:rPr>
              <a:t>steatosis</a:t>
            </a:r>
            <a:r>
              <a:rPr lang="en-US" sz="2286" b="1" dirty="0">
                <a:solidFill>
                  <a:srgbClr val="001B50"/>
                </a:solidFill>
                <a:latin typeface="Arial" panose="020B0604020202020204" pitchFamily="34" charset="0"/>
                <a:cs typeface="Arial" panose="020B0604020202020204" pitchFamily="34" charset="0"/>
              </a:rPr>
              <a:t> grade</a:t>
            </a:r>
          </a:p>
        </p:txBody>
      </p:sp>
      <p:sp>
        <p:nvSpPr>
          <p:cNvPr id="25" name="TextBox 24"/>
          <p:cNvSpPr txBox="1"/>
          <p:nvPr/>
        </p:nvSpPr>
        <p:spPr>
          <a:xfrm>
            <a:off x="25442691" y="16876883"/>
            <a:ext cx="4472488" cy="1851148"/>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Decreased AST and ALT in mice with hepatic steatosis though not to normal.</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Can cause GI upset and increased risk of bleeding.</a:t>
            </a:r>
          </a:p>
        </p:txBody>
      </p:sp>
      <p:sp>
        <p:nvSpPr>
          <p:cNvPr id="28" name="TextBox 27"/>
          <p:cNvSpPr txBox="1"/>
          <p:nvPr/>
        </p:nvSpPr>
        <p:spPr>
          <a:xfrm>
            <a:off x="30392311" y="16876883"/>
            <a:ext cx="3959909" cy="1851148"/>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Decreased AST and ALT in goats.</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Not tested in humans.</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Potentially safe if taken in medicinal doses.</a:t>
            </a:r>
          </a:p>
        </p:txBody>
      </p:sp>
      <p:pic>
        <p:nvPicPr>
          <p:cNvPr id="4928" name="Picture 49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436689" y="15266506"/>
            <a:ext cx="2020874" cy="1616305"/>
          </a:xfrm>
          <a:prstGeom prst="rect">
            <a:avLst/>
          </a:prstGeom>
        </p:spPr>
      </p:pic>
      <p:sp>
        <p:nvSpPr>
          <p:cNvPr id="4929" name="TextBox 4928"/>
          <p:cNvSpPr txBox="1"/>
          <p:nvPr/>
        </p:nvSpPr>
        <p:spPr>
          <a:xfrm>
            <a:off x="17783956" y="14792543"/>
            <a:ext cx="1495922" cy="444096"/>
          </a:xfrm>
          <a:prstGeom prst="rect">
            <a:avLst/>
          </a:prstGeom>
          <a:noFill/>
        </p:spPr>
        <p:txBody>
          <a:bodyPr wrap="none" rtlCol="0">
            <a:spAutoFit/>
          </a:bodyPr>
          <a:lstStyle/>
          <a:p>
            <a:r>
              <a:rPr lang="en-US" sz="2286" b="1" dirty="0">
                <a:solidFill>
                  <a:srgbClr val="001B50"/>
                </a:solidFill>
                <a:latin typeface="Arial" panose="020B0604020202020204" pitchFamily="34" charset="0"/>
                <a:cs typeface="Arial" panose="020B0604020202020204" pitchFamily="34" charset="0"/>
              </a:rPr>
              <a:t>Chicory</a:t>
            </a:r>
            <a:r>
              <a:rPr lang="en-US" sz="2286" b="1" baseline="30000" dirty="0">
                <a:solidFill>
                  <a:srgbClr val="001B50"/>
                </a:solidFill>
                <a:latin typeface="Arial" panose="020B0604020202020204" pitchFamily="34" charset="0"/>
                <a:cs typeface="Arial" panose="020B0604020202020204" pitchFamily="34" charset="0"/>
              </a:rPr>
              <a:t>14</a:t>
            </a:r>
            <a:endParaRPr lang="en-US" sz="2286" b="1" dirty="0">
              <a:solidFill>
                <a:srgbClr val="001B50"/>
              </a:solidFill>
              <a:latin typeface="Arial" panose="020B0604020202020204" pitchFamily="34" charset="0"/>
              <a:cs typeface="Arial" panose="020B0604020202020204" pitchFamily="34" charset="0"/>
            </a:endParaRPr>
          </a:p>
        </p:txBody>
      </p:sp>
      <p:pic>
        <p:nvPicPr>
          <p:cNvPr id="4930" name="Picture 49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247812" y="15266485"/>
            <a:ext cx="2567241" cy="1720455"/>
          </a:xfrm>
          <a:prstGeom prst="rect">
            <a:avLst/>
          </a:prstGeom>
        </p:spPr>
      </p:pic>
      <p:sp>
        <p:nvSpPr>
          <p:cNvPr id="4931" name="TextBox 4930"/>
          <p:cNvSpPr txBox="1"/>
          <p:nvPr/>
        </p:nvSpPr>
        <p:spPr>
          <a:xfrm>
            <a:off x="21650824" y="14729190"/>
            <a:ext cx="1872629" cy="444096"/>
          </a:xfrm>
          <a:prstGeom prst="rect">
            <a:avLst/>
          </a:prstGeom>
          <a:noFill/>
        </p:spPr>
        <p:txBody>
          <a:bodyPr wrap="none" rtlCol="0">
            <a:spAutoFit/>
          </a:bodyPr>
          <a:lstStyle/>
          <a:p>
            <a:r>
              <a:rPr lang="en-US" sz="2286" b="1" dirty="0">
                <a:solidFill>
                  <a:srgbClr val="001B50"/>
                </a:solidFill>
                <a:latin typeface="Arial" panose="020B0604020202020204" pitchFamily="34" charset="0"/>
                <a:cs typeface="Arial" panose="020B0604020202020204" pitchFamily="34" charset="0"/>
              </a:rPr>
              <a:t>Beet Juice</a:t>
            </a:r>
            <a:r>
              <a:rPr lang="en-US" sz="2286" b="1" baseline="30000" dirty="0">
                <a:solidFill>
                  <a:srgbClr val="001B50"/>
                </a:solidFill>
                <a:latin typeface="Arial" panose="020B0604020202020204" pitchFamily="34" charset="0"/>
                <a:cs typeface="Arial" panose="020B0604020202020204" pitchFamily="34" charset="0"/>
              </a:rPr>
              <a:t>15</a:t>
            </a:r>
            <a:endParaRPr lang="en-US" sz="2286" b="1" dirty="0">
              <a:solidFill>
                <a:srgbClr val="001B50"/>
              </a:solidFill>
              <a:latin typeface="Arial" panose="020B0604020202020204" pitchFamily="34" charset="0"/>
              <a:cs typeface="Arial" panose="020B0604020202020204" pitchFamily="34" charset="0"/>
            </a:endParaRPr>
          </a:p>
        </p:txBody>
      </p:sp>
      <p:pic>
        <p:nvPicPr>
          <p:cNvPr id="4932" name="Picture 49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417074" y="15210239"/>
            <a:ext cx="2322312" cy="1620218"/>
          </a:xfrm>
          <a:prstGeom prst="rect">
            <a:avLst/>
          </a:prstGeom>
        </p:spPr>
      </p:pic>
      <p:sp>
        <p:nvSpPr>
          <p:cNvPr id="4933" name="TextBox 4932"/>
          <p:cNvSpPr txBox="1"/>
          <p:nvPr/>
        </p:nvSpPr>
        <p:spPr>
          <a:xfrm>
            <a:off x="26951002" y="14792543"/>
            <a:ext cx="1398140" cy="444096"/>
          </a:xfrm>
          <a:prstGeom prst="rect">
            <a:avLst/>
          </a:prstGeom>
          <a:noFill/>
        </p:spPr>
        <p:txBody>
          <a:bodyPr wrap="none" rtlCol="0">
            <a:spAutoFit/>
          </a:bodyPr>
          <a:lstStyle/>
          <a:p>
            <a:r>
              <a:rPr lang="en-US" sz="2286" b="1" dirty="0">
                <a:solidFill>
                  <a:srgbClr val="001B50"/>
                </a:solidFill>
                <a:latin typeface="Arial" panose="020B0604020202020204" pitchFamily="34" charset="0"/>
                <a:cs typeface="Arial" panose="020B0604020202020204" pitchFamily="34" charset="0"/>
              </a:rPr>
              <a:t>Garlic</a:t>
            </a:r>
            <a:r>
              <a:rPr lang="en-US" sz="2286" b="1" baseline="30000" dirty="0">
                <a:solidFill>
                  <a:srgbClr val="001B50"/>
                </a:solidFill>
                <a:latin typeface="Arial" panose="020B0604020202020204" pitchFamily="34" charset="0"/>
                <a:cs typeface="Arial" panose="020B0604020202020204" pitchFamily="34" charset="0"/>
              </a:rPr>
              <a:t>5,16</a:t>
            </a:r>
            <a:endParaRPr lang="en-US" sz="2286" b="1" dirty="0">
              <a:solidFill>
                <a:srgbClr val="001B50"/>
              </a:solidFill>
              <a:latin typeface="Arial" panose="020B0604020202020204" pitchFamily="34" charset="0"/>
              <a:cs typeface="Arial" panose="020B0604020202020204" pitchFamily="34" charset="0"/>
            </a:endParaRPr>
          </a:p>
        </p:txBody>
      </p:sp>
      <p:pic>
        <p:nvPicPr>
          <p:cNvPr id="4935" name="Picture 49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137088" y="15150100"/>
            <a:ext cx="2509309" cy="1679785"/>
          </a:xfrm>
          <a:prstGeom prst="rect">
            <a:avLst/>
          </a:prstGeom>
        </p:spPr>
      </p:pic>
      <p:sp>
        <p:nvSpPr>
          <p:cNvPr id="4936" name="TextBox 4935"/>
          <p:cNvSpPr txBox="1"/>
          <p:nvPr/>
        </p:nvSpPr>
        <p:spPr>
          <a:xfrm>
            <a:off x="31797259" y="14730903"/>
            <a:ext cx="1685530" cy="444096"/>
          </a:xfrm>
          <a:prstGeom prst="rect">
            <a:avLst/>
          </a:prstGeom>
          <a:noFill/>
        </p:spPr>
        <p:txBody>
          <a:bodyPr wrap="square" rtlCol="0">
            <a:spAutoFit/>
          </a:bodyPr>
          <a:lstStyle/>
          <a:p>
            <a:r>
              <a:rPr lang="en-US" sz="2286" b="1" dirty="0">
                <a:solidFill>
                  <a:srgbClr val="001B50"/>
                </a:solidFill>
                <a:latin typeface="Arial" panose="020B0604020202020204" pitchFamily="34" charset="0"/>
                <a:cs typeface="Arial" panose="020B0604020202020204" pitchFamily="34" charset="0"/>
              </a:rPr>
              <a:t>Basil</a:t>
            </a:r>
            <a:r>
              <a:rPr lang="en-US" sz="2286" b="1" baseline="30000" dirty="0">
                <a:solidFill>
                  <a:srgbClr val="001B50"/>
                </a:solidFill>
                <a:latin typeface="Arial" panose="020B0604020202020204" pitchFamily="34" charset="0"/>
                <a:cs typeface="Arial" panose="020B0604020202020204" pitchFamily="34" charset="0"/>
              </a:rPr>
              <a:t>5,17</a:t>
            </a:r>
            <a:endParaRPr lang="en-US" sz="2286" b="1" dirty="0">
              <a:solidFill>
                <a:srgbClr val="001B50"/>
              </a:solidFill>
              <a:latin typeface="Arial" panose="020B0604020202020204" pitchFamily="34" charset="0"/>
              <a:cs typeface="Arial" panose="020B0604020202020204" pitchFamily="34" charset="0"/>
            </a:endParaRPr>
          </a:p>
        </p:txBody>
      </p:sp>
      <p:sp>
        <p:nvSpPr>
          <p:cNvPr id="4937" name="TextBox 4936"/>
          <p:cNvSpPr txBox="1"/>
          <p:nvPr/>
        </p:nvSpPr>
        <p:spPr>
          <a:xfrm>
            <a:off x="17589410" y="19405047"/>
            <a:ext cx="1920719" cy="444096"/>
          </a:xfrm>
          <a:prstGeom prst="rect">
            <a:avLst/>
          </a:prstGeom>
          <a:noFill/>
        </p:spPr>
        <p:txBody>
          <a:bodyPr wrap="none" rtlCol="0">
            <a:spAutoFit/>
          </a:bodyPr>
          <a:lstStyle/>
          <a:p>
            <a:r>
              <a:rPr lang="en-US" sz="2286" b="1" dirty="0">
                <a:solidFill>
                  <a:srgbClr val="001B50"/>
                </a:solidFill>
                <a:latin typeface="Arial" panose="020B0604020202020204" pitchFamily="34" charset="0"/>
                <a:cs typeface="Arial" panose="020B0604020202020204" pitchFamily="34" charset="0"/>
              </a:rPr>
              <a:t>Asparagus</a:t>
            </a:r>
            <a:r>
              <a:rPr lang="en-US" sz="2286" b="1" baseline="30000" dirty="0">
                <a:solidFill>
                  <a:srgbClr val="001B50"/>
                </a:solidFill>
                <a:latin typeface="Arial" panose="020B0604020202020204" pitchFamily="34" charset="0"/>
                <a:cs typeface="Arial" panose="020B0604020202020204" pitchFamily="34" charset="0"/>
              </a:rPr>
              <a:t>20</a:t>
            </a:r>
            <a:endParaRPr lang="en-US" sz="2286" b="1" dirty="0">
              <a:solidFill>
                <a:srgbClr val="001B50"/>
              </a:solidFill>
              <a:latin typeface="Arial" panose="020B0604020202020204" pitchFamily="34" charset="0"/>
              <a:cs typeface="Arial" panose="020B0604020202020204" pitchFamily="34" charset="0"/>
            </a:endParaRPr>
          </a:p>
        </p:txBody>
      </p:sp>
      <p:sp>
        <p:nvSpPr>
          <p:cNvPr id="4938" name="TextBox 4937"/>
          <p:cNvSpPr txBox="1"/>
          <p:nvPr/>
        </p:nvSpPr>
        <p:spPr>
          <a:xfrm>
            <a:off x="21762832" y="19405046"/>
            <a:ext cx="1168910" cy="444096"/>
          </a:xfrm>
          <a:prstGeom prst="rect">
            <a:avLst/>
          </a:prstGeom>
          <a:noFill/>
        </p:spPr>
        <p:txBody>
          <a:bodyPr wrap="none" rtlCol="0">
            <a:spAutoFit/>
          </a:bodyPr>
          <a:lstStyle/>
          <a:p>
            <a:r>
              <a:rPr lang="en-US" sz="2286" b="1" dirty="0">
                <a:solidFill>
                  <a:srgbClr val="001B50"/>
                </a:solidFill>
                <a:latin typeface="Arial" panose="020B0604020202020204" pitchFamily="34" charset="0"/>
                <a:cs typeface="Arial" panose="020B0604020202020204" pitchFamily="34" charset="0"/>
              </a:rPr>
              <a:t>Mint</a:t>
            </a:r>
            <a:r>
              <a:rPr lang="en-US" sz="2286" b="1" baseline="30000" dirty="0">
                <a:solidFill>
                  <a:srgbClr val="001B50"/>
                </a:solidFill>
                <a:latin typeface="Arial" panose="020B0604020202020204" pitchFamily="34" charset="0"/>
                <a:cs typeface="Arial" panose="020B0604020202020204" pitchFamily="34" charset="0"/>
              </a:rPr>
              <a:t>5,21</a:t>
            </a:r>
            <a:endParaRPr lang="en-US" sz="2286" b="1" dirty="0">
              <a:solidFill>
                <a:srgbClr val="001B50"/>
              </a:solidFill>
              <a:latin typeface="Arial" panose="020B0604020202020204" pitchFamily="34" charset="0"/>
              <a:cs typeface="Arial" panose="020B0604020202020204" pitchFamily="34" charset="0"/>
            </a:endParaRPr>
          </a:p>
        </p:txBody>
      </p:sp>
      <p:sp>
        <p:nvSpPr>
          <p:cNvPr id="4939" name="TextBox 4938"/>
          <p:cNvSpPr txBox="1"/>
          <p:nvPr/>
        </p:nvSpPr>
        <p:spPr>
          <a:xfrm>
            <a:off x="12382771" y="23610467"/>
            <a:ext cx="6588099" cy="2290820"/>
          </a:xfrm>
          <a:prstGeom prst="rect">
            <a:avLst/>
          </a:prstGeom>
          <a:noFill/>
        </p:spPr>
        <p:txBody>
          <a:bodyPr wrap="square" rtlCol="0">
            <a:spAutoFit/>
          </a:bodyPr>
          <a:lstStyle/>
          <a:p>
            <a:r>
              <a:rPr lang="en-US" sz="2857" b="1" i="1" u="sng" dirty="0">
                <a:solidFill>
                  <a:srgbClr val="001B50"/>
                </a:solidFill>
                <a:latin typeface="Arial" panose="020B0604020202020204" pitchFamily="34" charset="0"/>
                <a:cs typeface="Arial" panose="020B0604020202020204" pitchFamily="34" charset="0"/>
              </a:rPr>
              <a:t>Pleural Empyema </a:t>
            </a:r>
            <a:r>
              <a:rPr lang="en-US" sz="2857" b="1" baseline="30000" dirty="0">
                <a:solidFill>
                  <a:srgbClr val="001B50"/>
                </a:solidFill>
                <a:latin typeface="Arial" panose="020B0604020202020204" pitchFamily="34" charset="0"/>
                <a:cs typeface="Arial" panose="020B0604020202020204" pitchFamily="34" charset="0"/>
              </a:rPr>
              <a:t>1,22,23</a:t>
            </a:r>
            <a:endParaRPr lang="en-US" sz="2857" b="1" dirty="0">
              <a:solidFill>
                <a:srgbClr val="001B50"/>
              </a:solidFill>
              <a:latin typeface="Arial" panose="020B0604020202020204" pitchFamily="34" charset="0"/>
              <a:cs typeface="Arial" panose="020B0604020202020204" pitchFamily="34" charset="0"/>
            </a:endParaRP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Buildup of infected pus in the pleural space</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Symptoms are fever, chills, shortness of breath and cough.</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Treatment: Clindamycin and Penicillin G</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Secondary Treatment: Surgical drainage</a:t>
            </a:r>
          </a:p>
        </p:txBody>
      </p:sp>
      <p:sp>
        <p:nvSpPr>
          <p:cNvPr id="4940" name="TextBox 4939"/>
          <p:cNvSpPr txBox="1"/>
          <p:nvPr/>
        </p:nvSpPr>
        <p:spPr>
          <a:xfrm>
            <a:off x="19457564" y="24027384"/>
            <a:ext cx="4638233" cy="1499385"/>
          </a:xfrm>
          <a:prstGeom prst="rect">
            <a:avLst/>
          </a:prstGeom>
          <a:noFill/>
        </p:spPr>
        <p:txBody>
          <a:bodyPr wrap="square" rtlCol="0">
            <a:spAutoFit/>
          </a:bodyPr>
          <a:lstStyle/>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Surgical drainage was practiced by Hippocrates.</a:t>
            </a:r>
          </a:p>
          <a:p>
            <a:pPr marL="326584" indent="-326584">
              <a:buFont typeface="Arial" panose="020B0604020202020204" pitchFamily="34" charset="0"/>
              <a:buChar char="•"/>
            </a:pPr>
            <a:r>
              <a:rPr lang="en-US" sz="2286" b="1" dirty="0">
                <a:solidFill>
                  <a:srgbClr val="001B50"/>
                </a:solidFill>
                <a:latin typeface="Arial" panose="020B0604020202020204" pitchFamily="34" charset="0"/>
                <a:cs typeface="Arial" panose="020B0604020202020204" pitchFamily="34" charset="0"/>
              </a:rPr>
              <a:t>Improper sanitation made this procedure dangerous.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gles">
  <a:themeElements>
    <a:clrScheme name="Angles 1">
      <a:dk1>
        <a:srgbClr val="F8F8F8"/>
      </a:dk1>
      <a:lt1>
        <a:srgbClr val="FFFFFF"/>
      </a:lt1>
      <a:dk2>
        <a:srgbClr val="000000"/>
      </a:dk2>
      <a:lt2>
        <a:srgbClr val="000000"/>
      </a:lt2>
      <a:accent1>
        <a:srgbClr val="FF0000"/>
      </a:accent1>
      <a:accent2>
        <a:srgbClr val="3333FF"/>
      </a:accent2>
      <a:accent3>
        <a:srgbClr val="AAAAAA"/>
      </a:accent3>
      <a:accent4>
        <a:srgbClr val="DADADA"/>
      </a:accent4>
      <a:accent5>
        <a:srgbClr val="FFAAAA"/>
      </a:accent5>
      <a:accent6>
        <a:srgbClr val="2D2DE7"/>
      </a:accent6>
      <a:hlink>
        <a:srgbClr val="008000"/>
      </a:hlink>
      <a:folHlink>
        <a:srgbClr val="808080"/>
      </a:folHlink>
    </a:clrScheme>
    <a:fontScheme name="Angl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les 1">
        <a:dk1>
          <a:srgbClr val="F8F8F8"/>
        </a:dk1>
        <a:lt1>
          <a:srgbClr val="FFFFFF"/>
        </a:lt1>
        <a:dk2>
          <a:srgbClr val="000000"/>
        </a:dk2>
        <a:lt2>
          <a:srgbClr val="000000"/>
        </a:lt2>
        <a:accent1>
          <a:srgbClr val="FF0000"/>
        </a:accent1>
        <a:accent2>
          <a:srgbClr val="3333FF"/>
        </a:accent2>
        <a:accent3>
          <a:srgbClr val="AAAAAA"/>
        </a:accent3>
        <a:accent4>
          <a:srgbClr val="DADADA"/>
        </a:accent4>
        <a:accent5>
          <a:srgbClr val="FFAAAA"/>
        </a:accent5>
        <a:accent6>
          <a:srgbClr val="2D2DE7"/>
        </a:accent6>
        <a:hlink>
          <a:srgbClr val="008000"/>
        </a:hlink>
        <a:folHlink>
          <a:srgbClr val="808080"/>
        </a:folHlink>
      </a:clrScheme>
      <a:clrMap bg1="dk2" tx1="lt1" bg2="dk1" tx2="lt2" accent1="accent1" accent2="accent2" accent3="accent3" accent4="accent4" accent5="accent5" accent6="accent6" hlink="hlink" folHlink="folHlink"/>
    </a:extraClrScheme>
    <a:extraClrScheme>
      <a:clrScheme name="Angles 2">
        <a:dk1>
          <a:srgbClr val="360036"/>
        </a:dk1>
        <a:lt1>
          <a:srgbClr val="FFFFFF"/>
        </a:lt1>
        <a:dk2>
          <a:srgbClr val="FFFFCC"/>
        </a:dk2>
        <a:lt2>
          <a:srgbClr val="666633"/>
        </a:lt2>
        <a:accent1>
          <a:srgbClr val="996600"/>
        </a:accent1>
        <a:accent2>
          <a:srgbClr val="CCCC00"/>
        </a:accent2>
        <a:accent3>
          <a:srgbClr val="FFFFFF"/>
        </a:accent3>
        <a:accent4>
          <a:srgbClr val="2D002D"/>
        </a:accent4>
        <a:accent5>
          <a:srgbClr val="CAB8AA"/>
        </a:accent5>
        <a:accent6>
          <a:srgbClr val="B9B900"/>
        </a:accent6>
        <a:hlink>
          <a:srgbClr val="99CC00"/>
        </a:hlink>
        <a:folHlink>
          <a:srgbClr val="996633"/>
        </a:folHlink>
      </a:clrScheme>
      <a:clrMap bg1="lt1" tx1="dk1" bg2="lt2" tx2="dk2" accent1="accent1" accent2="accent2" accent3="accent3" accent4="accent4" accent5="accent5" accent6="accent6" hlink="hlink" folHlink="folHlink"/>
    </a:extraClrScheme>
    <a:extraClrScheme>
      <a:clrScheme name="Angles 3">
        <a:dk1>
          <a:srgbClr val="000000"/>
        </a:dk1>
        <a:lt1>
          <a:srgbClr val="FFFFFF"/>
        </a:lt1>
        <a:dk2>
          <a:srgbClr val="FFFFFF"/>
        </a:dk2>
        <a:lt2>
          <a:srgbClr val="393939"/>
        </a:lt2>
        <a:accent1>
          <a:srgbClr val="B2B2B2"/>
        </a:accent1>
        <a:accent2>
          <a:srgbClr val="EAEAEA"/>
        </a:accent2>
        <a:accent3>
          <a:srgbClr val="FFFFFF"/>
        </a:accent3>
        <a:accent4>
          <a:srgbClr val="000000"/>
        </a:accent4>
        <a:accent5>
          <a:srgbClr val="D5D5D5"/>
        </a:accent5>
        <a:accent6>
          <a:srgbClr val="D4D4D4"/>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Angles 4">
        <a:dk1>
          <a:srgbClr val="360036"/>
        </a:dk1>
        <a:lt1>
          <a:srgbClr val="FFFFFF"/>
        </a:lt1>
        <a:dk2>
          <a:srgbClr val="FFFFCC"/>
        </a:dk2>
        <a:lt2>
          <a:srgbClr val="660066"/>
        </a:lt2>
        <a:accent1>
          <a:srgbClr val="C3A3C2"/>
        </a:accent1>
        <a:accent2>
          <a:srgbClr val="9999FF"/>
        </a:accent2>
        <a:accent3>
          <a:srgbClr val="FFFFFF"/>
        </a:accent3>
        <a:accent4>
          <a:srgbClr val="2D002D"/>
        </a:accent4>
        <a:accent5>
          <a:srgbClr val="DECEDD"/>
        </a:accent5>
        <a:accent6>
          <a:srgbClr val="8A8AE7"/>
        </a:accent6>
        <a:hlink>
          <a:srgbClr val="0099CC"/>
        </a:hlink>
        <a:folHlink>
          <a:srgbClr val="C99DAF"/>
        </a:folHlink>
      </a:clrScheme>
      <a:clrMap bg1="lt1" tx1="dk1" bg2="lt2" tx2="dk2" accent1="accent1" accent2="accent2" accent3="accent3" accent4="accent4" accent5="accent5" accent6="accent6" hlink="hlink" folHlink="folHlink"/>
    </a:extraClrScheme>
    <a:extraClrScheme>
      <a:clrScheme name="Angles 5">
        <a:dk1>
          <a:srgbClr val="000000"/>
        </a:dk1>
        <a:lt1>
          <a:srgbClr val="99CCFF"/>
        </a:lt1>
        <a:dk2>
          <a:srgbClr val="CCECFF"/>
        </a:dk2>
        <a:lt2>
          <a:srgbClr val="002244"/>
        </a:lt2>
        <a:accent1>
          <a:srgbClr val="336699"/>
        </a:accent1>
        <a:accent2>
          <a:srgbClr val="CC99FF"/>
        </a:accent2>
        <a:accent3>
          <a:srgbClr val="CAE2FF"/>
        </a:accent3>
        <a:accent4>
          <a:srgbClr val="000000"/>
        </a:accent4>
        <a:accent5>
          <a:srgbClr val="ADB8CA"/>
        </a:accent5>
        <a:accent6>
          <a:srgbClr val="B98AE7"/>
        </a:accent6>
        <a:hlink>
          <a:srgbClr val="33CCCC"/>
        </a:hlink>
        <a:folHlink>
          <a:srgbClr val="99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N:\WIN32\MSO97\Template\Designs\ANGLES.POT</Template>
  <TotalTime>38280</TotalTime>
  <Words>1581</Words>
  <Application>Microsoft Office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Tahoma</vt:lpstr>
      <vt:lpstr>Times New Roman</vt:lpstr>
      <vt:lpstr>Wingdings</vt:lpstr>
      <vt:lpstr>Angles</vt:lpstr>
      <vt:lpstr>Evaluating the Safety and Efficacy of Classical Greek  and Roman Treatments Compared to Modern Treatment  Morgan Wynes PharmD/MBA Candidate Class of 20181  1The University of Rhode Island, College of Pharmacy</vt:lpstr>
    </vt:vector>
  </TitlesOfParts>
  <Company>OIT, 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Repeated FISH in Human Amniocytes and Fibroblasts for Preimplantation Genetic Diagnosis LJ Evenson M.D., KC Drury PhD., L Kovalinskaia M.A., RS Williams M.D.  Department of Obstetrics and Gynecology Research Laboratory University of Florida College of  Medicine, Gainesville, Florida.</dc:title>
  <dc:creator>Roger W Hoover</dc:creator>
  <cp:lastModifiedBy>Morgan Wynes</cp:lastModifiedBy>
  <cp:revision>303</cp:revision>
  <cp:lastPrinted>2001-11-28T19:02:23Z</cp:lastPrinted>
  <dcterms:created xsi:type="dcterms:W3CDTF">1999-09-20T12:29:30Z</dcterms:created>
  <dcterms:modified xsi:type="dcterms:W3CDTF">2017-05-02T22:07:23Z</dcterms:modified>
</cp:coreProperties>
</file>