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71" r:id="rId7"/>
    <p:sldId id="262" r:id="rId8"/>
    <p:sldId id="263" r:id="rId9"/>
    <p:sldId id="264" r:id="rId10"/>
    <p:sldId id="265" r:id="rId11"/>
    <p:sldId id="266" r:id="rId12"/>
    <p:sldId id="267" r:id="rId13"/>
    <p:sldId id="268" r:id="rId14"/>
    <p:sldId id="269" r:id="rId15"/>
    <p:sldId id="270" r:id="rId16"/>
    <p:sldId id="274" r:id="rId17"/>
    <p:sldId id="275" r:id="rId18"/>
    <p:sldId id="276" r:id="rId19"/>
    <p:sldId id="272" r:id="rId20"/>
    <p:sldId id="273"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5" d="100"/>
          <a:sy n="75" d="100"/>
        </p:scale>
        <p:origin x="-12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604140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89163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877231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410256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5/1/17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478746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7497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5/1/17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685697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5/1/17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19525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5/1/17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194242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254610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5/1/17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376999076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5/1/17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160409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 Id="rId3"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Designing Towards a Dream</a:t>
            </a:r>
            <a:r>
              <a:rPr lang="en-US" dirty="0" smtClean="0"/>
              <a:t>	</a:t>
            </a:r>
            <a:endParaRPr lang="en-US" dirty="0"/>
          </a:p>
        </p:txBody>
      </p:sp>
      <p:sp>
        <p:nvSpPr>
          <p:cNvPr id="3" name="Subtitle 2"/>
          <p:cNvSpPr>
            <a:spLocks noGrp="1"/>
          </p:cNvSpPr>
          <p:nvPr>
            <p:ph type="subTitle" idx="1"/>
          </p:nvPr>
        </p:nvSpPr>
        <p:spPr>
          <a:xfrm>
            <a:off x="1151467" y="3600450"/>
            <a:ext cx="6858000" cy="2038350"/>
          </a:xfrm>
        </p:spPr>
        <p:txBody>
          <a:bodyPr>
            <a:normAutofit/>
          </a:bodyPr>
          <a:lstStyle/>
          <a:p>
            <a:r>
              <a:rPr lang="en-US" sz="4000" dirty="0" smtClean="0"/>
              <a:t>Collection: Exposure</a:t>
            </a:r>
          </a:p>
          <a:p>
            <a:endParaRPr lang="en-US" sz="4000" dirty="0" smtClean="0"/>
          </a:p>
          <a:p>
            <a:r>
              <a:rPr lang="en-US" dirty="0" smtClean="0"/>
              <a:t>Danielle </a:t>
            </a:r>
            <a:r>
              <a:rPr lang="en-US" dirty="0" smtClean="0"/>
              <a:t>Williams</a:t>
            </a:r>
            <a:endParaRPr lang="en-US" dirty="0"/>
          </a:p>
        </p:txBody>
      </p:sp>
    </p:spTree>
    <p:extLst>
      <p:ext uri="{BB962C8B-B14F-4D97-AF65-F5344CB8AC3E}">
        <p14:creationId xmlns:p14="http://schemas.microsoft.com/office/powerpoint/2010/main" val="19448587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5.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5731" y="0"/>
            <a:ext cx="1978269" cy="6858000"/>
          </a:xfrm>
          <a:prstGeom prst="rect">
            <a:avLst/>
          </a:prstGeom>
        </p:spPr>
      </p:pic>
      <p:pic>
        <p:nvPicPr>
          <p:cNvPr id="5" name="Picture 4" descr="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 y="1219200"/>
            <a:ext cx="2897829" cy="3860800"/>
          </a:xfrm>
          <a:prstGeom prst="rect">
            <a:avLst/>
          </a:prstGeom>
        </p:spPr>
      </p:pic>
      <p:pic>
        <p:nvPicPr>
          <p:cNvPr id="7" name="Picture 6" descr="2-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1825" y="1498600"/>
            <a:ext cx="2968625" cy="3886200"/>
          </a:xfrm>
          <a:prstGeom prst="rect">
            <a:avLst/>
          </a:prstGeom>
        </p:spPr>
      </p:pic>
    </p:spTree>
    <p:extLst>
      <p:ext uri="{BB962C8B-B14F-4D97-AF65-F5344CB8AC3E}">
        <p14:creationId xmlns:p14="http://schemas.microsoft.com/office/powerpoint/2010/main" val="376667872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3.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4088" y="0"/>
            <a:ext cx="2309912" cy="6858000"/>
          </a:xfrm>
          <a:prstGeom prst="rect">
            <a:avLst/>
          </a:prstGeom>
        </p:spPr>
      </p:pic>
      <p:pic>
        <p:nvPicPr>
          <p:cNvPr id="2" name="Picture 1" descr="Screen Shot 2016-12-16 at 3.50.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0"/>
            <a:ext cx="5257800" cy="3599510"/>
          </a:xfrm>
          <a:prstGeom prst="rect">
            <a:avLst/>
          </a:prstGeom>
        </p:spPr>
      </p:pic>
      <p:pic>
        <p:nvPicPr>
          <p:cNvPr id="3" name="Picture 2" descr="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88" y="3790950"/>
            <a:ext cx="6248400" cy="2254682"/>
          </a:xfrm>
          <a:prstGeom prst="rect">
            <a:avLst/>
          </a:prstGeom>
        </p:spPr>
      </p:pic>
    </p:spTree>
    <p:extLst>
      <p:ext uri="{BB962C8B-B14F-4D97-AF65-F5344CB8AC3E}">
        <p14:creationId xmlns:p14="http://schemas.microsoft.com/office/powerpoint/2010/main" val="15017008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4.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6031" y="0"/>
            <a:ext cx="2047969" cy="6858000"/>
          </a:xfrm>
          <a:prstGeom prst="rect">
            <a:avLst/>
          </a:prstGeom>
        </p:spPr>
      </p:pic>
      <p:pic>
        <p:nvPicPr>
          <p:cNvPr id="2" name="Picture 1" descr="Screen Shot 2016-12-16 at 3.50.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094" y="1219200"/>
            <a:ext cx="4848422" cy="4267200"/>
          </a:xfrm>
          <a:prstGeom prst="rect">
            <a:avLst/>
          </a:prstGeom>
        </p:spPr>
      </p:pic>
    </p:spTree>
    <p:extLst>
      <p:ext uri="{BB962C8B-B14F-4D97-AF65-F5344CB8AC3E}">
        <p14:creationId xmlns:p14="http://schemas.microsoft.com/office/powerpoint/2010/main" val="2108607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2792" y="0"/>
            <a:ext cx="2761208" cy="6858000"/>
          </a:xfrm>
          <a:prstGeom prst="rect">
            <a:avLst/>
          </a:prstGeom>
        </p:spPr>
      </p:pic>
      <p:pic>
        <p:nvPicPr>
          <p:cNvPr id="2" name="Picture 1" descr="Screen Shot 2016-12-16 at 3.49.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330200"/>
            <a:ext cx="4676232" cy="4114800"/>
          </a:xfrm>
          <a:prstGeom prst="rect">
            <a:avLst/>
          </a:prstGeom>
        </p:spPr>
      </p:pic>
      <p:pic>
        <p:nvPicPr>
          <p:cNvPr id="3" name="Picture 2" descr="Screen Shot 2016-12-16 at 3.50.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264" y="4851400"/>
            <a:ext cx="4279168" cy="1631950"/>
          </a:xfrm>
          <a:prstGeom prst="rect">
            <a:avLst/>
          </a:prstGeom>
        </p:spPr>
      </p:pic>
    </p:spTree>
    <p:extLst>
      <p:ext uri="{BB962C8B-B14F-4D97-AF65-F5344CB8AC3E}">
        <p14:creationId xmlns:p14="http://schemas.microsoft.com/office/powerpoint/2010/main" val="35200192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0771" y="-228600"/>
            <a:ext cx="1883229" cy="6858000"/>
          </a:xfrm>
          <a:prstGeom prst="rect">
            <a:avLst/>
          </a:prstGeom>
        </p:spPr>
      </p:pic>
      <p:pic>
        <p:nvPicPr>
          <p:cNvPr id="5" name="Picture 4" descr="6-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3514" y="3657600"/>
            <a:ext cx="4978400" cy="2871873"/>
          </a:xfrm>
          <a:prstGeom prst="rect">
            <a:avLst/>
          </a:prstGeom>
        </p:spPr>
      </p:pic>
      <p:pic>
        <p:nvPicPr>
          <p:cNvPr id="9" name="Picture 8" descr="Screen Shot 2016-12-16 at 4.04.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400" y="0"/>
            <a:ext cx="5614714" cy="3447984"/>
          </a:xfrm>
          <a:prstGeom prst="rect">
            <a:avLst/>
          </a:prstGeom>
        </p:spPr>
      </p:pic>
    </p:spTree>
    <p:extLst>
      <p:ext uri="{BB962C8B-B14F-4D97-AF65-F5344CB8AC3E}">
        <p14:creationId xmlns:p14="http://schemas.microsoft.com/office/powerpoint/2010/main" val="399957041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16 at 12.1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92028" cy="6858000"/>
          </a:xfrm>
          <a:prstGeom prst="rect">
            <a:avLst/>
          </a:prstGeom>
        </p:spPr>
      </p:pic>
    </p:spTree>
    <p:extLst>
      <p:ext uri="{BB962C8B-B14F-4D97-AF65-F5344CB8AC3E}">
        <p14:creationId xmlns:p14="http://schemas.microsoft.com/office/powerpoint/2010/main" val="169893289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Garments</a:t>
            </a:r>
            <a:endParaRPr lang="en-US" dirty="0"/>
          </a:p>
        </p:txBody>
      </p:sp>
      <p:pic>
        <p:nvPicPr>
          <p:cNvPr id="4" name="Picture 3" descr="IMG_346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67568" y="2045936"/>
            <a:ext cx="5026378" cy="3769783"/>
          </a:xfrm>
          <a:prstGeom prst="rect">
            <a:avLst/>
          </a:prstGeom>
        </p:spPr>
      </p:pic>
      <p:pic>
        <p:nvPicPr>
          <p:cNvPr id="5" name="Picture 4" descr="IMG_346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37350" y="2045937"/>
            <a:ext cx="5026380" cy="3769784"/>
          </a:xfrm>
          <a:prstGeom prst="rect">
            <a:avLst/>
          </a:prstGeom>
        </p:spPr>
      </p:pic>
    </p:spTree>
    <p:extLst>
      <p:ext uri="{BB962C8B-B14F-4D97-AF65-F5344CB8AC3E}">
        <p14:creationId xmlns:p14="http://schemas.microsoft.com/office/powerpoint/2010/main" val="33283080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Final Garments</a:t>
            </a:r>
            <a:endParaRPr lang="en-US" dirty="0"/>
          </a:p>
        </p:txBody>
      </p:sp>
      <p:pic>
        <p:nvPicPr>
          <p:cNvPr id="5" name="Picture 4" descr="IMG_346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56983" y="2045935"/>
            <a:ext cx="5026381" cy="3769786"/>
          </a:xfrm>
          <a:prstGeom prst="rect">
            <a:avLst/>
          </a:prstGeom>
        </p:spPr>
      </p:pic>
      <p:pic>
        <p:nvPicPr>
          <p:cNvPr id="6" name="Picture 5" descr="IMG_347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28532" y="2044172"/>
            <a:ext cx="5012267" cy="3759200"/>
          </a:xfrm>
          <a:prstGeom prst="rect">
            <a:avLst/>
          </a:prstGeom>
        </p:spPr>
      </p:pic>
    </p:spTree>
    <p:extLst>
      <p:ext uri="{BB962C8B-B14F-4D97-AF65-F5344CB8AC3E}">
        <p14:creationId xmlns:p14="http://schemas.microsoft.com/office/powerpoint/2010/main" val="15191150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Garments</a:t>
            </a:r>
            <a:endParaRPr lang="en-US" dirty="0"/>
          </a:p>
        </p:txBody>
      </p:sp>
      <p:pic>
        <p:nvPicPr>
          <p:cNvPr id="4" name="Picture 3" descr="IMG_347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73565" y="2048405"/>
            <a:ext cx="5046135" cy="3784601"/>
          </a:xfrm>
          <a:prstGeom prst="rect">
            <a:avLst/>
          </a:prstGeom>
        </p:spPr>
      </p:pic>
      <p:pic>
        <p:nvPicPr>
          <p:cNvPr id="5" name="Picture 4" descr="IMG_347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959579" y="2046993"/>
            <a:ext cx="5034843" cy="3776132"/>
          </a:xfrm>
          <a:prstGeom prst="rect">
            <a:avLst/>
          </a:prstGeom>
        </p:spPr>
      </p:pic>
    </p:spTree>
    <p:extLst>
      <p:ext uri="{BB962C8B-B14F-4D97-AF65-F5344CB8AC3E}">
        <p14:creationId xmlns:p14="http://schemas.microsoft.com/office/powerpoint/2010/main" val="64474144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a:t>
            </a:r>
            <a:endParaRPr lang="en-US" dirty="0"/>
          </a:p>
        </p:txBody>
      </p:sp>
      <p:sp>
        <p:nvSpPr>
          <p:cNvPr id="3" name="Content Placeholder 2"/>
          <p:cNvSpPr>
            <a:spLocks noGrp="1"/>
          </p:cNvSpPr>
          <p:nvPr>
            <p:ph idx="1"/>
          </p:nvPr>
        </p:nvSpPr>
        <p:spPr/>
        <p:txBody>
          <a:bodyPr>
            <a:normAutofit fontScale="77500" lnSpcReduction="20000"/>
          </a:bodyPr>
          <a:lstStyle/>
          <a:p>
            <a:pPr marL="0" indent="0" algn="ctr" defTabSz="3208718">
              <a:buNone/>
              <a:defRPr/>
            </a:pPr>
            <a:r>
              <a:rPr lang="en-US" dirty="0"/>
              <a:t>There is a large body of evidence that shows the more you practice, the better you become at something. The completion of this project was extremely challenging. After taking courses in patternmaking and draping, I felt that the I had the knowledge and was completing this for experience. At the end of this project, I realized that I gained not only experience, but more knowledge than ever expected. </a:t>
            </a:r>
          </a:p>
          <a:p>
            <a:pPr marL="0" indent="0" algn="ctr" defTabSz="3208718">
              <a:buNone/>
              <a:defRPr/>
            </a:pPr>
            <a:r>
              <a:rPr lang="en-US" dirty="0"/>
              <a:t>Designing Towards a Dream was created in order for me to receive corporate design experience and I can happily say that this was successful. The research and outcomes show that the process of designing a clothing line is extensive, but can be completed with dedication, commitment and skills in the fashion design field.</a:t>
            </a:r>
            <a:endParaRPr lang="en-US" dirty="0">
              <a:solidFill>
                <a:schemeClr val="tx1">
                  <a:tint val="75000"/>
                </a:schemeClr>
              </a:solidFill>
            </a:endParaRPr>
          </a:p>
        </p:txBody>
      </p:sp>
    </p:spTree>
    <p:extLst>
      <p:ext uri="{BB962C8B-B14F-4D97-AF65-F5344CB8AC3E}">
        <p14:creationId xmlns:p14="http://schemas.microsoft.com/office/powerpoint/2010/main" val="30050490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096" y="2717140"/>
            <a:ext cx="8229600" cy="1143000"/>
          </a:xfrm>
        </p:spPr>
        <p:txBody>
          <a:bodyPr/>
          <a:lstStyle/>
          <a:p>
            <a:r>
              <a:rPr lang="en-US" dirty="0" smtClean="0"/>
              <a:t>Artist Statement</a:t>
            </a:r>
            <a:endParaRPr lang="en-US" dirty="0"/>
          </a:p>
        </p:txBody>
      </p:sp>
    </p:spTree>
    <p:extLst>
      <p:ext uri="{BB962C8B-B14F-4D97-AF65-F5344CB8AC3E}">
        <p14:creationId xmlns:p14="http://schemas.microsoft.com/office/powerpoint/2010/main" val="3699274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Calibri" panose="020F0502020204030204" pitchFamily="34" charset="0"/>
              </a:rPr>
              <a:t>Acknowledgements</a:t>
            </a:r>
            <a:endParaRPr lang="en-US" dirty="0"/>
          </a:p>
        </p:txBody>
      </p:sp>
      <p:sp>
        <p:nvSpPr>
          <p:cNvPr id="3" name="Content Placeholder 2"/>
          <p:cNvSpPr>
            <a:spLocks noGrp="1"/>
          </p:cNvSpPr>
          <p:nvPr>
            <p:ph idx="1"/>
          </p:nvPr>
        </p:nvSpPr>
        <p:spPr/>
        <p:txBody>
          <a:bodyPr/>
          <a:lstStyle/>
          <a:p>
            <a:pPr marL="0" indent="0" algn="ctr" defTabSz="3759309">
              <a:buNone/>
              <a:defRPr/>
            </a:pPr>
            <a:endParaRPr lang="en-US" altLang="en-US" b="1" dirty="0">
              <a:latin typeface="Calibri" panose="020F0502020204030204" pitchFamily="34" charset="0"/>
            </a:endParaRPr>
          </a:p>
          <a:p>
            <a:pPr marL="0" indent="0" algn="ctr" defTabSz="3759309">
              <a:buNone/>
              <a:defRPr/>
            </a:pPr>
            <a:r>
              <a:rPr lang="en-US" altLang="en-US" dirty="0">
                <a:latin typeface="Calibri" panose="020F0502020204030204" pitchFamily="34" charset="0"/>
              </a:rPr>
              <a:t>Elizabeth Bentley, Textiles, Fashion Merchandising and </a:t>
            </a:r>
            <a:r>
              <a:rPr lang="en-US" altLang="en-US" dirty="0" smtClean="0">
                <a:latin typeface="Calibri" panose="020F0502020204030204" pitchFamily="34" charset="0"/>
              </a:rPr>
              <a:t>Design</a:t>
            </a:r>
          </a:p>
          <a:p>
            <a:pPr marL="0" indent="0" algn="ctr" defTabSz="3759309">
              <a:buNone/>
              <a:defRPr/>
            </a:pPr>
            <a:endParaRPr lang="en-US" altLang="en-US" dirty="0">
              <a:latin typeface="Calibri" panose="020F0502020204030204" pitchFamily="34" charset="0"/>
            </a:endParaRPr>
          </a:p>
          <a:p>
            <a:pPr marL="0" indent="0" algn="ctr" defTabSz="3759309">
              <a:buNone/>
              <a:defRPr/>
            </a:pPr>
            <a:r>
              <a:rPr lang="en-US" altLang="en-US" dirty="0">
                <a:latin typeface="Calibri" panose="020F0502020204030204" pitchFamily="34" charset="0"/>
              </a:rPr>
              <a:t>Funded by University of Rhode Island’s Honors Program and Undergraduate Research Initiative: Awards for Scholarly, Creative and Artistic Projects</a:t>
            </a:r>
          </a:p>
          <a:p>
            <a:endParaRPr lang="en-US" dirty="0"/>
          </a:p>
        </p:txBody>
      </p:sp>
    </p:spTree>
    <p:extLst>
      <p:ext uri="{BB962C8B-B14F-4D97-AF65-F5344CB8AC3E}">
        <p14:creationId xmlns:p14="http://schemas.microsoft.com/office/powerpoint/2010/main" val="397412966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383" y="192646"/>
            <a:ext cx="8464846" cy="6462636"/>
          </a:xfrm>
        </p:spPr>
        <p:txBody>
          <a:bodyPr>
            <a:noAutofit/>
          </a:bodyPr>
          <a:lstStyle/>
          <a:p>
            <a:pPr marL="0" indent="0">
              <a:buNone/>
            </a:pPr>
            <a:r>
              <a:rPr lang="en-US" sz="1400" dirty="0" smtClean="0">
                <a:latin typeface="Times New Roman"/>
                <a:cs typeface="Times New Roman"/>
              </a:rPr>
              <a:t>	The </a:t>
            </a:r>
            <a:r>
              <a:rPr lang="en-US" sz="1400" dirty="0">
                <a:latin typeface="Times New Roman"/>
                <a:cs typeface="Times New Roman"/>
              </a:rPr>
              <a:t>inspiration to my collection is the ability that women have to express themselves freely. We live in a world where women are suppressed and men are said to have the upper hand, which has been a ‘tradition’ since the 1800’s. Studies done by Letty Cottin Pogrebin, an American author, journalist, lecturer, and social activist, show that “when men are oppressed it's a tragedy, when women are oppressed it's </a:t>
            </a:r>
            <a:r>
              <a:rPr lang="en-US" sz="1400" dirty="0" smtClean="0">
                <a:latin typeface="Times New Roman"/>
                <a:cs typeface="Times New Roman"/>
              </a:rPr>
              <a:t>tradition” (Cotton). Although</a:t>
            </a:r>
            <a:r>
              <a:rPr lang="en-US" sz="1400" dirty="0">
                <a:latin typeface="Times New Roman"/>
                <a:cs typeface="Times New Roman"/>
              </a:rPr>
              <a:t>, over time, we have progressed, there is still much progress to be </a:t>
            </a:r>
            <a:r>
              <a:rPr lang="en-US" sz="1400" dirty="0" smtClean="0">
                <a:latin typeface="Times New Roman"/>
                <a:cs typeface="Times New Roman"/>
              </a:rPr>
              <a:t>made. Therefore </a:t>
            </a:r>
            <a:r>
              <a:rPr lang="en-US" sz="1400" dirty="0">
                <a:latin typeface="Times New Roman"/>
                <a:cs typeface="Times New Roman"/>
              </a:rPr>
              <a:t>my collection is going to express the freedom that women should embody.</a:t>
            </a:r>
          </a:p>
          <a:p>
            <a:pPr marL="0" indent="0">
              <a:buNone/>
            </a:pPr>
            <a:r>
              <a:rPr lang="en-US" sz="1400" dirty="0">
                <a:latin typeface="Times New Roman"/>
                <a:cs typeface="Times New Roman"/>
              </a:rPr>
              <a:t>	</a:t>
            </a:r>
            <a:r>
              <a:rPr lang="en-US" sz="1400" dirty="0" smtClean="0">
                <a:latin typeface="Times New Roman"/>
                <a:cs typeface="Times New Roman"/>
              </a:rPr>
              <a:t>Feminism </a:t>
            </a:r>
            <a:r>
              <a:rPr lang="en-US" sz="1400" dirty="0">
                <a:latin typeface="Times New Roman"/>
                <a:cs typeface="Times New Roman"/>
              </a:rPr>
              <a:t>also plays a role in my line: “feminism’s overarching credo is that women must be allowed the right to be who or what they want to be and to do whatever they want to do, as long as they are not breaking any laws or infringing anybody else’s rights” (</a:t>
            </a:r>
            <a:r>
              <a:rPr lang="en-US" sz="1400" dirty="0" err="1">
                <a:latin typeface="Times New Roman"/>
                <a:cs typeface="Times New Roman"/>
              </a:rPr>
              <a:t>Sika</a:t>
            </a:r>
            <a:r>
              <a:rPr lang="en-US" sz="1400" dirty="0">
                <a:latin typeface="Times New Roman"/>
                <a:cs typeface="Times New Roman"/>
              </a:rPr>
              <a:t>). The statement, ‘who or what they want’ reflects the idea that women have the same rights and abilities as men and should be able to express themselves not only freely, but completely. Overall, this is what this line expresses; therefore feminism and freedom of women go hand in hand. </a:t>
            </a:r>
          </a:p>
          <a:p>
            <a:pPr marL="0" indent="0">
              <a:buNone/>
            </a:pPr>
            <a:r>
              <a:rPr lang="en-US" sz="1400" dirty="0">
                <a:latin typeface="Times New Roman"/>
                <a:cs typeface="Times New Roman"/>
              </a:rPr>
              <a:t>	</a:t>
            </a:r>
            <a:r>
              <a:rPr lang="en-US" sz="1400" dirty="0" smtClean="0">
                <a:latin typeface="Times New Roman"/>
                <a:cs typeface="Times New Roman"/>
              </a:rPr>
              <a:t>Clothing </a:t>
            </a:r>
            <a:r>
              <a:rPr lang="en-US" sz="1400" dirty="0">
                <a:latin typeface="Times New Roman"/>
                <a:cs typeface="Times New Roman"/>
              </a:rPr>
              <a:t>can be an expression of many things: power, age, gender, job position, interests, etc. Clothing can also express feelings, such as freedom and edgy-ness. My clothing line is inspired by the idea of dreams and freedom. It captures the essence of a women’s rights and this quote: “if there is one message that echoes forth from this conference, let it be that human rights are women rights and women rights are human rights, once and for all</a:t>
            </a:r>
            <a:r>
              <a:rPr lang="en-US" sz="1400" dirty="0" smtClean="0">
                <a:latin typeface="Times New Roman"/>
                <a:cs typeface="Times New Roman"/>
              </a:rPr>
              <a:t>” (Clinton). The </a:t>
            </a:r>
            <a:r>
              <a:rPr lang="en-US" sz="1400" dirty="0">
                <a:latin typeface="Times New Roman"/>
                <a:cs typeface="Times New Roman"/>
              </a:rPr>
              <a:t>clothing is simple, yet has a hint of the expression that each woman should have the right to; women can wear what they want, show their bodies however they want and look good while doing it. </a:t>
            </a:r>
          </a:p>
          <a:p>
            <a:pPr marL="0" indent="0">
              <a:buNone/>
            </a:pPr>
            <a:r>
              <a:rPr lang="en-US" sz="1400" dirty="0">
                <a:latin typeface="Times New Roman"/>
                <a:cs typeface="Times New Roman"/>
              </a:rPr>
              <a:t>	My mood board captures the essence of subtle colors, trapped figures and freedom. It shows that women are breaking out of a shell to be themselves. The colors include violet purple and black with a hint of mustard gold. The colors compliment the free-flowing line.</a:t>
            </a:r>
          </a:p>
          <a:p>
            <a:pPr marL="0" indent="0">
              <a:buNone/>
            </a:pPr>
            <a:endParaRPr lang="en-US" sz="1400" dirty="0" smtClean="0">
              <a:latin typeface="Times New Roman"/>
              <a:cs typeface="Times New Roman"/>
            </a:endParaRPr>
          </a:p>
          <a:p>
            <a:pPr marL="0" indent="0" algn="ctr" defTabSz="3759309">
              <a:buNone/>
              <a:defRPr/>
            </a:pPr>
            <a:r>
              <a:rPr lang="en-US" altLang="en-US" sz="1000" b="1" dirty="0">
                <a:latin typeface="Times New Roman"/>
                <a:cs typeface="Times New Roman"/>
              </a:rPr>
              <a:t>Literature Cited</a:t>
            </a:r>
          </a:p>
          <a:p>
            <a:pPr marL="0" indent="0" algn="ctr" defTabSz="3759309">
              <a:buNone/>
              <a:defRPr/>
            </a:pPr>
            <a:r>
              <a:rPr lang="en-US" altLang="en-US" sz="1000" dirty="0">
                <a:latin typeface="Times New Roman"/>
                <a:cs typeface="Times New Roman"/>
              </a:rPr>
              <a:t>1. Cottin Pogrebin, Letty. (1991 January 1). </a:t>
            </a:r>
            <a:r>
              <a:rPr lang="en-US" altLang="en-US" sz="1000" i="1" dirty="0">
                <a:latin typeface="Times New Roman"/>
                <a:cs typeface="Times New Roman"/>
              </a:rPr>
              <a:t>Deborah, Golda, and Me:    </a:t>
            </a:r>
          </a:p>
          <a:p>
            <a:pPr marL="0" indent="0" algn="ctr" defTabSz="3759309">
              <a:buNone/>
              <a:defRPr/>
            </a:pPr>
            <a:r>
              <a:rPr lang="en-US" altLang="en-US" sz="1000" i="1" dirty="0">
                <a:latin typeface="Times New Roman"/>
                <a:cs typeface="Times New Roman"/>
              </a:rPr>
              <a:t>         Being Female and Jewish in America. </a:t>
            </a:r>
            <a:r>
              <a:rPr lang="en-US" altLang="en-US" sz="1000" dirty="0">
                <a:latin typeface="Times New Roman"/>
                <a:cs typeface="Times New Roman"/>
              </a:rPr>
              <a:t>Crown Publishers, Inc.</a:t>
            </a:r>
          </a:p>
          <a:p>
            <a:pPr marL="0" indent="0" algn="ctr">
              <a:buNone/>
            </a:pPr>
            <a:r>
              <a:rPr lang="en-US" sz="1000" dirty="0">
                <a:solidFill>
                  <a:srgbClr val="000000"/>
                </a:solidFill>
                <a:latin typeface="Times New Roman"/>
                <a:cs typeface="Times New Roman"/>
              </a:rPr>
              <a:t>2. </a:t>
            </a:r>
            <a:r>
              <a:rPr lang="en-US" sz="1000" dirty="0" err="1">
                <a:solidFill>
                  <a:srgbClr val="000000"/>
                </a:solidFill>
                <a:latin typeface="Times New Roman"/>
                <a:cs typeface="Times New Roman"/>
              </a:rPr>
              <a:t>Sika</a:t>
            </a:r>
            <a:r>
              <a:rPr lang="en-US" sz="1000" dirty="0">
                <a:solidFill>
                  <a:srgbClr val="000000"/>
                </a:solidFill>
                <a:latin typeface="Times New Roman"/>
                <a:cs typeface="Times New Roman"/>
              </a:rPr>
              <a:t>, </a:t>
            </a:r>
            <a:r>
              <a:rPr lang="en-US" sz="1000" dirty="0" err="1">
                <a:solidFill>
                  <a:srgbClr val="000000"/>
                </a:solidFill>
                <a:latin typeface="Times New Roman"/>
                <a:cs typeface="Times New Roman"/>
              </a:rPr>
              <a:t>Varyanne</a:t>
            </a:r>
            <a:r>
              <a:rPr lang="en-US" sz="1000" dirty="0">
                <a:solidFill>
                  <a:srgbClr val="000000"/>
                </a:solidFill>
                <a:latin typeface="Times New Roman"/>
                <a:cs typeface="Times New Roman"/>
              </a:rPr>
              <a:t>. (2014). Fashion for Feminists: How Fashion and Dress</a:t>
            </a:r>
          </a:p>
          <a:p>
            <a:pPr marL="0" indent="0" algn="ctr">
              <a:buNone/>
            </a:pPr>
            <a:r>
              <a:rPr lang="en-US" sz="1000" dirty="0">
                <a:solidFill>
                  <a:srgbClr val="000000"/>
                </a:solidFill>
                <a:latin typeface="Times New Roman"/>
                <a:cs typeface="Times New Roman"/>
              </a:rPr>
              <a:t>        Shape Women’s Identities. </a:t>
            </a:r>
            <a:r>
              <a:rPr lang="en-US" sz="1000" i="1" dirty="0">
                <a:solidFill>
                  <a:srgbClr val="000000"/>
                </a:solidFill>
                <a:latin typeface="Times New Roman"/>
                <a:cs typeface="Times New Roman"/>
              </a:rPr>
              <a:t>Open Society Initiative for Southern  </a:t>
            </a:r>
          </a:p>
          <a:p>
            <a:pPr marL="0" indent="0" algn="ctr">
              <a:buNone/>
            </a:pPr>
            <a:r>
              <a:rPr lang="en-US" sz="1000" i="1" dirty="0">
                <a:solidFill>
                  <a:srgbClr val="000000"/>
                </a:solidFill>
                <a:latin typeface="Times New Roman"/>
                <a:cs typeface="Times New Roman"/>
              </a:rPr>
              <a:t>        Africa. </a:t>
            </a:r>
            <a:r>
              <a:rPr lang="en-US" sz="1000" dirty="0">
                <a:solidFill>
                  <a:srgbClr val="000000"/>
                </a:solidFill>
                <a:latin typeface="Times New Roman"/>
                <a:cs typeface="Times New Roman"/>
              </a:rPr>
              <a:t>Retrieved from https://</a:t>
            </a:r>
            <a:r>
              <a:rPr lang="en-US" sz="1000" dirty="0" err="1">
                <a:solidFill>
                  <a:srgbClr val="000000"/>
                </a:solidFill>
                <a:latin typeface="Times New Roman"/>
                <a:cs typeface="Times New Roman"/>
              </a:rPr>
              <a:t>www.osisa.org</a:t>
            </a:r>
            <a:r>
              <a:rPr lang="en-US" sz="1000" dirty="0">
                <a:solidFill>
                  <a:srgbClr val="000000"/>
                </a:solidFill>
                <a:latin typeface="Times New Roman"/>
                <a:cs typeface="Times New Roman"/>
              </a:rPr>
              <a:t>/</a:t>
            </a:r>
            <a:r>
              <a:rPr lang="en-US" sz="1000" dirty="0" err="1">
                <a:solidFill>
                  <a:srgbClr val="000000"/>
                </a:solidFill>
                <a:latin typeface="Times New Roman"/>
                <a:cs typeface="Times New Roman"/>
              </a:rPr>
              <a:t>buwa</a:t>
            </a:r>
            <a:r>
              <a:rPr lang="en-US" sz="1000" dirty="0">
                <a:solidFill>
                  <a:srgbClr val="000000"/>
                </a:solidFill>
                <a:latin typeface="Times New Roman"/>
                <a:cs typeface="Times New Roman"/>
              </a:rPr>
              <a:t>/regional/fashion-  </a:t>
            </a:r>
          </a:p>
          <a:p>
            <a:pPr marL="0" indent="0" algn="ctr">
              <a:buNone/>
            </a:pPr>
            <a:r>
              <a:rPr lang="en-US" sz="1000" dirty="0">
                <a:solidFill>
                  <a:srgbClr val="000000"/>
                </a:solidFill>
                <a:latin typeface="Times New Roman"/>
                <a:cs typeface="Times New Roman"/>
              </a:rPr>
              <a:t>        feminists-how-fashion-and-dress-shape-women’s-identities</a:t>
            </a:r>
          </a:p>
          <a:p>
            <a:pPr marL="0" indent="0" algn="ctr">
              <a:buNone/>
            </a:pPr>
            <a:r>
              <a:rPr lang="en-US" sz="1000" dirty="0">
                <a:solidFill>
                  <a:srgbClr val="000000"/>
                </a:solidFill>
                <a:latin typeface="Times New Roman"/>
                <a:cs typeface="Times New Roman"/>
              </a:rPr>
              <a:t>3. Clinton, Hillary. (1995 September 5). </a:t>
            </a:r>
            <a:r>
              <a:rPr lang="en-US" sz="1000" i="1" dirty="0">
                <a:solidFill>
                  <a:srgbClr val="000000"/>
                </a:solidFill>
                <a:latin typeface="Times New Roman"/>
                <a:cs typeface="Times New Roman"/>
              </a:rPr>
              <a:t>U.N. Fourth World Conference:       </a:t>
            </a:r>
          </a:p>
          <a:p>
            <a:pPr marL="0" indent="0" algn="ctr">
              <a:buNone/>
            </a:pPr>
            <a:r>
              <a:rPr lang="en-US" sz="1000" i="1" dirty="0">
                <a:solidFill>
                  <a:srgbClr val="000000"/>
                </a:solidFill>
                <a:latin typeface="Times New Roman"/>
                <a:cs typeface="Times New Roman"/>
              </a:rPr>
              <a:t>        Women Plenary Session.</a:t>
            </a:r>
            <a:endParaRPr lang="en-US" sz="1000" dirty="0">
              <a:solidFill>
                <a:srgbClr val="000000"/>
              </a:solidFill>
              <a:latin typeface="Times New Roman"/>
              <a:cs typeface="Times New Roman"/>
            </a:endParaRPr>
          </a:p>
          <a:p>
            <a:pPr marL="0" indent="0">
              <a:buNone/>
            </a:pPr>
            <a:r>
              <a:rPr lang="en-US" sz="1400" dirty="0">
                <a:latin typeface="Times New Roman"/>
                <a:cs typeface="Times New Roman"/>
              </a:rPr>
              <a:t>	</a:t>
            </a:r>
          </a:p>
        </p:txBody>
      </p:sp>
    </p:spTree>
    <p:extLst>
      <p:ext uri="{BB962C8B-B14F-4D97-AF65-F5344CB8AC3E}">
        <p14:creationId xmlns:p14="http://schemas.microsoft.com/office/powerpoint/2010/main" val="16860919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0253"/>
            <a:ext cx="8229600" cy="1143000"/>
          </a:xfrm>
        </p:spPr>
        <p:txBody>
          <a:bodyPr/>
          <a:lstStyle/>
          <a:p>
            <a:r>
              <a:rPr lang="en-US" dirty="0" smtClean="0"/>
              <a:t>Mood Board</a:t>
            </a:r>
            <a:endParaRPr lang="en-US" dirty="0"/>
          </a:p>
        </p:txBody>
      </p:sp>
    </p:spTree>
    <p:extLst>
      <p:ext uri="{BB962C8B-B14F-4D97-AF65-F5344CB8AC3E}">
        <p14:creationId xmlns:p14="http://schemas.microsoft.com/office/powerpoint/2010/main" val="24498257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11-22 at 9.42.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6666" y="336589"/>
            <a:ext cx="5334000" cy="6057900"/>
          </a:xfrm>
          <a:prstGeom prst="rect">
            <a:avLst/>
          </a:prstGeom>
        </p:spPr>
      </p:pic>
    </p:spTree>
    <p:extLst>
      <p:ext uri="{BB962C8B-B14F-4D97-AF65-F5344CB8AC3E}">
        <p14:creationId xmlns:p14="http://schemas.microsoft.com/office/powerpoint/2010/main" val="79376045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5438"/>
            <a:ext cx="8229600" cy="1143000"/>
          </a:xfrm>
        </p:spPr>
        <p:txBody>
          <a:bodyPr/>
          <a:lstStyle/>
          <a:p>
            <a:r>
              <a:rPr lang="en-US" dirty="0" smtClean="0"/>
              <a:t>Color Swatches</a:t>
            </a:r>
            <a:endParaRPr lang="en-US" dirty="0"/>
          </a:p>
        </p:txBody>
      </p:sp>
    </p:spTree>
    <p:extLst>
      <p:ext uri="{BB962C8B-B14F-4D97-AF65-F5344CB8AC3E}">
        <p14:creationId xmlns:p14="http://schemas.microsoft.com/office/powerpoint/2010/main" val="55297664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rge_UK-95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436" y="1793152"/>
            <a:ext cx="3793067" cy="3793067"/>
          </a:xfrm>
          <a:prstGeom prst="rect">
            <a:avLst/>
          </a:prstGeom>
        </p:spPr>
      </p:pic>
      <p:pic>
        <p:nvPicPr>
          <p:cNvPr id="3" name="Picture 2" descr="PV9700-J1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970" y="521373"/>
            <a:ext cx="3168313" cy="3168313"/>
          </a:xfrm>
          <a:prstGeom prst="rect">
            <a:avLst/>
          </a:prstGeom>
        </p:spPr>
      </p:pic>
      <p:pic>
        <p:nvPicPr>
          <p:cNvPr id="4" name="Picture 3" descr="414b5357849b10cf5667c0db1c15d3488e2e53e5.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1900" y="2805851"/>
            <a:ext cx="2405323" cy="2405323"/>
          </a:xfrm>
          <a:prstGeom prst="rect">
            <a:avLst/>
          </a:prstGeom>
        </p:spPr>
      </p:pic>
    </p:spTree>
    <p:extLst>
      <p:ext uri="{BB962C8B-B14F-4D97-AF65-F5344CB8AC3E}">
        <p14:creationId xmlns:p14="http://schemas.microsoft.com/office/powerpoint/2010/main" val="31657799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16 at 12.19.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365572" cy="6858000"/>
          </a:xfrm>
          <a:prstGeom prst="rect">
            <a:avLst/>
          </a:prstGeom>
        </p:spPr>
      </p:pic>
    </p:spTree>
    <p:extLst>
      <p:ext uri="{BB962C8B-B14F-4D97-AF65-F5344CB8AC3E}">
        <p14:creationId xmlns:p14="http://schemas.microsoft.com/office/powerpoint/2010/main" val="33139704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6.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7309" y="0"/>
            <a:ext cx="2646691" cy="6858000"/>
          </a:xfrm>
          <a:prstGeom prst="rect">
            <a:avLst/>
          </a:prstGeom>
        </p:spPr>
      </p:pic>
      <p:pic>
        <p:nvPicPr>
          <p:cNvPr id="2" name="Picture 1" descr="Screen Shot 2016-12-16 at 3.49.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1549400"/>
            <a:ext cx="2768600" cy="3729919"/>
          </a:xfrm>
          <a:prstGeom prst="rect">
            <a:avLst/>
          </a:prstGeom>
        </p:spPr>
      </p:pic>
      <p:pic>
        <p:nvPicPr>
          <p:cNvPr id="3" name="Picture 2" descr="Screen Shot 2016-12-16 at 3.49.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7833" y="1549400"/>
            <a:ext cx="2476099" cy="3729919"/>
          </a:xfrm>
          <a:prstGeom prst="rect">
            <a:avLst/>
          </a:prstGeom>
        </p:spPr>
      </p:pic>
    </p:spTree>
    <p:extLst>
      <p:ext uri="{BB962C8B-B14F-4D97-AF65-F5344CB8AC3E}">
        <p14:creationId xmlns:p14="http://schemas.microsoft.com/office/powerpoint/2010/main" val="42184608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93</TotalTime>
  <Words>186</Words>
  <Application>Microsoft Macintosh PowerPoint</Application>
  <PresentationFormat>On-screen Show (4:3)</PresentationFormat>
  <Paragraphs>33</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Designing Towards a Dream </vt:lpstr>
      <vt:lpstr>Artist Statement</vt:lpstr>
      <vt:lpstr>PowerPoint Presentation</vt:lpstr>
      <vt:lpstr>Mood Board</vt:lpstr>
      <vt:lpstr>PowerPoint Presentation</vt:lpstr>
      <vt:lpstr>Color Swatches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Garments</vt:lpstr>
      <vt:lpstr>Final Garments</vt:lpstr>
      <vt:lpstr>Final Garments</vt:lpstr>
      <vt:lpstr>Outcomes</vt:lpstr>
      <vt:lpstr>Acknowledgements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Honors Project </dc:title>
  <dc:creator>danielle williams</dc:creator>
  <cp:lastModifiedBy>danielle williams</cp:lastModifiedBy>
  <cp:revision>16</cp:revision>
  <dcterms:created xsi:type="dcterms:W3CDTF">2016-11-22T14:39:01Z</dcterms:created>
  <dcterms:modified xsi:type="dcterms:W3CDTF">2017-05-01T18:15:05Z</dcterms:modified>
</cp:coreProperties>
</file>