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9260800"/>
  <p:notesSz cx="6858000" cy="9144000"/>
  <p:defaultTextStyle>
    <a:defPPr>
      <a:defRPr lang="en-US"/>
    </a:defPPr>
    <a:lvl1pPr marL="0" algn="l" defTabSz="4337111" rtl="0" eaLnBrk="1" latinLnBrk="0" hangingPunct="1">
      <a:defRPr sz="8555" kern="1200">
        <a:solidFill>
          <a:schemeClr val="tx1"/>
        </a:solidFill>
        <a:latin typeface="+mn-lt"/>
        <a:ea typeface="+mn-ea"/>
        <a:cs typeface="+mn-cs"/>
      </a:defRPr>
    </a:lvl1pPr>
    <a:lvl2pPr marL="2168556" algn="l" defTabSz="4337111" rtl="0" eaLnBrk="1" latinLnBrk="0" hangingPunct="1">
      <a:defRPr sz="8555" kern="1200">
        <a:solidFill>
          <a:schemeClr val="tx1"/>
        </a:solidFill>
        <a:latin typeface="+mn-lt"/>
        <a:ea typeface="+mn-ea"/>
        <a:cs typeface="+mn-cs"/>
      </a:defRPr>
    </a:lvl2pPr>
    <a:lvl3pPr marL="4337111" algn="l" defTabSz="4337111" rtl="0" eaLnBrk="1" latinLnBrk="0" hangingPunct="1">
      <a:defRPr sz="8555" kern="1200">
        <a:solidFill>
          <a:schemeClr val="tx1"/>
        </a:solidFill>
        <a:latin typeface="+mn-lt"/>
        <a:ea typeface="+mn-ea"/>
        <a:cs typeface="+mn-cs"/>
      </a:defRPr>
    </a:lvl3pPr>
    <a:lvl4pPr marL="6505668" algn="l" defTabSz="4337111" rtl="0" eaLnBrk="1" latinLnBrk="0" hangingPunct="1">
      <a:defRPr sz="8555" kern="1200">
        <a:solidFill>
          <a:schemeClr val="tx1"/>
        </a:solidFill>
        <a:latin typeface="+mn-lt"/>
        <a:ea typeface="+mn-ea"/>
        <a:cs typeface="+mn-cs"/>
      </a:defRPr>
    </a:lvl4pPr>
    <a:lvl5pPr marL="8674223" algn="l" defTabSz="4337111" rtl="0" eaLnBrk="1" latinLnBrk="0" hangingPunct="1">
      <a:defRPr sz="8555" kern="1200">
        <a:solidFill>
          <a:schemeClr val="tx1"/>
        </a:solidFill>
        <a:latin typeface="+mn-lt"/>
        <a:ea typeface="+mn-ea"/>
        <a:cs typeface="+mn-cs"/>
      </a:defRPr>
    </a:lvl5pPr>
    <a:lvl6pPr marL="10842779" algn="l" defTabSz="4337111" rtl="0" eaLnBrk="1" latinLnBrk="0" hangingPunct="1">
      <a:defRPr sz="8555" kern="1200">
        <a:solidFill>
          <a:schemeClr val="tx1"/>
        </a:solidFill>
        <a:latin typeface="+mn-lt"/>
        <a:ea typeface="+mn-ea"/>
        <a:cs typeface="+mn-cs"/>
      </a:defRPr>
    </a:lvl6pPr>
    <a:lvl7pPr marL="13011334" algn="l" defTabSz="4337111" rtl="0" eaLnBrk="1" latinLnBrk="0" hangingPunct="1">
      <a:defRPr sz="8555" kern="1200">
        <a:solidFill>
          <a:schemeClr val="tx1"/>
        </a:solidFill>
        <a:latin typeface="+mn-lt"/>
        <a:ea typeface="+mn-ea"/>
        <a:cs typeface="+mn-cs"/>
      </a:defRPr>
    </a:lvl7pPr>
    <a:lvl8pPr marL="15179891" algn="l" defTabSz="4337111" rtl="0" eaLnBrk="1" latinLnBrk="0" hangingPunct="1">
      <a:defRPr sz="8555" kern="1200">
        <a:solidFill>
          <a:schemeClr val="tx1"/>
        </a:solidFill>
        <a:latin typeface="+mn-lt"/>
        <a:ea typeface="+mn-ea"/>
        <a:cs typeface="+mn-cs"/>
      </a:defRPr>
    </a:lvl8pPr>
    <a:lvl9pPr marL="17348446" algn="l" defTabSz="4337111" rtl="0" eaLnBrk="1" latinLnBrk="0" hangingPunct="1">
      <a:defRPr sz="85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6009"/>
    <a:srgbClr val="CE6208"/>
    <a:srgbClr val="DD6909"/>
    <a:srgbClr val="F5770A"/>
    <a:srgbClr val="D9770A"/>
    <a:srgbClr val="C8770A"/>
    <a:srgbClr val="E46D0A"/>
    <a:srgbClr val="974807"/>
    <a:srgbClr val="F79F57"/>
    <a:srgbClr val="F9B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378" y="-2058"/>
      </p:cViewPr>
      <p:guideLst>
        <p:guide orient="horz" pos="9216"/>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54B11-43D3-4E34-BCAB-EB60F6BC6EA3}" type="datetimeFigureOut">
              <a:rPr lang="en-US" smtClean="0"/>
              <a:t>4/17/2015</a:t>
            </a:fld>
            <a:endParaRPr lang="en-US" dirty="0"/>
          </a:p>
        </p:txBody>
      </p:sp>
      <p:sp>
        <p:nvSpPr>
          <p:cNvPr id="4" name="Slide Image Placeholder 3"/>
          <p:cNvSpPr>
            <a:spLocks noGrp="1" noRot="1" noChangeAspect="1"/>
          </p:cNvSpPr>
          <p:nvPr>
            <p:ph type="sldImg" idx="2"/>
          </p:nvPr>
        </p:nvSpPr>
        <p:spPr>
          <a:xfrm>
            <a:off x="1285875" y="685800"/>
            <a:ext cx="42862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9302D-1E7A-4F50-840C-5B79B06403CB}" type="slidenum">
              <a:rPr lang="en-US" smtClean="0"/>
              <a:t>‹#›</a:t>
            </a:fld>
            <a:endParaRPr lang="en-US" dirty="0"/>
          </a:p>
        </p:txBody>
      </p:sp>
    </p:spTree>
    <p:extLst>
      <p:ext uri="{BB962C8B-B14F-4D97-AF65-F5344CB8AC3E}">
        <p14:creationId xmlns:p14="http://schemas.microsoft.com/office/powerpoint/2010/main" val="1218411922"/>
      </p:ext>
    </p:extLst>
  </p:cSld>
  <p:clrMap bg1="lt1" tx1="dk1" bg2="lt2" tx2="dk2" accent1="accent1" accent2="accent2" accent3="accent3" accent4="accent4" accent5="accent5" accent6="accent6" hlink="hlink" folHlink="folHlink"/>
  <p:notesStyle>
    <a:lvl1pPr marL="0" algn="l" defTabSz="774484" rtl="0" eaLnBrk="1" latinLnBrk="0" hangingPunct="1">
      <a:defRPr sz="1017" kern="1200">
        <a:solidFill>
          <a:schemeClr val="tx1"/>
        </a:solidFill>
        <a:latin typeface="+mn-lt"/>
        <a:ea typeface="+mn-ea"/>
        <a:cs typeface="+mn-cs"/>
      </a:defRPr>
    </a:lvl1pPr>
    <a:lvl2pPr marL="387242" algn="l" defTabSz="774484" rtl="0" eaLnBrk="1" latinLnBrk="0" hangingPunct="1">
      <a:defRPr sz="1017" kern="1200">
        <a:solidFill>
          <a:schemeClr val="tx1"/>
        </a:solidFill>
        <a:latin typeface="+mn-lt"/>
        <a:ea typeface="+mn-ea"/>
        <a:cs typeface="+mn-cs"/>
      </a:defRPr>
    </a:lvl2pPr>
    <a:lvl3pPr marL="774484" algn="l" defTabSz="774484" rtl="0" eaLnBrk="1" latinLnBrk="0" hangingPunct="1">
      <a:defRPr sz="1017" kern="1200">
        <a:solidFill>
          <a:schemeClr val="tx1"/>
        </a:solidFill>
        <a:latin typeface="+mn-lt"/>
        <a:ea typeface="+mn-ea"/>
        <a:cs typeface="+mn-cs"/>
      </a:defRPr>
    </a:lvl3pPr>
    <a:lvl4pPr marL="1161726" algn="l" defTabSz="774484" rtl="0" eaLnBrk="1" latinLnBrk="0" hangingPunct="1">
      <a:defRPr sz="1017" kern="1200">
        <a:solidFill>
          <a:schemeClr val="tx1"/>
        </a:solidFill>
        <a:latin typeface="+mn-lt"/>
        <a:ea typeface="+mn-ea"/>
        <a:cs typeface="+mn-cs"/>
      </a:defRPr>
    </a:lvl4pPr>
    <a:lvl5pPr marL="1548968" algn="l" defTabSz="774484" rtl="0" eaLnBrk="1" latinLnBrk="0" hangingPunct="1">
      <a:defRPr sz="1017" kern="1200">
        <a:solidFill>
          <a:schemeClr val="tx1"/>
        </a:solidFill>
        <a:latin typeface="+mn-lt"/>
        <a:ea typeface="+mn-ea"/>
        <a:cs typeface="+mn-cs"/>
      </a:defRPr>
    </a:lvl5pPr>
    <a:lvl6pPr marL="1936210" algn="l" defTabSz="774484" rtl="0" eaLnBrk="1" latinLnBrk="0" hangingPunct="1">
      <a:defRPr sz="1017" kern="1200">
        <a:solidFill>
          <a:schemeClr val="tx1"/>
        </a:solidFill>
        <a:latin typeface="+mn-lt"/>
        <a:ea typeface="+mn-ea"/>
        <a:cs typeface="+mn-cs"/>
      </a:defRPr>
    </a:lvl6pPr>
    <a:lvl7pPr marL="2323452" algn="l" defTabSz="774484" rtl="0" eaLnBrk="1" latinLnBrk="0" hangingPunct="1">
      <a:defRPr sz="1017" kern="1200">
        <a:solidFill>
          <a:schemeClr val="tx1"/>
        </a:solidFill>
        <a:latin typeface="+mn-lt"/>
        <a:ea typeface="+mn-ea"/>
        <a:cs typeface="+mn-cs"/>
      </a:defRPr>
    </a:lvl7pPr>
    <a:lvl8pPr marL="2710694" algn="l" defTabSz="774484" rtl="0" eaLnBrk="1" latinLnBrk="0" hangingPunct="1">
      <a:defRPr sz="1017" kern="1200">
        <a:solidFill>
          <a:schemeClr val="tx1"/>
        </a:solidFill>
        <a:latin typeface="+mn-lt"/>
        <a:ea typeface="+mn-ea"/>
        <a:cs typeface="+mn-cs"/>
      </a:defRPr>
    </a:lvl8pPr>
    <a:lvl9pPr marL="3097937" algn="l" defTabSz="774484" rtl="0" eaLnBrk="1" latinLnBrk="0" hangingPunct="1">
      <a:defRPr sz="10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75" y="685800"/>
            <a:ext cx="42862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9302D-1E7A-4F50-840C-5B79B06403CB}" type="slidenum">
              <a:rPr lang="en-US" smtClean="0"/>
              <a:t>1</a:t>
            </a:fld>
            <a:endParaRPr lang="en-US" dirty="0"/>
          </a:p>
        </p:txBody>
      </p:sp>
    </p:spTree>
    <p:extLst>
      <p:ext uri="{BB962C8B-B14F-4D97-AF65-F5344CB8AC3E}">
        <p14:creationId xmlns:p14="http://schemas.microsoft.com/office/powerpoint/2010/main" val="386781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817"/>
            <a:ext cx="31089600" cy="6272106"/>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6581120"/>
            <a:ext cx="25603200" cy="7477760"/>
          </a:xfrm>
        </p:spPr>
        <p:txBody>
          <a:bodyPr/>
          <a:lstStyle>
            <a:lvl1pPr marL="0" indent="0" algn="ctr">
              <a:buNone/>
              <a:defRPr>
                <a:solidFill>
                  <a:schemeClr val="tx1">
                    <a:tint val="75000"/>
                  </a:schemeClr>
                </a:solidFill>
              </a:defRPr>
            </a:lvl1pPr>
            <a:lvl2pPr marL="1170338" indent="0" algn="ctr">
              <a:buNone/>
              <a:defRPr>
                <a:solidFill>
                  <a:schemeClr val="tx1">
                    <a:tint val="75000"/>
                  </a:schemeClr>
                </a:solidFill>
              </a:defRPr>
            </a:lvl2pPr>
            <a:lvl3pPr marL="2340678" indent="0" algn="ctr">
              <a:buNone/>
              <a:defRPr>
                <a:solidFill>
                  <a:schemeClr val="tx1">
                    <a:tint val="75000"/>
                  </a:schemeClr>
                </a:solidFill>
              </a:defRPr>
            </a:lvl3pPr>
            <a:lvl4pPr marL="3511017" indent="0" algn="ctr">
              <a:buNone/>
              <a:defRPr>
                <a:solidFill>
                  <a:schemeClr val="tx1">
                    <a:tint val="75000"/>
                  </a:schemeClr>
                </a:solidFill>
              </a:defRPr>
            </a:lvl4pPr>
            <a:lvl5pPr marL="4681355" indent="0" algn="ctr">
              <a:buNone/>
              <a:defRPr>
                <a:solidFill>
                  <a:schemeClr val="tx1">
                    <a:tint val="75000"/>
                  </a:schemeClr>
                </a:solidFill>
              </a:defRPr>
            </a:lvl5pPr>
            <a:lvl6pPr marL="5851694" indent="0" algn="ctr">
              <a:buNone/>
              <a:defRPr>
                <a:solidFill>
                  <a:schemeClr val="tx1">
                    <a:tint val="75000"/>
                  </a:schemeClr>
                </a:solidFill>
              </a:defRPr>
            </a:lvl6pPr>
            <a:lvl7pPr marL="7022033" indent="0" algn="ctr">
              <a:buNone/>
              <a:defRPr>
                <a:solidFill>
                  <a:schemeClr val="tx1">
                    <a:tint val="75000"/>
                  </a:schemeClr>
                </a:solidFill>
              </a:defRPr>
            </a:lvl7pPr>
            <a:lvl8pPr marL="8192372" indent="0" algn="ctr">
              <a:buNone/>
              <a:defRPr>
                <a:solidFill>
                  <a:schemeClr val="tx1">
                    <a:tint val="75000"/>
                  </a:schemeClr>
                </a:solidFill>
              </a:defRPr>
            </a:lvl8pPr>
            <a:lvl9pPr marL="93627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296972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264392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171792"/>
            <a:ext cx="8229600" cy="249665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171792"/>
            <a:ext cx="24079200" cy="249665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337095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217875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1" y="18802776"/>
            <a:ext cx="31089600" cy="5811520"/>
          </a:xfrm>
        </p:spPr>
        <p:txBody>
          <a:bodyPr anchor="t"/>
          <a:lstStyle>
            <a:lvl1pPr algn="l">
              <a:defRPr sz="10238" b="1" cap="all"/>
            </a:lvl1pPr>
          </a:lstStyle>
          <a:p>
            <a:r>
              <a:rPr lang="en-US" smtClean="0"/>
              <a:t>Click to edit Master title style</a:t>
            </a:r>
            <a:endParaRPr lang="en-US"/>
          </a:p>
        </p:txBody>
      </p:sp>
      <p:sp>
        <p:nvSpPr>
          <p:cNvPr id="3" name="Text Placeholder 2"/>
          <p:cNvSpPr>
            <a:spLocks noGrp="1"/>
          </p:cNvSpPr>
          <p:nvPr>
            <p:ph type="body" idx="1"/>
          </p:nvPr>
        </p:nvSpPr>
        <p:spPr>
          <a:xfrm>
            <a:off x="2889251" y="12401979"/>
            <a:ext cx="31089600" cy="6400798"/>
          </a:xfrm>
        </p:spPr>
        <p:txBody>
          <a:bodyPr anchor="b"/>
          <a:lstStyle>
            <a:lvl1pPr marL="0" indent="0">
              <a:buNone/>
              <a:defRPr sz="5120">
                <a:solidFill>
                  <a:schemeClr val="tx1">
                    <a:tint val="75000"/>
                  </a:schemeClr>
                </a:solidFill>
              </a:defRPr>
            </a:lvl1pPr>
            <a:lvl2pPr marL="1170338" indent="0">
              <a:buNone/>
              <a:defRPr sz="4617">
                <a:solidFill>
                  <a:schemeClr val="tx1">
                    <a:tint val="75000"/>
                  </a:schemeClr>
                </a:solidFill>
              </a:defRPr>
            </a:lvl2pPr>
            <a:lvl3pPr marL="2340678" indent="0">
              <a:buNone/>
              <a:defRPr sz="4114">
                <a:solidFill>
                  <a:schemeClr val="tx1">
                    <a:tint val="75000"/>
                  </a:schemeClr>
                </a:solidFill>
              </a:defRPr>
            </a:lvl3pPr>
            <a:lvl4pPr marL="3511017" indent="0">
              <a:buNone/>
              <a:defRPr sz="3565">
                <a:solidFill>
                  <a:schemeClr val="tx1">
                    <a:tint val="75000"/>
                  </a:schemeClr>
                </a:solidFill>
              </a:defRPr>
            </a:lvl4pPr>
            <a:lvl5pPr marL="4681355" indent="0">
              <a:buNone/>
              <a:defRPr sz="3565">
                <a:solidFill>
                  <a:schemeClr val="tx1">
                    <a:tint val="75000"/>
                  </a:schemeClr>
                </a:solidFill>
              </a:defRPr>
            </a:lvl5pPr>
            <a:lvl6pPr marL="5851694" indent="0">
              <a:buNone/>
              <a:defRPr sz="3565">
                <a:solidFill>
                  <a:schemeClr val="tx1">
                    <a:tint val="75000"/>
                  </a:schemeClr>
                </a:solidFill>
              </a:defRPr>
            </a:lvl6pPr>
            <a:lvl7pPr marL="7022033" indent="0">
              <a:buNone/>
              <a:defRPr sz="3565">
                <a:solidFill>
                  <a:schemeClr val="tx1">
                    <a:tint val="75000"/>
                  </a:schemeClr>
                </a:solidFill>
              </a:defRPr>
            </a:lvl7pPr>
            <a:lvl8pPr marL="8192372" indent="0">
              <a:buNone/>
              <a:defRPr sz="3565">
                <a:solidFill>
                  <a:schemeClr val="tx1">
                    <a:tint val="75000"/>
                  </a:schemeClr>
                </a:solidFill>
              </a:defRPr>
            </a:lvl8pPr>
            <a:lvl9pPr marL="9362710" indent="0">
              <a:buNone/>
              <a:defRPr sz="35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367599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827523"/>
            <a:ext cx="16154400" cy="19310776"/>
          </a:xfrm>
        </p:spPr>
        <p:txBody>
          <a:bodyPr/>
          <a:lstStyle>
            <a:lvl1pPr>
              <a:defRPr sz="7177"/>
            </a:lvl1pPr>
            <a:lvl2pPr>
              <a:defRPr sz="6125"/>
            </a:lvl2pPr>
            <a:lvl3pPr>
              <a:defRPr sz="5120"/>
            </a:lvl3pPr>
            <a:lvl4pPr>
              <a:defRPr sz="4617"/>
            </a:lvl4pPr>
            <a:lvl5pPr>
              <a:defRPr sz="4617"/>
            </a:lvl5pPr>
            <a:lvl6pPr>
              <a:defRPr sz="4617"/>
            </a:lvl6pPr>
            <a:lvl7pPr>
              <a:defRPr sz="4617"/>
            </a:lvl7pPr>
            <a:lvl8pPr>
              <a:defRPr sz="4617"/>
            </a:lvl8pPr>
            <a:lvl9pPr>
              <a:defRPr sz="46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827523"/>
            <a:ext cx="16154400" cy="19310776"/>
          </a:xfrm>
        </p:spPr>
        <p:txBody>
          <a:bodyPr/>
          <a:lstStyle>
            <a:lvl1pPr>
              <a:defRPr sz="7177"/>
            </a:lvl1pPr>
            <a:lvl2pPr>
              <a:defRPr sz="6125"/>
            </a:lvl2pPr>
            <a:lvl3pPr>
              <a:defRPr sz="5120"/>
            </a:lvl3pPr>
            <a:lvl4pPr>
              <a:defRPr sz="4617"/>
            </a:lvl4pPr>
            <a:lvl5pPr>
              <a:defRPr sz="4617"/>
            </a:lvl5pPr>
            <a:lvl6pPr>
              <a:defRPr sz="4617"/>
            </a:lvl6pPr>
            <a:lvl7pPr>
              <a:defRPr sz="4617"/>
            </a:lvl7pPr>
            <a:lvl8pPr>
              <a:defRPr sz="4617"/>
            </a:lvl8pPr>
            <a:lvl9pPr>
              <a:defRPr sz="46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145044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2" y="6549817"/>
            <a:ext cx="16160753" cy="2729651"/>
          </a:xfrm>
        </p:spPr>
        <p:txBody>
          <a:bodyPr anchor="b"/>
          <a:lstStyle>
            <a:lvl1pPr marL="0" indent="0">
              <a:buNone/>
              <a:defRPr sz="6125" b="1"/>
            </a:lvl1pPr>
            <a:lvl2pPr marL="1170338" indent="0">
              <a:buNone/>
              <a:defRPr sz="5120" b="1"/>
            </a:lvl2pPr>
            <a:lvl3pPr marL="2340678" indent="0">
              <a:buNone/>
              <a:defRPr sz="4617" b="1"/>
            </a:lvl3pPr>
            <a:lvl4pPr marL="3511017" indent="0">
              <a:buNone/>
              <a:defRPr sz="4114" b="1"/>
            </a:lvl4pPr>
            <a:lvl5pPr marL="4681355" indent="0">
              <a:buNone/>
              <a:defRPr sz="4114" b="1"/>
            </a:lvl5pPr>
            <a:lvl6pPr marL="5851694" indent="0">
              <a:buNone/>
              <a:defRPr sz="4114" b="1"/>
            </a:lvl6pPr>
            <a:lvl7pPr marL="7022033" indent="0">
              <a:buNone/>
              <a:defRPr sz="4114" b="1"/>
            </a:lvl7pPr>
            <a:lvl8pPr marL="8192372" indent="0">
              <a:buNone/>
              <a:defRPr sz="4114" b="1"/>
            </a:lvl8pPr>
            <a:lvl9pPr marL="9362710" indent="0">
              <a:buNone/>
              <a:defRPr sz="4114" b="1"/>
            </a:lvl9pPr>
          </a:lstStyle>
          <a:p>
            <a:pPr lvl="0"/>
            <a:r>
              <a:rPr lang="en-US" smtClean="0"/>
              <a:t>Click to edit Master text styles</a:t>
            </a:r>
          </a:p>
        </p:txBody>
      </p:sp>
      <p:sp>
        <p:nvSpPr>
          <p:cNvPr id="4" name="Content Placeholder 3"/>
          <p:cNvSpPr>
            <a:spLocks noGrp="1"/>
          </p:cNvSpPr>
          <p:nvPr>
            <p:ph sz="half" idx="2"/>
          </p:nvPr>
        </p:nvSpPr>
        <p:spPr>
          <a:xfrm>
            <a:off x="1828802" y="9279468"/>
            <a:ext cx="16160753" cy="16858829"/>
          </a:xfrm>
        </p:spPr>
        <p:txBody>
          <a:bodyPr/>
          <a:lstStyle>
            <a:lvl1pPr>
              <a:defRPr sz="6125"/>
            </a:lvl1pPr>
            <a:lvl2pPr>
              <a:defRPr sz="5120"/>
            </a:lvl2pPr>
            <a:lvl3pPr>
              <a:defRPr sz="4617"/>
            </a:lvl3pPr>
            <a:lvl4pPr>
              <a:defRPr sz="4114"/>
            </a:lvl4pPr>
            <a:lvl5pPr>
              <a:defRPr sz="4114"/>
            </a:lvl5pPr>
            <a:lvl6pPr>
              <a:defRPr sz="4114"/>
            </a:lvl6pPr>
            <a:lvl7pPr>
              <a:defRPr sz="4114"/>
            </a:lvl7pPr>
            <a:lvl8pPr>
              <a:defRPr sz="4114"/>
            </a:lvl8pPr>
            <a:lvl9pPr>
              <a:defRPr sz="41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3" y="6549817"/>
            <a:ext cx="16167100" cy="2729651"/>
          </a:xfrm>
        </p:spPr>
        <p:txBody>
          <a:bodyPr anchor="b"/>
          <a:lstStyle>
            <a:lvl1pPr marL="0" indent="0">
              <a:buNone/>
              <a:defRPr sz="6125" b="1"/>
            </a:lvl1pPr>
            <a:lvl2pPr marL="1170338" indent="0">
              <a:buNone/>
              <a:defRPr sz="5120" b="1"/>
            </a:lvl2pPr>
            <a:lvl3pPr marL="2340678" indent="0">
              <a:buNone/>
              <a:defRPr sz="4617" b="1"/>
            </a:lvl3pPr>
            <a:lvl4pPr marL="3511017" indent="0">
              <a:buNone/>
              <a:defRPr sz="4114" b="1"/>
            </a:lvl4pPr>
            <a:lvl5pPr marL="4681355" indent="0">
              <a:buNone/>
              <a:defRPr sz="4114" b="1"/>
            </a:lvl5pPr>
            <a:lvl6pPr marL="5851694" indent="0">
              <a:buNone/>
              <a:defRPr sz="4114" b="1"/>
            </a:lvl6pPr>
            <a:lvl7pPr marL="7022033" indent="0">
              <a:buNone/>
              <a:defRPr sz="4114" b="1"/>
            </a:lvl7pPr>
            <a:lvl8pPr marL="8192372" indent="0">
              <a:buNone/>
              <a:defRPr sz="4114" b="1"/>
            </a:lvl8pPr>
            <a:lvl9pPr marL="9362710" indent="0">
              <a:buNone/>
              <a:defRPr sz="4114" b="1"/>
            </a:lvl9pPr>
          </a:lstStyle>
          <a:p>
            <a:pPr lvl="0"/>
            <a:r>
              <a:rPr lang="en-US" smtClean="0"/>
              <a:t>Click to edit Master text styles</a:t>
            </a:r>
          </a:p>
        </p:txBody>
      </p:sp>
      <p:sp>
        <p:nvSpPr>
          <p:cNvPr id="6" name="Content Placeholder 5"/>
          <p:cNvSpPr>
            <a:spLocks noGrp="1"/>
          </p:cNvSpPr>
          <p:nvPr>
            <p:ph sz="quarter" idx="4"/>
          </p:nvPr>
        </p:nvSpPr>
        <p:spPr>
          <a:xfrm>
            <a:off x="18580103" y="9279468"/>
            <a:ext cx="16167100" cy="16858829"/>
          </a:xfrm>
        </p:spPr>
        <p:txBody>
          <a:bodyPr/>
          <a:lstStyle>
            <a:lvl1pPr>
              <a:defRPr sz="6125"/>
            </a:lvl1pPr>
            <a:lvl2pPr>
              <a:defRPr sz="5120"/>
            </a:lvl2pPr>
            <a:lvl3pPr>
              <a:defRPr sz="4617"/>
            </a:lvl3pPr>
            <a:lvl4pPr>
              <a:defRPr sz="4114"/>
            </a:lvl4pPr>
            <a:lvl5pPr>
              <a:defRPr sz="4114"/>
            </a:lvl5pPr>
            <a:lvl6pPr>
              <a:defRPr sz="4114"/>
            </a:lvl6pPr>
            <a:lvl7pPr>
              <a:defRPr sz="4114"/>
            </a:lvl7pPr>
            <a:lvl8pPr>
              <a:defRPr sz="4114"/>
            </a:lvl8pPr>
            <a:lvl9pPr>
              <a:defRPr sz="41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93368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189451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9676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5" y="1165014"/>
            <a:ext cx="12033251" cy="4958080"/>
          </a:xfrm>
        </p:spPr>
        <p:txBody>
          <a:bodyPr anchor="b"/>
          <a:lstStyle>
            <a:lvl1pPr algn="l">
              <a:defRPr sz="5120" b="1"/>
            </a:lvl1pPr>
          </a:lstStyle>
          <a:p>
            <a:r>
              <a:rPr lang="en-US" smtClean="0"/>
              <a:t>Click to edit Master title style</a:t>
            </a:r>
            <a:endParaRPr lang="en-US"/>
          </a:p>
        </p:txBody>
      </p:sp>
      <p:sp>
        <p:nvSpPr>
          <p:cNvPr id="3" name="Content Placeholder 2"/>
          <p:cNvSpPr>
            <a:spLocks noGrp="1"/>
          </p:cNvSpPr>
          <p:nvPr>
            <p:ph idx="1"/>
          </p:nvPr>
        </p:nvSpPr>
        <p:spPr>
          <a:xfrm>
            <a:off x="14300200" y="1165018"/>
            <a:ext cx="20447000" cy="24973282"/>
          </a:xfrm>
        </p:spPr>
        <p:txBody>
          <a:bodyPr/>
          <a:lstStyle>
            <a:lvl1pPr>
              <a:defRPr sz="8182"/>
            </a:lvl1pPr>
            <a:lvl2pPr>
              <a:defRPr sz="7177"/>
            </a:lvl2pPr>
            <a:lvl3pPr>
              <a:defRPr sz="6125"/>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5" y="6123097"/>
            <a:ext cx="12033251" cy="20015202"/>
          </a:xfrm>
        </p:spPr>
        <p:txBody>
          <a:bodyPr/>
          <a:lstStyle>
            <a:lvl1pPr marL="0" indent="0">
              <a:buNone/>
              <a:defRPr sz="3565"/>
            </a:lvl1pPr>
            <a:lvl2pPr marL="1170338" indent="0">
              <a:buNone/>
              <a:defRPr sz="3063"/>
            </a:lvl2pPr>
            <a:lvl3pPr marL="2340678" indent="0">
              <a:buNone/>
              <a:defRPr sz="2560"/>
            </a:lvl3pPr>
            <a:lvl4pPr marL="3511017" indent="0">
              <a:buNone/>
              <a:defRPr sz="2286"/>
            </a:lvl4pPr>
            <a:lvl5pPr marL="4681355" indent="0">
              <a:buNone/>
              <a:defRPr sz="2286"/>
            </a:lvl5pPr>
            <a:lvl6pPr marL="5851694" indent="0">
              <a:buNone/>
              <a:defRPr sz="2286"/>
            </a:lvl6pPr>
            <a:lvl7pPr marL="7022033" indent="0">
              <a:buNone/>
              <a:defRPr sz="2286"/>
            </a:lvl7pPr>
            <a:lvl8pPr marL="8192372" indent="0">
              <a:buNone/>
              <a:defRPr sz="2286"/>
            </a:lvl8pPr>
            <a:lvl9pPr marL="9362710" indent="0">
              <a:buNone/>
              <a:defRPr sz="228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81103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3" y="20482562"/>
            <a:ext cx="21945600" cy="2418082"/>
          </a:xfrm>
        </p:spPr>
        <p:txBody>
          <a:bodyPr anchor="b"/>
          <a:lstStyle>
            <a:lvl1pPr algn="l">
              <a:defRPr sz="5120" b="1"/>
            </a:lvl1pPr>
          </a:lstStyle>
          <a:p>
            <a:r>
              <a:rPr lang="en-US" smtClean="0"/>
              <a:t>Click to edit Master title style</a:t>
            </a:r>
            <a:endParaRPr lang="en-US"/>
          </a:p>
        </p:txBody>
      </p:sp>
      <p:sp>
        <p:nvSpPr>
          <p:cNvPr id="3" name="Picture Placeholder 2"/>
          <p:cNvSpPr>
            <a:spLocks noGrp="1"/>
          </p:cNvSpPr>
          <p:nvPr>
            <p:ph type="pic" idx="1"/>
          </p:nvPr>
        </p:nvSpPr>
        <p:spPr>
          <a:xfrm>
            <a:off x="7169153" y="2614507"/>
            <a:ext cx="21945600" cy="17556480"/>
          </a:xfrm>
        </p:spPr>
        <p:txBody>
          <a:bodyPr/>
          <a:lstStyle>
            <a:lvl1pPr marL="0" indent="0">
              <a:buNone/>
              <a:defRPr sz="8182"/>
            </a:lvl1pPr>
            <a:lvl2pPr marL="1170338" indent="0">
              <a:buNone/>
              <a:defRPr sz="7177"/>
            </a:lvl2pPr>
            <a:lvl3pPr marL="2340678" indent="0">
              <a:buNone/>
              <a:defRPr sz="6125"/>
            </a:lvl3pPr>
            <a:lvl4pPr marL="3511017" indent="0">
              <a:buNone/>
              <a:defRPr sz="5120"/>
            </a:lvl4pPr>
            <a:lvl5pPr marL="4681355" indent="0">
              <a:buNone/>
              <a:defRPr sz="5120"/>
            </a:lvl5pPr>
            <a:lvl6pPr marL="5851694" indent="0">
              <a:buNone/>
              <a:defRPr sz="5120"/>
            </a:lvl6pPr>
            <a:lvl7pPr marL="7022033" indent="0">
              <a:buNone/>
              <a:defRPr sz="5120"/>
            </a:lvl7pPr>
            <a:lvl8pPr marL="8192372" indent="0">
              <a:buNone/>
              <a:defRPr sz="5120"/>
            </a:lvl8pPr>
            <a:lvl9pPr marL="9362710" indent="0">
              <a:buNone/>
              <a:defRPr sz="5120"/>
            </a:lvl9pPr>
          </a:lstStyle>
          <a:p>
            <a:endParaRPr lang="en-US" dirty="0"/>
          </a:p>
        </p:txBody>
      </p:sp>
      <p:sp>
        <p:nvSpPr>
          <p:cNvPr id="4" name="Text Placeholder 3"/>
          <p:cNvSpPr>
            <a:spLocks noGrp="1"/>
          </p:cNvSpPr>
          <p:nvPr>
            <p:ph type="body" sz="half" idx="2"/>
          </p:nvPr>
        </p:nvSpPr>
        <p:spPr>
          <a:xfrm>
            <a:off x="7169153" y="22900643"/>
            <a:ext cx="21945600" cy="3434078"/>
          </a:xfrm>
        </p:spPr>
        <p:txBody>
          <a:bodyPr/>
          <a:lstStyle>
            <a:lvl1pPr marL="0" indent="0">
              <a:buNone/>
              <a:defRPr sz="3565"/>
            </a:lvl1pPr>
            <a:lvl2pPr marL="1170338" indent="0">
              <a:buNone/>
              <a:defRPr sz="3063"/>
            </a:lvl2pPr>
            <a:lvl3pPr marL="2340678" indent="0">
              <a:buNone/>
              <a:defRPr sz="2560"/>
            </a:lvl3pPr>
            <a:lvl4pPr marL="3511017" indent="0">
              <a:buNone/>
              <a:defRPr sz="2286"/>
            </a:lvl4pPr>
            <a:lvl5pPr marL="4681355" indent="0">
              <a:buNone/>
              <a:defRPr sz="2286"/>
            </a:lvl5pPr>
            <a:lvl6pPr marL="5851694" indent="0">
              <a:buNone/>
              <a:defRPr sz="2286"/>
            </a:lvl6pPr>
            <a:lvl7pPr marL="7022033" indent="0">
              <a:buNone/>
              <a:defRPr sz="2286"/>
            </a:lvl7pPr>
            <a:lvl8pPr marL="8192372" indent="0">
              <a:buNone/>
              <a:defRPr sz="2286"/>
            </a:lvl8pPr>
            <a:lvl9pPr marL="9362710" indent="0">
              <a:buNone/>
              <a:defRPr sz="228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4205B-359F-4E56-B1FA-18F457B81AEE}" type="datetimeFigureOut">
              <a:rPr lang="en-US" smtClean="0"/>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29C187-FFBB-4E54-9CCC-9BE16412CE9A}" type="slidenum">
              <a:rPr lang="en-US" smtClean="0"/>
              <a:t>‹#›</a:t>
            </a:fld>
            <a:endParaRPr lang="en-US" dirty="0"/>
          </a:p>
        </p:txBody>
      </p:sp>
    </p:spTree>
    <p:extLst>
      <p:ext uri="{BB962C8B-B14F-4D97-AF65-F5344CB8AC3E}">
        <p14:creationId xmlns:p14="http://schemas.microsoft.com/office/powerpoint/2010/main" val="82314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171789"/>
            <a:ext cx="32918400" cy="4876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827523"/>
            <a:ext cx="32918400" cy="19310776"/>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7120429"/>
            <a:ext cx="8534400" cy="1557866"/>
          </a:xfrm>
          <a:prstGeom prst="rect">
            <a:avLst/>
          </a:prstGeom>
        </p:spPr>
        <p:txBody>
          <a:bodyPr vert="horz" lIns="512064" tIns="256032" rIns="512064" bIns="256032" rtlCol="0" anchor="ctr"/>
          <a:lstStyle>
            <a:lvl1pPr algn="l">
              <a:defRPr sz="3063">
                <a:solidFill>
                  <a:schemeClr val="tx1">
                    <a:tint val="75000"/>
                  </a:schemeClr>
                </a:solidFill>
              </a:defRPr>
            </a:lvl1pPr>
          </a:lstStyle>
          <a:p>
            <a:fld id="{48B4205B-359F-4E56-B1FA-18F457B81AEE}" type="datetimeFigureOut">
              <a:rPr lang="en-US" smtClean="0"/>
              <a:t>4/17/2015</a:t>
            </a:fld>
            <a:endParaRPr lang="en-US" dirty="0"/>
          </a:p>
        </p:txBody>
      </p:sp>
      <p:sp>
        <p:nvSpPr>
          <p:cNvPr id="5" name="Footer Placeholder 4"/>
          <p:cNvSpPr>
            <a:spLocks noGrp="1"/>
          </p:cNvSpPr>
          <p:nvPr>
            <p:ph type="ftr" sz="quarter" idx="3"/>
          </p:nvPr>
        </p:nvSpPr>
        <p:spPr>
          <a:xfrm>
            <a:off x="12496800" y="27120429"/>
            <a:ext cx="11582400" cy="1557866"/>
          </a:xfrm>
          <a:prstGeom prst="rect">
            <a:avLst/>
          </a:prstGeom>
        </p:spPr>
        <p:txBody>
          <a:bodyPr vert="horz" lIns="512064" tIns="256032" rIns="512064" bIns="256032" rtlCol="0" anchor="ctr"/>
          <a:lstStyle>
            <a:lvl1pPr algn="ctr">
              <a:defRPr sz="306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212800" y="27120429"/>
            <a:ext cx="8534400" cy="1557866"/>
          </a:xfrm>
          <a:prstGeom prst="rect">
            <a:avLst/>
          </a:prstGeom>
        </p:spPr>
        <p:txBody>
          <a:bodyPr vert="horz" lIns="512064" tIns="256032" rIns="512064" bIns="256032" rtlCol="0" anchor="ctr"/>
          <a:lstStyle>
            <a:lvl1pPr algn="r">
              <a:defRPr sz="3063">
                <a:solidFill>
                  <a:schemeClr val="tx1">
                    <a:tint val="75000"/>
                  </a:schemeClr>
                </a:solidFill>
              </a:defRPr>
            </a:lvl1pPr>
          </a:lstStyle>
          <a:p>
            <a:fld id="{7529C187-FFBB-4E54-9CCC-9BE16412CE9A}" type="slidenum">
              <a:rPr lang="en-US" smtClean="0"/>
              <a:t>‹#›</a:t>
            </a:fld>
            <a:endParaRPr lang="en-US" dirty="0"/>
          </a:p>
        </p:txBody>
      </p:sp>
    </p:spTree>
    <p:extLst>
      <p:ext uri="{BB962C8B-B14F-4D97-AF65-F5344CB8AC3E}">
        <p14:creationId xmlns:p14="http://schemas.microsoft.com/office/powerpoint/2010/main" val="179367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40678" rtl="0" eaLnBrk="1" latinLnBrk="0" hangingPunct="1">
        <a:spcBef>
          <a:spcPct val="0"/>
        </a:spcBef>
        <a:buNone/>
        <a:defRPr sz="11245" kern="1200">
          <a:solidFill>
            <a:schemeClr val="tx1"/>
          </a:solidFill>
          <a:latin typeface="+mj-lt"/>
          <a:ea typeface="+mj-ea"/>
          <a:cs typeface="+mj-cs"/>
        </a:defRPr>
      </a:lvl1pPr>
    </p:titleStyle>
    <p:bodyStyle>
      <a:lvl1pPr marL="877754" indent="-877754" algn="l" defTabSz="2340678" rtl="0" eaLnBrk="1" latinLnBrk="0" hangingPunct="1">
        <a:spcBef>
          <a:spcPct val="20000"/>
        </a:spcBef>
        <a:buFont typeface="Arial" panose="020B0604020202020204" pitchFamily="34" charset="0"/>
        <a:buChar char="•"/>
        <a:defRPr sz="8182" kern="1200">
          <a:solidFill>
            <a:schemeClr val="tx1"/>
          </a:solidFill>
          <a:latin typeface="+mn-lt"/>
          <a:ea typeface="+mn-ea"/>
          <a:cs typeface="+mn-cs"/>
        </a:defRPr>
      </a:lvl1pPr>
      <a:lvl2pPr marL="1901801" indent="-731462" algn="l" defTabSz="2340678" rtl="0" eaLnBrk="1" latinLnBrk="0" hangingPunct="1">
        <a:spcBef>
          <a:spcPct val="20000"/>
        </a:spcBef>
        <a:buFont typeface="Arial" panose="020B0604020202020204" pitchFamily="34" charset="0"/>
        <a:buChar char="–"/>
        <a:defRPr sz="7177" kern="1200">
          <a:solidFill>
            <a:schemeClr val="tx1"/>
          </a:solidFill>
          <a:latin typeface="+mn-lt"/>
          <a:ea typeface="+mn-ea"/>
          <a:cs typeface="+mn-cs"/>
        </a:defRPr>
      </a:lvl2pPr>
      <a:lvl3pPr marL="2925847" indent="-585169" algn="l" defTabSz="2340678" rtl="0" eaLnBrk="1" latinLnBrk="0" hangingPunct="1">
        <a:spcBef>
          <a:spcPct val="20000"/>
        </a:spcBef>
        <a:buFont typeface="Arial" panose="020B0604020202020204" pitchFamily="34" charset="0"/>
        <a:buChar char="•"/>
        <a:defRPr sz="6125" kern="1200">
          <a:solidFill>
            <a:schemeClr val="tx1"/>
          </a:solidFill>
          <a:latin typeface="+mn-lt"/>
          <a:ea typeface="+mn-ea"/>
          <a:cs typeface="+mn-cs"/>
        </a:defRPr>
      </a:lvl3pPr>
      <a:lvl4pPr marL="4096186" indent="-585169" algn="l" defTabSz="2340678" rtl="0" eaLnBrk="1" latinLnBrk="0" hangingPunct="1">
        <a:spcBef>
          <a:spcPct val="20000"/>
        </a:spcBef>
        <a:buFont typeface="Arial" panose="020B0604020202020204" pitchFamily="34" charset="0"/>
        <a:buChar char="–"/>
        <a:defRPr sz="5120" kern="1200">
          <a:solidFill>
            <a:schemeClr val="tx1"/>
          </a:solidFill>
          <a:latin typeface="+mn-lt"/>
          <a:ea typeface="+mn-ea"/>
          <a:cs typeface="+mn-cs"/>
        </a:defRPr>
      </a:lvl4pPr>
      <a:lvl5pPr marL="5266525" indent="-585169" algn="l" defTabSz="2340678" rtl="0" eaLnBrk="1" latinLnBrk="0" hangingPunct="1">
        <a:spcBef>
          <a:spcPct val="20000"/>
        </a:spcBef>
        <a:buFont typeface="Arial" panose="020B0604020202020204" pitchFamily="34" charset="0"/>
        <a:buChar char="»"/>
        <a:defRPr sz="5120" kern="1200">
          <a:solidFill>
            <a:schemeClr val="tx1"/>
          </a:solidFill>
          <a:latin typeface="+mn-lt"/>
          <a:ea typeface="+mn-ea"/>
          <a:cs typeface="+mn-cs"/>
        </a:defRPr>
      </a:lvl5pPr>
      <a:lvl6pPr marL="6436864" indent="-585169" algn="l" defTabSz="2340678" rtl="0" eaLnBrk="1" latinLnBrk="0" hangingPunct="1">
        <a:spcBef>
          <a:spcPct val="20000"/>
        </a:spcBef>
        <a:buFont typeface="Arial" panose="020B0604020202020204" pitchFamily="34" charset="0"/>
        <a:buChar char="•"/>
        <a:defRPr sz="5120" kern="1200">
          <a:solidFill>
            <a:schemeClr val="tx1"/>
          </a:solidFill>
          <a:latin typeface="+mn-lt"/>
          <a:ea typeface="+mn-ea"/>
          <a:cs typeface="+mn-cs"/>
        </a:defRPr>
      </a:lvl6pPr>
      <a:lvl7pPr marL="7607202" indent="-585169" algn="l" defTabSz="2340678" rtl="0" eaLnBrk="1" latinLnBrk="0" hangingPunct="1">
        <a:spcBef>
          <a:spcPct val="20000"/>
        </a:spcBef>
        <a:buFont typeface="Arial" panose="020B0604020202020204" pitchFamily="34" charset="0"/>
        <a:buChar char="•"/>
        <a:defRPr sz="5120" kern="1200">
          <a:solidFill>
            <a:schemeClr val="tx1"/>
          </a:solidFill>
          <a:latin typeface="+mn-lt"/>
          <a:ea typeface="+mn-ea"/>
          <a:cs typeface="+mn-cs"/>
        </a:defRPr>
      </a:lvl7pPr>
      <a:lvl8pPr marL="8777541" indent="-585169" algn="l" defTabSz="2340678" rtl="0" eaLnBrk="1" latinLnBrk="0" hangingPunct="1">
        <a:spcBef>
          <a:spcPct val="20000"/>
        </a:spcBef>
        <a:buFont typeface="Arial" panose="020B0604020202020204" pitchFamily="34" charset="0"/>
        <a:buChar char="•"/>
        <a:defRPr sz="5120" kern="1200">
          <a:solidFill>
            <a:schemeClr val="tx1"/>
          </a:solidFill>
          <a:latin typeface="+mn-lt"/>
          <a:ea typeface="+mn-ea"/>
          <a:cs typeface="+mn-cs"/>
        </a:defRPr>
      </a:lvl8pPr>
      <a:lvl9pPr marL="9947880" indent="-585169" algn="l" defTabSz="2340678" rtl="0" eaLnBrk="1" latinLnBrk="0" hangingPunct="1">
        <a:spcBef>
          <a:spcPct val="20000"/>
        </a:spcBef>
        <a:buFont typeface="Arial" panose="020B0604020202020204" pitchFamily="34" charset="0"/>
        <a:buChar char="•"/>
        <a:defRPr sz="5120" kern="1200">
          <a:solidFill>
            <a:schemeClr val="tx1"/>
          </a:solidFill>
          <a:latin typeface="+mn-lt"/>
          <a:ea typeface="+mn-ea"/>
          <a:cs typeface="+mn-cs"/>
        </a:defRPr>
      </a:lvl9pPr>
    </p:bodyStyle>
    <p:otherStyle>
      <a:defPPr>
        <a:defRPr lang="en-US"/>
      </a:defPPr>
      <a:lvl1pPr marL="0" algn="l" defTabSz="2340678" rtl="0" eaLnBrk="1" latinLnBrk="0" hangingPunct="1">
        <a:defRPr sz="4617" kern="1200">
          <a:solidFill>
            <a:schemeClr val="tx1"/>
          </a:solidFill>
          <a:latin typeface="+mn-lt"/>
          <a:ea typeface="+mn-ea"/>
          <a:cs typeface="+mn-cs"/>
        </a:defRPr>
      </a:lvl1pPr>
      <a:lvl2pPr marL="1170338" algn="l" defTabSz="2340678" rtl="0" eaLnBrk="1" latinLnBrk="0" hangingPunct="1">
        <a:defRPr sz="4617" kern="1200">
          <a:solidFill>
            <a:schemeClr val="tx1"/>
          </a:solidFill>
          <a:latin typeface="+mn-lt"/>
          <a:ea typeface="+mn-ea"/>
          <a:cs typeface="+mn-cs"/>
        </a:defRPr>
      </a:lvl2pPr>
      <a:lvl3pPr marL="2340678" algn="l" defTabSz="2340678" rtl="0" eaLnBrk="1" latinLnBrk="0" hangingPunct="1">
        <a:defRPr sz="4617" kern="1200">
          <a:solidFill>
            <a:schemeClr val="tx1"/>
          </a:solidFill>
          <a:latin typeface="+mn-lt"/>
          <a:ea typeface="+mn-ea"/>
          <a:cs typeface="+mn-cs"/>
        </a:defRPr>
      </a:lvl3pPr>
      <a:lvl4pPr marL="3511017" algn="l" defTabSz="2340678" rtl="0" eaLnBrk="1" latinLnBrk="0" hangingPunct="1">
        <a:defRPr sz="4617" kern="1200">
          <a:solidFill>
            <a:schemeClr val="tx1"/>
          </a:solidFill>
          <a:latin typeface="+mn-lt"/>
          <a:ea typeface="+mn-ea"/>
          <a:cs typeface="+mn-cs"/>
        </a:defRPr>
      </a:lvl4pPr>
      <a:lvl5pPr marL="4681355" algn="l" defTabSz="2340678" rtl="0" eaLnBrk="1" latinLnBrk="0" hangingPunct="1">
        <a:defRPr sz="4617" kern="1200">
          <a:solidFill>
            <a:schemeClr val="tx1"/>
          </a:solidFill>
          <a:latin typeface="+mn-lt"/>
          <a:ea typeface="+mn-ea"/>
          <a:cs typeface="+mn-cs"/>
        </a:defRPr>
      </a:lvl5pPr>
      <a:lvl6pPr marL="5851694" algn="l" defTabSz="2340678" rtl="0" eaLnBrk="1" latinLnBrk="0" hangingPunct="1">
        <a:defRPr sz="4617" kern="1200">
          <a:solidFill>
            <a:schemeClr val="tx1"/>
          </a:solidFill>
          <a:latin typeface="+mn-lt"/>
          <a:ea typeface="+mn-ea"/>
          <a:cs typeface="+mn-cs"/>
        </a:defRPr>
      </a:lvl6pPr>
      <a:lvl7pPr marL="7022033" algn="l" defTabSz="2340678" rtl="0" eaLnBrk="1" latinLnBrk="0" hangingPunct="1">
        <a:defRPr sz="4617" kern="1200">
          <a:solidFill>
            <a:schemeClr val="tx1"/>
          </a:solidFill>
          <a:latin typeface="+mn-lt"/>
          <a:ea typeface="+mn-ea"/>
          <a:cs typeface="+mn-cs"/>
        </a:defRPr>
      </a:lvl7pPr>
      <a:lvl8pPr marL="8192372" algn="l" defTabSz="2340678" rtl="0" eaLnBrk="1" latinLnBrk="0" hangingPunct="1">
        <a:defRPr sz="4617" kern="1200">
          <a:solidFill>
            <a:schemeClr val="tx1"/>
          </a:solidFill>
          <a:latin typeface="+mn-lt"/>
          <a:ea typeface="+mn-ea"/>
          <a:cs typeface="+mn-cs"/>
        </a:defRPr>
      </a:lvl8pPr>
      <a:lvl9pPr marL="9362710" algn="l" defTabSz="2340678" rtl="0" eaLnBrk="1" latinLnBrk="0" hangingPunct="1">
        <a:defRPr sz="46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21089"/>
            <a:ext cx="36576000" cy="292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990600" y="2657998"/>
            <a:ext cx="12401732" cy="605517"/>
          </a:xfrm>
          <a:prstGeom prst="roundRect">
            <a:avLst/>
          </a:prstGeom>
          <a:solidFill>
            <a:srgbClr val="C96009"/>
          </a:solidFill>
          <a:ln w="69850" cap="flat" cmpd="sng" algn="ctr">
            <a:solidFill>
              <a:schemeClr val="tx1"/>
            </a:solidFill>
            <a:prstDash val="solid"/>
            <a:miter lim="800000"/>
          </a:ln>
          <a:effectLst/>
        </p:spPr>
        <p:txBody>
          <a:bodyPr lIns="44521" tIns="22261" rIns="44521" bIns="22261" rtlCol="0" anchor="ctr"/>
          <a:lstStyle/>
          <a:p>
            <a:pPr algn="ctr" defTabSz="1794949">
              <a:defRPr/>
            </a:pPr>
            <a:r>
              <a:rPr lang="en-US" sz="3200" b="1" kern="0" dirty="0">
                <a:solidFill>
                  <a:prstClr val="white"/>
                </a:solidFill>
                <a:latin typeface="Calibri"/>
              </a:rPr>
              <a:t>Introduction</a:t>
            </a:r>
          </a:p>
        </p:txBody>
      </p:sp>
      <p:sp>
        <p:nvSpPr>
          <p:cNvPr id="11" name="Rectangle 1267"/>
          <p:cNvSpPr>
            <a:spLocks noChangeArrowheads="1"/>
          </p:cNvSpPr>
          <p:nvPr/>
        </p:nvSpPr>
        <p:spPr bwMode="auto">
          <a:xfrm>
            <a:off x="6507139" y="7414850"/>
            <a:ext cx="651881" cy="27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801" tIns="20901" rIns="41801" bIns="2090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17978">
              <a:defRPr/>
            </a:pPr>
            <a:r>
              <a:rPr lang="en-US" altLang="en-US" sz="411" kern="0" dirty="0">
                <a:solidFill>
                  <a:srgbClr val="777777"/>
                </a:solidFill>
                <a:latin typeface="normal arial"/>
              </a:rPr>
              <a:t>senmike@mail.uri.edu</a:t>
            </a:r>
            <a:r>
              <a:rPr lang="en-US" altLang="en-US" sz="1508" kern="0" dirty="0">
                <a:solidFill>
                  <a:prstClr val="black"/>
                </a:solidFill>
              </a:rPr>
              <a:t> </a:t>
            </a:r>
            <a:endParaRPr lang="en-US" altLang="en-US" sz="823" kern="0" dirty="0">
              <a:solidFill>
                <a:prstClr val="black"/>
              </a:solidFill>
            </a:endParaRPr>
          </a:p>
        </p:txBody>
      </p:sp>
      <p:sp>
        <p:nvSpPr>
          <p:cNvPr id="12" name="Rectangle 11"/>
          <p:cNvSpPr/>
          <p:nvPr/>
        </p:nvSpPr>
        <p:spPr>
          <a:xfrm>
            <a:off x="979714" y="3263515"/>
            <a:ext cx="12412618" cy="9055965"/>
          </a:xfrm>
          <a:prstGeom prst="rect">
            <a:avLst/>
          </a:prstGeom>
          <a:solidFill>
            <a:srgbClr val="E7E6E6">
              <a:alpha val="79000"/>
            </a:srgbClr>
          </a:solidFill>
          <a:ln w="25400" cap="flat" cmpd="sng" algn="ctr">
            <a:solidFill>
              <a:schemeClr val="tx1"/>
            </a:solidFill>
            <a:prstDash val="solid"/>
            <a:miter lim="800000"/>
          </a:ln>
          <a:effectLst/>
        </p:spPr>
        <p:txBody>
          <a:bodyPr lIns="44521" tIns="22261" rIns="44521" bIns="22261" rtlCol="0" anchor="ctr"/>
          <a:lstStyle/>
          <a:p>
            <a:pPr marL="55734"/>
            <a:r>
              <a:rPr lang="en-US" sz="2600" dirty="0"/>
              <a:t>The turfgrass manager’s ability to maintain turf quality and functionality during stress periods are important factors. Turfgrass management is a diverse industry spanning home lawns, athletic fields, golf course, cemetery and roadsides, and a wide variety of other uses. Turfgrass quality is important economically and functionally across all these uses.  </a:t>
            </a:r>
          </a:p>
          <a:p>
            <a:pPr marL="55734"/>
            <a:endParaRPr lang="en-US" sz="2600" dirty="0"/>
          </a:p>
          <a:p>
            <a:pPr marL="55734"/>
            <a:r>
              <a:rPr lang="en-US" sz="2600" dirty="0"/>
              <a:t>There are regional and global demands on water and continuing debate on turf applications. Costs have risen dramatically and </a:t>
            </a:r>
            <a:r>
              <a:rPr lang="en-US" sz="2600" dirty="0"/>
              <a:t>conflicts </a:t>
            </a:r>
            <a:r>
              <a:rPr lang="en-US" sz="2600" dirty="0"/>
              <a:t>increased with divergent priorities </a:t>
            </a:r>
            <a:r>
              <a:rPr lang="en-US" sz="2600" dirty="0"/>
              <a:t>for water. </a:t>
            </a:r>
          </a:p>
          <a:p>
            <a:pPr marL="55734"/>
            <a:endParaRPr lang="en-US" sz="2600" dirty="0"/>
          </a:p>
          <a:p>
            <a:pPr marL="55734"/>
            <a:r>
              <a:rPr lang="en-US" sz="2600" dirty="0"/>
              <a:t>A possible mechanism to increase wear and drought tolerance is through the use of supplemental silicon, (Si), </a:t>
            </a:r>
            <a:r>
              <a:rPr lang="en-US" sz="2600" dirty="0"/>
              <a:t>application. </a:t>
            </a:r>
            <a:r>
              <a:rPr lang="en-US" sz="2600" dirty="0"/>
              <a:t>While silicon is a major component of many soils, the large fraction of Si is unavailable to plants, with only a small portion, in the form of silicic acid, available to plants. </a:t>
            </a:r>
          </a:p>
          <a:p>
            <a:pPr marL="55734"/>
            <a:endParaRPr lang="en-US" sz="2600" dirty="0"/>
          </a:p>
          <a:p>
            <a:pPr marL="55734"/>
            <a:r>
              <a:rPr lang="en-US" sz="2600" dirty="0"/>
              <a:t>The most common Si fertilizer is calcium silicate, a byproduct of steel and phosphorus production. Another source of Si is in the crop residues of Si-accumulating plants. Bamboo, </a:t>
            </a:r>
            <a:r>
              <a:rPr lang="en-US" sz="2600" i="1" dirty="0"/>
              <a:t>Bambuseae</a:t>
            </a:r>
            <a:r>
              <a:rPr lang="en-US" sz="2600" dirty="0"/>
              <a:t>, is regarded </a:t>
            </a:r>
            <a:r>
              <a:rPr lang="en-US" sz="2600" dirty="0"/>
              <a:t>as a </a:t>
            </a:r>
            <a:r>
              <a:rPr lang="en-US" sz="2600" dirty="0"/>
              <a:t>Si </a:t>
            </a:r>
            <a:r>
              <a:rPr lang="en-US" sz="2600" dirty="0"/>
              <a:t>accumulator.  </a:t>
            </a:r>
            <a:r>
              <a:rPr lang="en-US" sz="2600" dirty="0"/>
              <a:t>Little is known of bamboo’s potential efficacy as a Si organic fertilizer, but it quantitatively appears to have the potential to be a source. </a:t>
            </a:r>
            <a:endParaRPr lang="en-US" sz="2600" dirty="0"/>
          </a:p>
          <a:p>
            <a:pPr marL="55734"/>
            <a:endParaRPr lang="en-US" sz="2600" dirty="0"/>
          </a:p>
          <a:p>
            <a:pPr marL="55734"/>
            <a:r>
              <a:rPr lang="en-US" sz="2600" dirty="0"/>
              <a:t>An </a:t>
            </a:r>
            <a:r>
              <a:rPr lang="en-US" sz="2600" dirty="0"/>
              <a:t>incremental increase in turfgrass drought tolerance and wear resistance with supplemental silicon might serve to reduce global water deficit.</a:t>
            </a:r>
          </a:p>
        </p:txBody>
      </p:sp>
      <p:sp>
        <p:nvSpPr>
          <p:cNvPr id="13" name="Rounded Rectangle 12"/>
          <p:cNvSpPr/>
          <p:nvPr/>
        </p:nvSpPr>
        <p:spPr>
          <a:xfrm>
            <a:off x="990600" y="12714326"/>
            <a:ext cx="12401732" cy="481686"/>
          </a:xfrm>
          <a:prstGeom prst="roundRect">
            <a:avLst/>
          </a:prstGeom>
          <a:solidFill>
            <a:srgbClr val="C96009"/>
          </a:solidFill>
          <a:ln w="69850" cap="flat" cmpd="sng" algn="ctr">
            <a:solidFill>
              <a:schemeClr val="tx1"/>
            </a:solidFill>
            <a:prstDash val="solid"/>
            <a:miter lim="800000"/>
          </a:ln>
          <a:effectLst/>
        </p:spPr>
        <p:txBody>
          <a:bodyPr lIns="44521" tIns="22261" rIns="44521" bIns="22261" rtlCol="0" anchor="ctr"/>
          <a:lstStyle/>
          <a:p>
            <a:pPr algn="ctr" defTabSz="1794949">
              <a:defRPr/>
            </a:pPr>
            <a:r>
              <a:rPr lang="en-US" sz="3200" b="1" kern="0" dirty="0">
                <a:solidFill>
                  <a:prstClr val="white"/>
                </a:solidFill>
                <a:latin typeface="Calibri"/>
              </a:rPr>
              <a:t>Objectives</a:t>
            </a:r>
          </a:p>
        </p:txBody>
      </p:sp>
      <p:sp>
        <p:nvSpPr>
          <p:cNvPr id="16" name="Rounded Rectangle 15"/>
          <p:cNvSpPr/>
          <p:nvPr/>
        </p:nvSpPr>
        <p:spPr>
          <a:xfrm>
            <a:off x="990600" y="16704712"/>
            <a:ext cx="12401732" cy="481685"/>
          </a:xfrm>
          <a:prstGeom prst="roundRect">
            <a:avLst/>
          </a:prstGeom>
          <a:solidFill>
            <a:srgbClr val="C96009"/>
          </a:solidFill>
          <a:ln w="69850" cap="flat" cmpd="sng" algn="ctr">
            <a:solidFill>
              <a:schemeClr val="tx1"/>
            </a:solidFill>
            <a:prstDash val="solid"/>
            <a:miter lim="800000"/>
          </a:ln>
          <a:effectLst/>
        </p:spPr>
        <p:txBody>
          <a:bodyPr lIns="44521" tIns="22261" rIns="44521" bIns="22261" rtlCol="0" anchor="ctr"/>
          <a:lstStyle/>
          <a:p>
            <a:pPr algn="ctr" defTabSz="1794949">
              <a:defRPr/>
            </a:pPr>
            <a:r>
              <a:rPr lang="en-US" sz="3200" b="1" kern="0" dirty="0">
                <a:solidFill>
                  <a:prstClr val="white"/>
                </a:solidFill>
                <a:latin typeface="Calibri"/>
              </a:rPr>
              <a:t>Methods</a:t>
            </a:r>
          </a:p>
        </p:txBody>
      </p:sp>
      <p:sp>
        <p:nvSpPr>
          <p:cNvPr id="18" name="Rounded Rectangle 17"/>
          <p:cNvSpPr/>
          <p:nvPr/>
        </p:nvSpPr>
        <p:spPr>
          <a:xfrm>
            <a:off x="15925801" y="26060400"/>
            <a:ext cx="19990872" cy="691208"/>
          </a:xfrm>
          <a:prstGeom prst="roundRect">
            <a:avLst/>
          </a:prstGeom>
          <a:solidFill>
            <a:srgbClr val="C96009"/>
          </a:solidFill>
          <a:ln w="69850" cap="flat" cmpd="sng" algn="ctr">
            <a:solidFill>
              <a:schemeClr val="tx1"/>
            </a:solidFill>
            <a:prstDash val="solid"/>
            <a:miter lim="800000"/>
          </a:ln>
          <a:effectLst/>
        </p:spPr>
        <p:txBody>
          <a:bodyPr lIns="44521" tIns="22261" rIns="44521" bIns="22261" rtlCol="0" anchor="ctr"/>
          <a:lstStyle/>
          <a:p>
            <a:pPr algn="ctr" defTabSz="1794949">
              <a:defRPr/>
            </a:pPr>
            <a:r>
              <a:rPr lang="en-US" sz="3200" b="1" kern="0" dirty="0">
                <a:solidFill>
                  <a:prstClr val="white"/>
                </a:solidFill>
                <a:latin typeface="Calibri"/>
              </a:rPr>
              <a:t>Literature Cited and Acknowledgements</a:t>
            </a:r>
          </a:p>
        </p:txBody>
      </p:sp>
      <p:pic>
        <p:nvPicPr>
          <p:cNvPr id="9" name="Picture 8"/>
          <p:cNvPicPr>
            <a:picLocks/>
          </p:cNvPicPr>
          <p:nvPr/>
        </p:nvPicPr>
        <p:blipFill>
          <a:blip r:embed="rId4">
            <a:extLst>
              <a:ext uri="{28A0092B-C50C-407E-A947-70E740481C1C}">
                <a14:useLocalDpi xmlns:a14="http://schemas.microsoft.com/office/drawing/2010/main" val="0"/>
              </a:ext>
            </a:extLst>
          </a:blip>
          <a:stretch>
            <a:fillRect/>
          </a:stretch>
        </p:blipFill>
        <p:spPr>
          <a:xfrm>
            <a:off x="27305648" y="3347625"/>
            <a:ext cx="8281416" cy="7767889"/>
          </a:xfrm>
          <a:prstGeom prst="rect">
            <a:avLst/>
          </a:prstGeom>
          <a:ln w="63500">
            <a:solidFill>
              <a:schemeClr val="bg1"/>
            </a:solid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25800" y="3347625"/>
            <a:ext cx="8846380" cy="7787962"/>
          </a:xfrm>
          <a:prstGeom prst="rect">
            <a:avLst/>
          </a:prstGeom>
          <a:ln w="63500">
            <a:solidFill>
              <a:schemeClr val="bg1"/>
            </a:solidFill>
          </a:ln>
        </p:spPr>
      </p:pic>
      <p:sp>
        <p:nvSpPr>
          <p:cNvPr id="22" name="Rectangle 21"/>
          <p:cNvSpPr/>
          <p:nvPr/>
        </p:nvSpPr>
        <p:spPr>
          <a:xfrm>
            <a:off x="15828568" y="15443570"/>
            <a:ext cx="19991242" cy="3136105"/>
          </a:xfrm>
          <a:prstGeom prst="rect">
            <a:avLst/>
          </a:prstGeom>
          <a:solidFill>
            <a:srgbClr val="E7E6E6">
              <a:alpha val="79000"/>
            </a:srgbClr>
          </a:solidFill>
          <a:ln w="25400" cap="flat" cmpd="sng" algn="ctr">
            <a:solidFill>
              <a:srgbClr val="44546A"/>
            </a:solidFill>
            <a:prstDash val="solid"/>
            <a:miter lim="800000"/>
          </a:ln>
          <a:effectLst/>
        </p:spPr>
        <p:txBody>
          <a:bodyPr lIns="44521" tIns="22261" rIns="44521" bIns="22261" rtlCol="0" anchor="ctr"/>
          <a:lstStyle/>
          <a:p>
            <a:pPr marL="278673" indent="-278673">
              <a:spcBef>
                <a:spcPts val="723"/>
              </a:spcBef>
              <a:spcAft>
                <a:spcPts val="723"/>
              </a:spcAft>
              <a:buFont typeface="Arial" panose="020B0604020202020204" pitchFamily="34" charset="0"/>
              <a:buChar char="•"/>
            </a:pPr>
            <a:r>
              <a:rPr lang="en-US" sz="2600" dirty="0"/>
              <a:t>No significant differences were observed among </a:t>
            </a:r>
            <a:r>
              <a:rPr lang="en-US" sz="2600" dirty="0"/>
              <a:t>treatments </a:t>
            </a:r>
            <a:r>
              <a:rPr lang="en-US" sz="2600" dirty="0"/>
              <a:t>throughout the duration of the trial.</a:t>
            </a:r>
          </a:p>
          <a:p>
            <a:pPr marL="278673" indent="-278673">
              <a:spcBef>
                <a:spcPts val="723"/>
              </a:spcBef>
              <a:spcAft>
                <a:spcPts val="723"/>
              </a:spcAft>
              <a:buFont typeface="Arial" panose="020B0604020202020204" pitchFamily="34" charset="0"/>
              <a:buChar char="•"/>
            </a:pPr>
            <a:r>
              <a:rPr lang="en-US" sz="2600" dirty="0"/>
              <a:t>PJCC plots had Brown Patch, </a:t>
            </a:r>
            <a:r>
              <a:rPr lang="en-US" sz="2600" i="1" dirty="0"/>
              <a:t>Rhizoctonia solani</a:t>
            </a:r>
            <a:r>
              <a:rPr lang="en-US" sz="2600" dirty="0"/>
              <a:t>, during the first week of </a:t>
            </a:r>
            <a:r>
              <a:rPr lang="en-US" sz="2600" dirty="0"/>
              <a:t>trial.  </a:t>
            </a:r>
            <a:r>
              <a:rPr lang="en-US" sz="2600" dirty="0"/>
              <a:t>This can be seen in Figure </a:t>
            </a:r>
            <a:r>
              <a:rPr lang="en-US" sz="2600" dirty="0"/>
              <a:t>2.</a:t>
            </a:r>
            <a:endParaRPr lang="en-US" sz="2600" dirty="0"/>
          </a:p>
          <a:p>
            <a:pPr marL="278673" indent="-278673">
              <a:spcBef>
                <a:spcPts val="723"/>
              </a:spcBef>
              <a:spcAft>
                <a:spcPts val="723"/>
              </a:spcAft>
              <a:buFont typeface="Arial" panose="020B0604020202020204" pitchFamily="34" charset="0"/>
              <a:buChar char="•"/>
            </a:pPr>
            <a:r>
              <a:rPr lang="en-US" sz="2600" dirty="0"/>
              <a:t>LLCC plots showed no signs of stress </a:t>
            </a:r>
            <a:r>
              <a:rPr lang="en-US" sz="2600" dirty="0"/>
              <a:t>as it is a </a:t>
            </a:r>
            <a:r>
              <a:rPr lang="en-US" sz="2600" dirty="0"/>
              <a:t>regularly sprayed practice green in comparison with PJCC which </a:t>
            </a:r>
            <a:r>
              <a:rPr lang="en-US" sz="2600" dirty="0"/>
              <a:t>is a normally untreated </a:t>
            </a:r>
            <a:r>
              <a:rPr lang="en-US" sz="2600" dirty="0"/>
              <a:t>fairway.</a:t>
            </a:r>
          </a:p>
          <a:p>
            <a:pPr marL="278673" indent="-278673">
              <a:spcBef>
                <a:spcPts val="723"/>
              </a:spcBef>
              <a:spcAft>
                <a:spcPts val="723"/>
              </a:spcAft>
              <a:buFont typeface="Arial" panose="020B0604020202020204" pitchFamily="34" charset="0"/>
              <a:buChar char="•"/>
            </a:pPr>
            <a:r>
              <a:rPr lang="en-US" sz="2600" dirty="0"/>
              <a:t>URI plots were all below </a:t>
            </a:r>
            <a:r>
              <a:rPr lang="en-US" sz="2600" dirty="0"/>
              <a:t>acceptable turf rating </a:t>
            </a:r>
            <a:r>
              <a:rPr lang="en-US" sz="2600" dirty="0"/>
              <a:t>throughout the trial and no significant differences were observed among the increased concentration of treatments.</a:t>
            </a:r>
          </a:p>
        </p:txBody>
      </p:sp>
      <p:sp>
        <p:nvSpPr>
          <p:cNvPr id="23" name="Rounded Rectangle 22"/>
          <p:cNvSpPr/>
          <p:nvPr/>
        </p:nvSpPr>
        <p:spPr>
          <a:xfrm>
            <a:off x="15828568" y="14838286"/>
            <a:ext cx="19991242" cy="605284"/>
          </a:xfrm>
          <a:prstGeom prst="roundRect">
            <a:avLst/>
          </a:prstGeom>
          <a:solidFill>
            <a:srgbClr val="C96009"/>
          </a:solidFill>
          <a:ln w="69850" cap="flat" cmpd="sng" algn="ctr">
            <a:solidFill>
              <a:schemeClr val="tx1"/>
            </a:solidFill>
            <a:prstDash val="solid"/>
            <a:miter lim="800000"/>
          </a:ln>
          <a:effectLst/>
        </p:spPr>
        <p:txBody>
          <a:bodyPr lIns="44521" tIns="22261" rIns="44521" bIns="22261" rtlCol="0" anchor="ctr"/>
          <a:lstStyle/>
          <a:p>
            <a:pPr algn="ctr" defTabSz="1794949">
              <a:defRPr/>
            </a:pPr>
            <a:r>
              <a:rPr lang="en-US" sz="3200" b="1" kern="0" dirty="0">
                <a:solidFill>
                  <a:schemeClr val="bg1"/>
                </a:solidFill>
                <a:latin typeface="Calibri"/>
              </a:rPr>
              <a:t>Results</a:t>
            </a:r>
          </a:p>
        </p:txBody>
      </p:sp>
      <p:sp>
        <p:nvSpPr>
          <p:cNvPr id="24" name="Rectangle 23"/>
          <p:cNvSpPr/>
          <p:nvPr/>
        </p:nvSpPr>
        <p:spPr>
          <a:xfrm>
            <a:off x="28351842" y="11624003"/>
            <a:ext cx="6609293" cy="1446783"/>
          </a:xfrm>
          <a:prstGeom prst="rect">
            <a:avLst/>
          </a:prstGeom>
          <a:solidFill>
            <a:srgbClr val="E7E6E6">
              <a:alpha val="79000"/>
            </a:srgbClr>
          </a:solidFill>
          <a:ln w="25400" cap="flat" cmpd="sng" algn="ctr">
            <a:solidFill>
              <a:schemeClr val="tx1"/>
            </a:solidFill>
            <a:prstDash val="solid"/>
            <a:miter lim="800000"/>
          </a:ln>
          <a:effectLst/>
        </p:spPr>
        <p:txBody>
          <a:bodyPr lIns="44521" tIns="22261" rIns="44521" bIns="22261" rtlCol="0" anchor="ctr"/>
          <a:lstStyle/>
          <a:p>
            <a:pPr marL="278673" indent="-278673">
              <a:buFont typeface="Arial" panose="020B0604020202020204" pitchFamily="34" charset="0"/>
              <a:buChar char="•"/>
            </a:pPr>
            <a:r>
              <a:rPr lang="en-US" sz="2600" dirty="0"/>
              <a:t>Figure </a:t>
            </a:r>
            <a:r>
              <a:rPr lang="en-US" sz="2600" dirty="0"/>
              <a:t>2. </a:t>
            </a:r>
            <a:r>
              <a:rPr lang="en-US" sz="2600" dirty="0"/>
              <a:t>Taken on 7/11/14 at PJCC. Brown Patch began strong growth during the first week of the </a:t>
            </a:r>
            <a:r>
              <a:rPr lang="en-US" sz="2600" dirty="0"/>
              <a:t>trial.</a:t>
            </a:r>
            <a:endParaRPr lang="en-US" sz="2600" dirty="0"/>
          </a:p>
        </p:txBody>
      </p:sp>
      <p:sp>
        <p:nvSpPr>
          <p:cNvPr id="25" name="Rectangle 24"/>
          <p:cNvSpPr/>
          <p:nvPr/>
        </p:nvSpPr>
        <p:spPr>
          <a:xfrm>
            <a:off x="15850339" y="20259643"/>
            <a:ext cx="20055448" cy="5246144"/>
          </a:xfrm>
          <a:prstGeom prst="rect">
            <a:avLst/>
          </a:prstGeom>
          <a:solidFill>
            <a:srgbClr val="E7E6E6">
              <a:alpha val="79000"/>
            </a:srgbClr>
          </a:solidFill>
          <a:ln w="25400" cap="flat" cmpd="sng" algn="ctr">
            <a:solidFill>
              <a:schemeClr val="tx1"/>
            </a:solidFill>
            <a:prstDash val="solid"/>
            <a:miter lim="800000"/>
          </a:ln>
          <a:effectLst/>
        </p:spPr>
        <p:txBody>
          <a:bodyPr lIns="44521" tIns="22261" rIns="44521" bIns="22261" rtlCol="0" anchor="ctr"/>
          <a:lstStyle/>
          <a:p>
            <a:pPr marL="688461" indent="-688461">
              <a:spcBef>
                <a:spcPts val="723"/>
              </a:spcBef>
              <a:spcAft>
                <a:spcPts val="723"/>
              </a:spcAft>
              <a:buFont typeface="Arial" panose="020B0604020202020204" pitchFamily="34" charset="0"/>
              <a:buChar char="•"/>
            </a:pPr>
            <a:endParaRPr lang="en-US" sz="2400" dirty="0"/>
          </a:p>
          <a:p>
            <a:pPr marL="278673" indent="-278673">
              <a:spcBef>
                <a:spcPts val="723"/>
              </a:spcBef>
              <a:spcAft>
                <a:spcPts val="723"/>
              </a:spcAft>
              <a:buFont typeface="Arial" panose="020B0604020202020204" pitchFamily="34" charset="0"/>
              <a:buChar char="•"/>
            </a:pPr>
            <a:r>
              <a:rPr lang="en-US" sz="2600" dirty="0"/>
              <a:t>Possible reasons for no differences among treatments vary by site.</a:t>
            </a:r>
          </a:p>
          <a:p>
            <a:pPr marL="278673" indent="-278673">
              <a:spcBef>
                <a:spcPts val="723"/>
              </a:spcBef>
              <a:spcAft>
                <a:spcPts val="723"/>
              </a:spcAft>
              <a:buFont typeface="Arial" panose="020B0604020202020204" pitchFamily="34" charset="0"/>
              <a:buChar char="•"/>
            </a:pPr>
            <a:r>
              <a:rPr lang="en-US" sz="2600" dirty="0"/>
              <a:t>PJCC is a highly managed private golf </a:t>
            </a:r>
            <a:r>
              <a:rPr lang="en-US" sz="2600" dirty="0"/>
              <a:t>course. Maintenance input standards would include significant fertilizer applications, prophylactic pesticides program and stress avoidance practices (syringing) are deemed essential and normal.</a:t>
            </a:r>
          </a:p>
          <a:p>
            <a:pPr marL="278673" indent="-278673">
              <a:spcBef>
                <a:spcPts val="723"/>
              </a:spcBef>
              <a:spcAft>
                <a:spcPts val="723"/>
              </a:spcAft>
              <a:buFont typeface="Arial" panose="020B0604020202020204" pitchFamily="34" charset="0"/>
              <a:buChar char="•"/>
            </a:pPr>
            <a:r>
              <a:rPr lang="en-US" sz="2600" dirty="0"/>
              <a:t>LLCC had been already receiving silica fertilizer as part of the golf course management program. It is possible that the turfgrass had already reached its biological threshold of silicon uptake. The practice green was also watered as needed to prevent stress.</a:t>
            </a:r>
            <a:endParaRPr lang="en-US" sz="2600" dirty="0"/>
          </a:p>
          <a:p>
            <a:pPr marL="278673" indent="-278673">
              <a:spcBef>
                <a:spcPts val="723"/>
              </a:spcBef>
              <a:spcAft>
                <a:spcPts val="723"/>
              </a:spcAft>
              <a:buFont typeface="Arial" panose="020B0604020202020204" pitchFamily="34" charset="0"/>
              <a:buChar char="•"/>
            </a:pPr>
            <a:r>
              <a:rPr lang="en-US" sz="2600" dirty="0"/>
              <a:t>URI plots </a:t>
            </a:r>
            <a:r>
              <a:rPr lang="en-US" sz="2600" dirty="0"/>
              <a:t>had a surface bulk </a:t>
            </a:r>
            <a:r>
              <a:rPr lang="en-US" sz="2600" dirty="0"/>
              <a:t>density of 1.42 </a:t>
            </a:r>
            <a:r>
              <a:rPr lang="en-US" sz="2600" dirty="0"/>
              <a:t>g/cm</a:t>
            </a:r>
            <a:r>
              <a:rPr lang="en-US" sz="2600" baseline="30000" dirty="0"/>
              <a:t>3</a:t>
            </a:r>
            <a:r>
              <a:rPr lang="en-US" sz="2600" dirty="0"/>
              <a:t> </a:t>
            </a:r>
            <a:r>
              <a:rPr lang="en-US" sz="2600" dirty="0"/>
              <a:t>which has caused poor infiltration of the silica fertilizer to reach the root zone. URI plots received no supplemental irrigation and in combination with a dry summer, plots may have not been able to respond to added treatments.</a:t>
            </a:r>
            <a:endParaRPr lang="en-US" sz="2600" dirty="0"/>
          </a:p>
          <a:p>
            <a:pPr marL="278673" indent="-278673">
              <a:spcBef>
                <a:spcPts val="723"/>
              </a:spcBef>
              <a:spcAft>
                <a:spcPts val="723"/>
              </a:spcAft>
              <a:buFont typeface="Arial" panose="020B0604020202020204" pitchFamily="34" charset="0"/>
              <a:buChar char="•"/>
            </a:pPr>
            <a:r>
              <a:rPr lang="en-US" sz="2600" dirty="0"/>
              <a:t>The results </a:t>
            </a:r>
            <a:r>
              <a:rPr lang="en-US" sz="2600" dirty="0"/>
              <a:t>do </a:t>
            </a:r>
            <a:r>
              <a:rPr lang="en-US" sz="2600" dirty="0"/>
              <a:t>not provide conclusive evidence for whether silicon applications increases wear and drought tolerance.</a:t>
            </a:r>
          </a:p>
          <a:p>
            <a:pPr marL="278673" indent="-278673">
              <a:spcBef>
                <a:spcPts val="723"/>
              </a:spcBef>
              <a:spcAft>
                <a:spcPts val="723"/>
              </a:spcAft>
              <a:buFont typeface="Arial" panose="020B0604020202020204" pitchFamily="34" charset="0"/>
              <a:buChar char="•"/>
            </a:pPr>
            <a:r>
              <a:rPr lang="en-US" sz="2600" dirty="0"/>
              <a:t>Further examination </a:t>
            </a:r>
            <a:r>
              <a:rPr lang="en-US" sz="2600" dirty="0"/>
              <a:t>and </a:t>
            </a:r>
            <a:r>
              <a:rPr lang="en-US" sz="2600" dirty="0"/>
              <a:t>a more controlled environment would be </a:t>
            </a:r>
            <a:r>
              <a:rPr lang="en-US" sz="2600" dirty="0"/>
              <a:t>appropriate </a:t>
            </a:r>
            <a:r>
              <a:rPr lang="en-US" sz="2600" dirty="0"/>
              <a:t>for determining </a:t>
            </a:r>
            <a:r>
              <a:rPr lang="en-US" sz="2600" dirty="0"/>
              <a:t>silicon’s effectiveness as a  way to </a:t>
            </a:r>
            <a:r>
              <a:rPr lang="en-US" sz="2600" dirty="0"/>
              <a:t>increase stress tolerance in turfgrass.</a:t>
            </a:r>
          </a:p>
          <a:p>
            <a:pPr marL="275384" indent="-275384">
              <a:spcBef>
                <a:spcPts val="723"/>
              </a:spcBef>
              <a:spcAft>
                <a:spcPts val="723"/>
              </a:spcAft>
              <a:buFont typeface="Arial" panose="020B0604020202020204" pitchFamily="34" charset="0"/>
              <a:buChar char="•"/>
            </a:pPr>
            <a:endParaRPr lang="en-US" sz="1927" dirty="0"/>
          </a:p>
        </p:txBody>
      </p:sp>
      <p:sp>
        <p:nvSpPr>
          <p:cNvPr id="26" name="Rounded Rectangle 25"/>
          <p:cNvSpPr/>
          <p:nvPr/>
        </p:nvSpPr>
        <p:spPr>
          <a:xfrm>
            <a:off x="15850339" y="19609280"/>
            <a:ext cx="19991242" cy="604829"/>
          </a:xfrm>
          <a:prstGeom prst="roundRect">
            <a:avLst/>
          </a:prstGeom>
          <a:solidFill>
            <a:srgbClr val="C96009"/>
          </a:solidFill>
          <a:ln w="69850" cap="flat" cmpd="sng" algn="ctr">
            <a:solidFill>
              <a:schemeClr val="tx1"/>
            </a:solidFill>
            <a:prstDash val="solid"/>
            <a:miter lim="800000"/>
          </a:ln>
          <a:effectLst/>
        </p:spPr>
        <p:txBody>
          <a:bodyPr lIns="44521" tIns="22261" rIns="44521" bIns="22261" rtlCol="0" anchor="ctr"/>
          <a:lstStyle/>
          <a:p>
            <a:pPr algn="ctr" defTabSz="1794949">
              <a:defRPr/>
            </a:pPr>
            <a:r>
              <a:rPr lang="en-US" sz="3200" b="1" kern="0" dirty="0">
                <a:solidFill>
                  <a:schemeClr val="bg1"/>
                </a:solidFill>
                <a:latin typeface="Calibri"/>
              </a:rPr>
              <a:t>Conclusions</a:t>
            </a:r>
          </a:p>
        </p:txBody>
      </p:sp>
      <p:sp>
        <p:nvSpPr>
          <p:cNvPr id="28" name="Rounded Rectangle 27"/>
          <p:cNvSpPr/>
          <p:nvPr/>
        </p:nvSpPr>
        <p:spPr>
          <a:xfrm>
            <a:off x="-908957" y="21089"/>
            <a:ext cx="38328600" cy="2031626"/>
          </a:xfrm>
          <a:prstGeom prst="roundRect">
            <a:avLst/>
          </a:prstGeom>
          <a:solidFill>
            <a:srgbClr val="C96009"/>
          </a:solidFill>
          <a:ln w="69850" cap="flat" cmpd="sng" algn="ctr">
            <a:solidFill>
              <a:schemeClr val="tx1"/>
            </a:solidFill>
            <a:prstDash val="solid"/>
            <a:miter lim="800000"/>
          </a:ln>
          <a:effectLst/>
        </p:spPr>
        <p:txBody>
          <a:bodyPr lIns="44521" tIns="22261" rIns="44521" bIns="22261" rtlCol="0" anchor="ctr"/>
          <a:lstStyle/>
          <a:p>
            <a:pPr algn="ctr" defTabSz="1794949">
              <a:defRPr/>
            </a:pPr>
            <a:endParaRPr lang="en-US" sz="4337" b="1" dirty="0">
              <a:solidFill>
                <a:schemeClr val="tx1">
                  <a:lumMod val="95000"/>
                  <a:lumOff val="5000"/>
                </a:schemeClr>
              </a:solidFill>
            </a:endParaRPr>
          </a:p>
          <a:p>
            <a:pPr algn="ctr" defTabSz="1794949">
              <a:defRPr/>
            </a:pPr>
            <a:endParaRPr lang="en-US" sz="4337" b="1" dirty="0">
              <a:solidFill>
                <a:schemeClr val="bg1"/>
              </a:solidFill>
            </a:endParaRPr>
          </a:p>
          <a:p>
            <a:pPr algn="ctr" defTabSz="1794949">
              <a:defRPr/>
            </a:pPr>
            <a:r>
              <a:rPr lang="en-US" sz="5400" b="1" dirty="0">
                <a:solidFill>
                  <a:schemeClr val="bg1"/>
                </a:solidFill>
              </a:rPr>
              <a:t>The </a:t>
            </a:r>
            <a:r>
              <a:rPr lang="en-US" sz="5400" b="1" dirty="0">
                <a:solidFill>
                  <a:schemeClr val="bg1"/>
                </a:solidFill>
              </a:rPr>
              <a:t>Effects of Silicon Applications on Wear and Drought Stress of Cool Season Turfgrass</a:t>
            </a:r>
          </a:p>
          <a:p>
            <a:pPr algn="ctr" defTabSz="1794949">
              <a:defRPr/>
            </a:pPr>
            <a:endParaRPr lang="en-US" sz="1446" dirty="0"/>
          </a:p>
          <a:p>
            <a:pPr algn="ctr" defTabSz="1794949">
              <a:defRPr/>
            </a:pPr>
            <a:r>
              <a:rPr lang="en-US" sz="3200" dirty="0">
                <a:solidFill>
                  <a:schemeClr val="bg1"/>
                </a:solidFill>
              </a:rPr>
              <a:t>Mike J. Badzmierowski</a:t>
            </a:r>
            <a:r>
              <a:rPr lang="en-US" sz="3200" baseline="30000" dirty="0">
                <a:solidFill>
                  <a:schemeClr val="bg1"/>
                </a:solidFill>
              </a:rPr>
              <a:t>1</a:t>
            </a:r>
            <a:r>
              <a:rPr lang="en-US" sz="3200" dirty="0">
                <a:solidFill>
                  <a:schemeClr val="bg1"/>
                </a:solidFill>
              </a:rPr>
              <a:t>, W. Michael Sullivan, Dept. of Plant Sciences and Entomology, Univ. of Rhode Island, Kingston, RI</a:t>
            </a:r>
          </a:p>
          <a:p>
            <a:pPr algn="ctr" defTabSz="1794949">
              <a:defRPr/>
            </a:pPr>
            <a:endParaRPr lang="en-US" sz="3200" dirty="0"/>
          </a:p>
          <a:p>
            <a:pPr algn="ctr" defTabSz="1794949">
              <a:defRPr/>
            </a:pPr>
            <a:endParaRPr lang="en-US" sz="3200" b="1" kern="0" dirty="0">
              <a:latin typeface="Calibri"/>
            </a:endParaRPr>
          </a:p>
        </p:txBody>
      </p:sp>
      <p:sp>
        <p:nvSpPr>
          <p:cNvPr id="30" name="Rectangle 29"/>
          <p:cNvSpPr/>
          <p:nvPr/>
        </p:nvSpPr>
        <p:spPr>
          <a:xfrm>
            <a:off x="990600" y="13196011"/>
            <a:ext cx="12401732" cy="3272323"/>
          </a:xfrm>
          <a:prstGeom prst="rect">
            <a:avLst/>
          </a:prstGeom>
          <a:solidFill>
            <a:srgbClr val="E7E6E6">
              <a:alpha val="79000"/>
            </a:srgbClr>
          </a:solidFill>
          <a:ln w="25400" cap="flat" cmpd="sng" algn="ctr">
            <a:solidFill>
              <a:schemeClr val="tx1"/>
            </a:solidFill>
            <a:prstDash val="solid"/>
            <a:miter lim="800000"/>
          </a:ln>
          <a:effectLst/>
        </p:spPr>
        <p:txBody>
          <a:bodyPr lIns="44521" tIns="22261" rIns="44521" bIns="22261" rtlCol="0" anchor="ctr"/>
          <a:lstStyle/>
          <a:p>
            <a:pPr marL="278673" indent="-278673">
              <a:spcBef>
                <a:spcPts val="366"/>
              </a:spcBef>
              <a:spcAft>
                <a:spcPts val="366"/>
              </a:spcAft>
              <a:buFont typeface="+mj-lt"/>
              <a:buAutoNum type="arabicPeriod"/>
            </a:pPr>
            <a:r>
              <a:rPr lang="en-US" sz="2600" dirty="0"/>
              <a:t>Provide increased knowledge if silicon applications affect drought stressed cool season turfgrass wear tolerance, under foot and vehicular traffic.</a:t>
            </a:r>
          </a:p>
          <a:p>
            <a:pPr marL="278673" indent="-278673">
              <a:spcBef>
                <a:spcPts val="366"/>
              </a:spcBef>
              <a:spcAft>
                <a:spcPts val="366"/>
              </a:spcAft>
              <a:buFont typeface="+mj-lt"/>
              <a:buAutoNum type="arabicPeriod"/>
            </a:pPr>
            <a:r>
              <a:rPr lang="en-US" sz="2600" dirty="0"/>
              <a:t>Assess </a:t>
            </a:r>
            <a:r>
              <a:rPr lang="en-US" sz="2600" dirty="0"/>
              <a:t>the </a:t>
            </a:r>
            <a:r>
              <a:rPr lang="en-US" sz="2600" dirty="0"/>
              <a:t>potential </a:t>
            </a:r>
            <a:r>
              <a:rPr lang="en-US" sz="2600" dirty="0"/>
              <a:t>of bamboo leaves as an organic source of silicon.</a:t>
            </a:r>
          </a:p>
          <a:p>
            <a:pPr marL="278673" indent="-278673">
              <a:spcBef>
                <a:spcPts val="366"/>
              </a:spcBef>
              <a:spcAft>
                <a:spcPts val="366"/>
              </a:spcAft>
              <a:buFont typeface="+mj-lt"/>
              <a:buAutoNum type="arabicPeriod"/>
            </a:pPr>
            <a:r>
              <a:rPr lang="en-US" sz="2600" dirty="0"/>
              <a:t>Provide turfgrass managers a way to avoid or mitigate the effects of wear and drought stress or reduced water use, and maintain the visual and functional turfgrass performance.</a:t>
            </a:r>
          </a:p>
        </p:txBody>
      </p:sp>
      <p:sp>
        <p:nvSpPr>
          <p:cNvPr id="31" name="Rectangle 30"/>
          <p:cNvSpPr/>
          <p:nvPr/>
        </p:nvSpPr>
        <p:spPr>
          <a:xfrm>
            <a:off x="990600" y="17186397"/>
            <a:ext cx="12401732" cy="7034930"/>
          </a:xfrm>
          <a:prstGeom prst="rect">
            <a:avLst/>
          </a:prstGeom>
          <a:solidFill>
            <a:srgbClr val="E7E6E6">
              <a:alpha val="79000"/>
            </a:srgbClr>
          </a:solidFill>
          <a:ln w="25400" cap="flat" cmpd="sng" algn="ctr">
            <a:solidFill>
              <a:schemeClr val="tx1"/>
            </a:solidFill>
            <a:prstDash val="solid"/>
            <a:miter lim="800000"/>
          </a:ln>
          <a:effectLst/>
        </p:spPr>
        <p:txBody>
          <a:bodyPr lIns="44521" tIns="22261" rIns="44521" bIns="22261" rtlCol="0" anchor="ctr"/>
          <a:lstStyle/>
          <a:p>
            <a:pPr marL="278673" indent="-278673">
              <a:spcBef>
                <a:spcPts val="482"/>
              </a:spcBef>
              <a:spcAft>
                <a:spcPts val="482"/>
              </a:spcAft>
              <a:buFont typeface="Arial" panose="020B0604020202020204" pitchFamily="34" charset="0"/>
              <a:buChar char="•"/>
            </a:pPr>
            <a:r>
              <a:rPr lang="en-US" sz="2600" dirty="0"/>
              <a:t>Trial was conducted </a:t>
            </a:r>
            <a:r>
              <a:rPr lang="en-US" sz="2600" dirty="0"/>
              <a:t>in 2014 at </a:t>
            </a:r>
            <a:r>
              <a:rPr lang="en-US" sz="2600" dirty="0"/>
              <a:t>three sites in Rhode Island.</a:t>
            </a:r>
          </a:p>
          <a:p>
            <a:pPr marL="975354" lvl="1" indent="-208989">
              <a:spcBef>
                <a:spcPts val="482"/>
              </a:spcBef>
              <a:spcAft>
                <a:spcPts val="482"/>
              </a:spcAft>
              <a:buFont typeface="Arial" panose="020B0604020202020204" pitchFamily="34" charset="0"/>
              <a:buChar char="•"/>
            </a:pPr>
            <a:r>
              <a:rPr lang="en-US" sz="2600" dirty="0"/>
              <a:t>Point Judith Country Club </a:t>
            </a:r>
            <a:r>
              <a:rPr lang="en-US" sz="2600" b="1" i="1" dirty="0"/>
              <a:t>(PJCC)</a:t>
            </a:r>
            <a:r>
              <a:rPr lang="en-US" sz="2600" dirty="0"/>
              <a:t>, a private golf course that has less than 12,000 rounds per year on an established creeping bentgrass/</a:t>
            </a:r>
            <a:r>
              <a:rPr lang="en-US" sz="2600" i="1" dirty="0"/>
              <a:t>Poa annua</a:t>
            </a:r>
            <a:r>
              <a:rPr lang="en-US" sz="2600" dirty="0"/>
              <a:t> fairway on a coarse-loamy, mixed, active, mesic Aquic Dystrudepts. </a:t>
            </a:r>
          </a:p>
          <a:p>
            <a:pPr marL="975354" lvl="1" indent="-208989">
              <a:spcBef>
                <a:spcPts val="482"/>
              </a:spcBef>
              <a:spcAft>
                <a:spcPts val="482"/>
              </a:spcAft>
              <a:buFont typeface="Arial" panose="020B0604020202020204" pitchFamily="34" charset="0"/>
              <a:buChar char="•"/>
            </a:pPr>
            <a:r>
              <a:rPr lang="en-US" sz="2600" dirty="0"/>
              <a:t>Laurel Lane Country Club </a:t>
            </a:r>
            <a:r>
              <a:rPr lang="en-US" sz="2600" b="1" i="1" dirty="0"/>
              <a:t>(LLCC)</a:t>
            </a:r>
            <a:r>
              <a:rPr lang="en-US" sz="2600" dirty="0"/>
              <a:t>, a public golf course that has over 50,000 rounds per year on a creeping bentgrass practice green with a sandy-skeletal, mixed, mesic Typic Udorthents. </a:t>
            </a:r>
          </a:p>
          <a:p>
            <a:pPr marL="975354" lvl="1" indent="-208989">
              <a:spcBef>
                <a:spcPts val="482"/>
              </a:spcBef>
              <a:spcAft>
                <a:spcPts val="482"/>
              </a:spcAft>
              <a:buFont typeface="Arial" panose="020B0604020202020204" pitchFamily="34" charset="0"/>
              <a:buChar char="•"/>
            </a:pPr>
            <a:r>
              <a:rPr lang="en-US" sz="2600" dirty="0"/>
              <a:t>University of Rhode Island </a:t>
            </a:r>
            <a:r>
              <a:rPr lang="en-US" sz="2600" b="1" i="1" dirty="0"/>
              <a:t>(URI)</a:t>
            </a:r>
            <a:r>
              <a:rPr lang="en-US" sz="2600" dirty="0"/>
              <a:t> in Kingston, RI on a newly sodded Quadrangle </a:t>
            </a:r>
            <a:r>
              <a:rPr lang="en-US" sz="2600" dirty="0"/>
              <a:t>consisting </a:t>
            </a:r>
            <a:r>
              <a:rPr lang="en-US" sz="2600" dirty="0"/>
              <a:t>mostly of Kentucky bluegrass over an urban disturbed soil. </a:t>
            </a:r>
          </a:p>
          <a:p>
            <a:pPr marL="278673" indent="-278673">
              <a:spcBef>
                <a:spcPts val="482"/>
              </a:spcBef>
              <a:spcAft>
                <a:spcPts val="482"/>
              </a:spcAft>
              <a:buFont typeface="Arial" panose="020B0604020202020204" pitchFamily="34" charset="0"/>
              <a:buChar char="•"/>
            </a:pPr>
            <a:r>
              <a:rPr lang="en-US" sz="2600" dirty="0"/>
              <a:t>PJCC </a:t>
            </a:r>
            <a:r>
              <a:rPr lang="en-US" sz="2600" dirty="0"/>
              <a:t>and LLCC treatments increased estimated soil-Si by 0, 50, 100, and 150 </a:t>
            </a:r>
            <a:r>
              <a:rPr lang="en-US" sz="2600" dirty="0"/>
              <a:t>percent and URI received 0, 100, 200, and 300 percent above ambient.</a:t>
            </a:r>
            <a:endParaRPr lang="en-US" sz="2600" dirty="0"/>
          </a:p>
          <a:p>
            <a:pPr marL="278673" indent="-278673">
              <a:spcBef>
                <a:spcPts val="482"/>
              </a:spcBef>
              <a:spcAft>
                <a:spcPts val="482"/>
              </a:spcAft>
              <a:buFont typeface="Arial" panose="020B0604020202020204" pitchFamily="34" charset="0"/>
              <a:buChar char="•"/>
            </a:pPr>
            <a:r>
              <a:rPr lang="en-US" sz="2600" dirty="0"/>
              <a:t>Quality ratings were visually estimated using a 1 to 10 scale, where 1 = poor, </a:t>
            </a:r>
            <a:r>
              <a:rPr lang="en-US" sz="2600" dirty="0"/>
              <a:t>  10 </a:t>
            </a:r>
            <a:r>
              <a:rPr lang="en-US" sz="2600" dirty="0"/>
              <a:t>= excellent, and 7 = acceptable.  Initial ratings were taken </a:t>
            </a:r>
            <a:r>
              <a:rPr lang="en-US" sz="2600" dirty="0"/>
              <a:t>as a baseline.</a:t>
            </a:r>
            <a:endParaRPr lang="en-US" sz="2600" dirty="0"/>
          </a:p>
          <a:p>
            <a:pPr marL="278673" indent="-278673">
              <a:spcBef>
                <a:spcPts val="482"/>
              </a:spcBef>
              <a:spcAft>
                <a:spcPts val="482"/>
              </a:spcAft>
              <a:buFont typeface="Arial" panose="020B0604020202020204" pitchFamily="34" charset="0"/>
              <a:buChar char="•"/>
            </a:pPr>
            <a:r>
              <a:rPr lang="en-US" sz="2600" dirty="0"/>
              <a:t>Day of initial treatment (DOIT) was 7/7/14 at PJCC, 7/8/14 at URI and 7/9/14 </a:t>
            </a:r>
            <a:r>
              <a:rPr lang="en-US" sz="2600" dirty="0"/>
              <a:t>at </a:t>
            </a:r>
            <a:r>
              <a:rPr lang="en-US" sz="2600" dirty="0"/>
              <a:t>LLCC. </a:t>
            </a:r>
            <a:r>
              <a:rPr lang="en-US" sz="2600" dirty="0"/>
              <a:t>Each </a:t>
            </a:r>
            <a:r>
              <a:rPr lang="en-US" sz="2600" dirty="0"/>
              <a:t>site was rated </a:t>
            </a:r>
            <a:r>
              <a:rPr lang="en-US" sz="2600" dirty="0"/>
              <a:t>five times over </a:t>
            </a:r>
            <a:r>
              <a:rPr lang="en-US" sz="2600" dirty="0"/>
              <a:t>the next 50 </a:t>
            </a:r>
            <a:r>
              <a:rPr lang="en-US" sz="2600" dirty="0"/>
              <a:t>days.</a:t>
            </a:r>
            <a:endParaRPr lang="en-US" sz="2600" dirty="0"/>
          </a:p>
        </p:txBody>
      </p:sp>
      <p:sp>
        <p:nvSpPr>
          <p:cNvPr id="38" name="Rectangle 37"/>
          <p:cNvSpPr/>
          <p:nvPr/>
        </p:nvSpPr>
        <p:spPr>
          <a:xfrm>
            <a:off x="7543800" y="24460200"/>
            <a:ext cx="5848532" cy="4585310"/>
          </a:xfrm>
          <a:prstGeom prst="rect">
            <a:avLst/>
          </a:prstGeom>
          <a:solidFill>
            <a:srgbClr val="E7E6E6">
              <a:alpha val="79000"/>
            </a:srgbClr>
          </a:solidFill>
          <a:ln w="25400" cap="flat" cmpd="sng" algn="ctr">
            <a:solidFill>
              <a:schemeClr val="tx1"/>
            </a:solidFill>
            <a:prstDash val="solid"/>
            <a:miter lim="800000"/>
          </a:ln>
          <a:effectLst/>
        </p:spPr>
        <p:txBody>
          <a:bodyPr lIns="44521" tIns="22261" rIns="44521" bIns="22261" rtlCol="0" anchor="ctr"/>
          <a:lstStyle/>
          <a:p>
            <a:pPr marL="278673" indent="-278673">
              <a:buFont typeface="Arial" panose="020B0604020202020204" pitchFamily="34" charset="0"/>
              <a:buChar char="•"/>
            </a:pPr>
            <a:r>
              <a:rPr lang="en-US" sz="2600" dirty="0"/>
              <a:t>Table 1. Bamboo ash</a:t>
            </a:r>
            <a:r>
              <a:rPr lang="en-US" sz="2600" i="1" dirty="0"/>
              <a:t> (B)</a:t>
            </a:r>
            <a:r>
              <a:rPr lang="en-US" sz="2600" dirty="0"/>
              <a:t>, VANSIL </a:t>
            </a:r>
            <a:r>
              <a:rPr lang="en-US" sz="2600" dirty="0"/>
              <a:t>Wollastonite-</a:t>
            </a:r>
            <a:r>
              <a:rPr lang="en-US" sz="2600" i="1" dirty="0"/>
              <a:t>10 </a:t>
            </a:r>
            <a:r>
              <a:rPr lang="en-US" sz="2600" dirty="0"/>
              <a:t>(powder)</a:t>
            </a:r>
            <a:r>
              <a:rPr lang="en-US" sz="2600" i="1" dirty="0"/>
              <a:t> </a:t>
            </a:r>
            <a:r>
              <a:rPr lang="en-US" sz="2600" i="1" dirty="0"/>
              <a:t>(W)</a:t>
            </a:r>
            <a:r>
              <a:rPr lang="en-US" sz="2600" dirty="0"/>
              <a:t>, and Silicon Stabilized Technology </a:t>
            </a:r>
            <a:r>
              <a:rPr lang="en-US" sz="2600" i="1" dirty="0"/>
              <a:t>(SST)</a:t>
            </a:r>
            <a:r>
              <a:rPr lang="en-US" sz="2600" dirty="0"/>
              <a:t> 28% Silica (liquid) were suspended in 1-liter of water, applied using a CO</a:t>
            </a:r>
            <a:r>
              <a:rPr lang="en-US" sz="2600" baseline="-25000" dirty="0"/>
              <a:t>2</a:t>
            </a:r>
            <a:r>
              <a:rPr lang="en-US" sz="2600" dirty="0"/>
              <a:t> handheld sprayer calibrated at 34 </a:t>
            </a:r>
            <a:r>
              <a:rPr lang="en-US" sz="2600" dirty="0"/>
              <a:t>PSI, fitted </a:t>
            </a:r>
            <a:r>
              <a:rPr lang="en-US" sz="2600" dirty="0"/>
              <a:t>tee-jet flat nozzle, and sprayed at a rate </a:t>
            </a:r>
            <a:r>
              <a:rPr lang="en-US" sz="2600" dirty="0"/>
              <a:t> of </a:t>
            </a:r>
            <a:r>
              <a:rPr lang="en-US" sz="2600" dirty="0"/>
              <a:t>236 GPA.  </a:t>
            </a:r>
            <a:r>
              <a:rPr lang="en-US" sz="2600" dirty="0"/>
              <a:t>PlantTuff </a:t>
            </a:r>
            <a:r>
              <a:rPr lang="en-US" sz="2600" i="1" dirty="0"/>
              <a:t>(PT)</a:t>
            </a:r>
            <a:r>
              <a:rPr lang="en-US" sz="2600" dirty="0"/>
              <a:t>, </a:t>
            </a:r>
            <a:r>
              <a:rPr lang="en-US" sz="2600" dirty="0"/>
              <a:t>a granular fertilizer was mixed with 1mm sand for spreading.</a:t>
            </a:r>
          </a:p>
        </p:txBody>
      </p:sp>
      <p:sp>
        <p:nvSpPr>
          <p:cNvPr id="33" name="Rectangle 32"/>
          <p:cNvSpPr/>
          <p:nvPr/>
        </p:nvSpPr>
        <p:spPr>
          <a:xfrm>
            <a:off x="15925800" y="26751608"/>
            <a:ext cx="19990873" cy="2287143"/>
          </a:xfrm>
          <a:prstGeom prst="rect">
            <a:avLst/>
          </a:prstGeom>
          <a:solidFill>
            <a:srgbClr val="E7E6E6">
              <a:alpha val="79000"/>
            </a:srgbClr>
          </a:solidFill>
          <a:ln w="25400" cap="flat" cmpd="sng" algn="ctr">
            <a:solidFill>
              <a:schemeClr val="tx1"/>
            </a:solidFill>
            <a:prstDash val="solid"/>
            <a:miter lim="800000"/>
          </a:ln>
          <a:effectLst/>
        </p:spPr>
        <p:txBody>
          <a:bodyPr lIns="44521" tIns="22261" rIns="44521" bIns="22261" rtlCol="0" anchor="ctr"/>
          <a:lstStyle/>
          <a:p>
            <a:pPr marL="55734" defTabSz="1794949">
              <a:spcBef>
                <a:spcPts val="366"/>
              </a:spcBef>
              <a:spcAft>
                <a:spcPts val="366"/>
              </a:spcAft>
              <a:defRPr/>
            </a:pPr>
            <a:r>
              <a:rPr lang="en-US" sz="2200" kern="0" dirty="0">
                <a:solidFill>
                  <a:prstClr val="black"/>
                </a:solidFill>
              </a:rPr>
              <a:t>Datnoff, L.E., C.W. Deren, and G.H. Snyder. 1997. Silicon fertilization for disease management of rice in Florida. </a:t>
            </a:r>
            <a:r>
              <a:rPr lang="en-US" sz="2200" i="1" kern="0" dirty="0">
                <a:solidFill>
                  <a:prstClr val="black"/>
                </a:solidFill>
              </a:rPr>
              <a:t>Crop Prot</a:t>
            </a:r>
            <a:r>
              <a:rPr lang="en-US" sz="2200" kern="0" dirty="0">
                <a:solidFill>
                  <a:prstClr val="black"/>
                </a:solidFill>
              </a:rPr>
              <a:t>. 16(6):</a:t>
            </a:r>
            <a:r>
              <a:rPr lang="en-US" sz="2200" kern="0" dirty="0">
                <a:solidFill>
                  <a:prstClr val="black"/>
                </a:solidFill>
              </a:rPr>
              <a:t>525-531</a:t>
            </a:r>
            <a:endParaRPr lang="en-US" sz="2200" dirty="0"/>
          </a:p>
          <a:p>
            <a:pPr marL="55734" defTabSz="1794949">
              <a:spcBef>
                <a:spcPts val="366"/>
              </a:spcBef>
              <a:spcAft>
                <a:spcPts val="366"/>
              </a:spcAft>
              <a:defRPr/>
            </a:pPr>
            <a:r>
              <a:rPr lang="en-US" sz="2200" dirty="0"/>
              <a:t>Dwivedi</a:t>
            </a:r>
            <a:r>
              <a:rPr lang="en-US" sz="2200" dirty="0"/>
              <a:t>, </a:t>
            </a:r>
            <a:r>
              <a:rPr lang="en-US" sz="2200" dirty="0"/>
              <a:t>V.N</a:t>
            </a:r>
            <a:r>
              <a:rPr lang="en-US" sz="2200" dirty="0"/>
              <a:t>., </a:t>
            </a:r>
            <a:r>
              <a:rPr lang="en-US" sz="2200" dirty="0"/>
              <a:t>N.P</a:t>
            </a:r>
            <a:r>
              <a:rPr lang="en-US" sz="2200" dirty="0"/>
              <a:t>. Singh, </a:t>
            </a:r>
            <a:r>
              <a:rPr lang="en-US" sz="2200" dirty="0"/>
              <a:t>S.S</a:t>
            </a:r>
            <a:r>
              <a:rPr lang="en-US" sz="2200" i="1" dirty="0"/>
              <a:t>. </a:t>
            </a:r>
            <a:r>
              <a:rPr lang="en-US" sz="2200" dirty="0"/>
              <a:t>Das, and </a:t>
            </a:r>
            <a:r>
              <a:rPr lang="en-US" sz="2200" dirty="0"/>
              <a:t>N.B</a:t>
            </a:r>
            <a:r>
              <a:rPr lang="en-US" sz="2200" dirty="0"/>
              <a:t>. Singh. 2006. A new pozzolanic material for cement industry: Bamboo leaf ash. </a:t>
            </a:r>
            <a:r>
              <a:rPr lang="en-US" sz="2200" i="1" dirty="0"/>
              <a:t>Int. J. of Physical </a:t>
            </a:r>
            <a:r>
              <a:rPr lang="en-US" sz="2200" dirty="0"/>
              <a:t>Sciences 1(3): 106-111.</a:t>
            </a:r>
          </a:p>
          <a:p>
            <a:pPr marL="55734" defTabSz="1794949">
              <a:spcBef>
                <a:spcPts val="366"/>
              </a:spcBef>
              <a:spcAft>
                <a:spcPts val="366"/>
              </a:spcAft>
              <a:defRPr/>
            </a:pPr>
            <a:r>
              <a:rPr lang="en-US" sz="2200" kern="0" dirty="0">
                <a:solidFill>
                  <a:prstClr val="black"/>
                </a:solidFill>
              </a:rPr>
              <a:t>Funding </a:t>
            </a:r>
            <a:r>
              <a:rPr lang="en-US" sz="2200" kern="0" dirty="0">
                <a:solidFill>
                  <a:prstClr val="black"/>
                </a:solidFill>
              </a:rPr>
              <a:t>for this study was provided by the Undergraduate Research Initiative at the University of Rhode Island </a:t>
            </a:r>
            <a:r>
              <a:rPr lang="en-US" sz="2200" kern="0" dirty="0">
                <a:solidFill>
                  <a:prstClr val="black"/>
                </a:solidFill>
              </a:rPr>
              <a:t>and the </a:t>
            </a:r>
            <a:r>
              <a:rPr lang="en-US" sz="2200" kern="0" dirty="0">
                <a:solidFill>
                  <a:prstClr val="black"/>
                </a:solidFill>
              </a:rPr>
              <a:t>Honors Department at URI. </a:t>
            </a:r>
          </a:p>
          <a:p>
            <a:pPr marL="55734" defTabSz="1794949">
              <a:spcBef>
                <a:spcPts val="366"/>
              </a:spcBef>
              <a:spcAft>
                <a:spcPts val="366"/>
              </a:spcAft>
              <a:defRPr/>
            </a:pPr>
            <a:r>
              <a:rPr lang="en-US" sz="2200" kern="0" dirty="0">
                <a:solidFill>
                  <a:prstClr val="black"/>
                </a:solidFill>
              </a:rPr>
              <a:t>The </a:t>
            </a:r>
            <a:r>
              <a:rPr lang="en-US" sz="2200" kern="0" dirty="0">
                <a:solidFill>
                  <a:prstClr val="black"/>
                </a:solidFill>
              </a:rPr>
              <a:t>authors </a:t>
            </a:r>
            <a:r>
              <a:rPr lang="en-US" sz="2200" kern="0" dirty="0">
                <a:solidFill>
                  <a:prstClr val="black"/>
                </a:solidFill>
              </a:rPr>
              <a:t>would like to thank Brett Johnson at Point Judith Country Club and Jay Cummisky at Laurel Lane Country Club for their assistance and use of their grounds</a:t>
            </a:r>
            <a:r>
              <a:rPr lang="en-US" sz="2200" kern="0" dirty="0">
                <a:solidFill>
                  <a:prstClr val="black"/>
                </a:solidFill>
              </a:rPr>
              <a:t>.</a:t>
            </a:r>
          </a:p>
          <a:p>
            <a:pPr marL="55734" defTabSz="1794949">
              <a:defRPr/>
            </a:pPr>
            <a:r>
              <a:rPr lang="en-US" sz="2200" kern="0" dirty="0">
                <a:solidFill>
                  <a:prstClr val="black"/>
                </a:solidFill>
              </a:rPr>
              <a:t>Contact Information:  Mike Badzmierowski</a:t>
            </a:r>
            <a:r>
              <a:rPr lang="en-US" sz="2200" kern="0" baseline="30000" dirty="0">
                <a:solidFill>
                  <a:prstClr val="black"/>
                </a:solidFill>
              </a:rPr>
              <a:t>1    </a:t>
            </a:r>
            <a:r>
              <a:rPr lang="en-US" sz="2200" kern="0" dirty="0">
                <a:solidFill>
                  <a:prstClr val="black"/>
                </a:solidFill>
              </a:rPr>
              <a:t>email:  mbadzmierowski@my.uri.edu          Dr. W. Michael Sullivan  email:  senmike@mail.uri.edu </a:t>
            </a:r>
            <a:endParaRPr lang="en-US" sz="2200" kern="0" dirty="0">
              <a:solidFill>
                <a:prstClr val="black"/>
              </a:solidFill>
            </a:endParaRPr>
          </a:p>
        </p:txBody>
      </p:sp>
      <p:sp>
        <p:nvSpPr>
          <p:cNvPr id="35" name="Rectangle 34"/>
          <p:cNvSpPr/>
          <p:nvPr/>
        </p:nvSpPr>
        <p:spPr>
          <a:xfrm>
            <a:off x="16272290" y="11461525"/>
            <a:ext cx="8153400" cy="2099153"/>
          </a:xfrm>
          <a:prstGeom prst="rect">
            <a:avLst/>
          </a:prstGeom>
          <a:solidFill>
            <a:srgbClr val="E7E6E6">
              <a:alpha val="79000"/>
            </a:srgbClr>
          </a:solidFill>
          <a:ln w="25400" cap="flat" cmpd="sng" algn="ctr">
            <a:solidFill>
              <a:schemeClr val="tx1"/>
            </a:solidFill>
            <a:prstDash val="solid"/>
            <a:miter lim="800000"/>
          </a:ln>
          <a:effectLst/>
        </p:spPr>
        <p:txBody>
          <a:bodyPr lIns="44521" tIns="22261" rIns="44521" bIns="22261" rtlCol="0" anchor="ctr"/>
          <a:lstStyle/>
          <a:p>
            <a:pPr marL="278673" indent="-278673">
              <a:spcBef>
                <a:spcPts val="482"/>
              </a:spcBef>
              <a:spcAft>
                <a:spcPts val="482"/>
              </a:spcAft>
              <a:buFont typeface="Arial" panose="020B0604020202020204" pitchFamily="34" charset="0"/>
              <a:buChar char="•"/>
            </a:pPr>
            <a:r>
              <a:rPr lang="en-US" sz="2600" dirty="0" smtClean="0"/>
              <a:t>Figure 1. Experimental design was a randomized  complete block, with four treatments, four rates, and   four replications at each site (individual plots measured           3’ x 3’). Plots at LLCC shown here. The rates were set as a percentage increase in ambient soil Si-concentration. </a:t>
            </a:r>
            <a:endParaRPr lang="en-US" sz="2600" dirty="0"/>
          </a:p>
        </p:txBody>
      </p:sp>
      <p:graphicFrame>
        <p:nvGraphicFramePr>
          <p:cNvPr id="6" name="Table 5"/>
          <p:cNvGraphicFramePr>
            <a:graphicFrameLocks noGrp="1"/>
          </p:cNvGraphicFramePr>
          <p:nvPr>
            <p:extLst>
              <p:ext uri="{D42A27DB-BD31-4B8C-83A1-F6EECF244321}">
                <p14:modId xmlns:p14="http://schemas.microsoft.com/office/powerpoint/2010/main" val="2454230463"/>
              </p:ext>
            </p:extLst>
          </p:nvPr>
        </p:nvGraphicFramePr>
        <p:xfrm>
          <a:off x="1106291" y="24435195"/>
          <a:ext cx="5799952" cy="4610316"/>
        </p:xfrm>
        <a:graphic>
          <a:graphicData uri="http://schemas.openxmlformats.org/drawingml/2006/table">
            <a:tbl>
              <a:tblPr firstRow="1" bandRow="1">
                <a:tableStyleId>{5C22544A-7EE6-4342-B048-85BDC9FD1C3A}</a:tableStyleId>
              </a:tblPr>
              <a:tblGrid>
                <a:gridCol w="2899976"/>
                <a:gridCol w="2899976"/>
              </a:tblGrid>
              <a:tr h="856235">
                <a:tc>
                  <a:txBody>
                    <a:bodyPr/>
                    <a:lstStyle/>
                    <a:p>
                      <a:pPr algn="ctr"/>
                      <a:r>
                        <a:rPr lang="en-US" sz="2600" dirty="0" smtClean="0"/>
                        <a:t>Treatment</a:t>
                      </a:r>
                      <a:endParaRPr lang="en-US" sz="2600" dirty="0"/>
                    </a:p>
                  </a:txBody>
                  <a:tcPr marL="55735" marR="55735" marT="27867" marB="27867"/>
                </a:tc>
                <a:tc>
                  <a:txBody>
                    <a:bodyPr/>
                    <a:lstStyle/>
                    <a:p>
                      <a:pPr algn="ctr"/>
                      <a:r>
                        <a:rPr lang="en-US" sz="2600" dirty="0" smtClean="0"/>
                        <a:t>Approx. Silica</a:t>
                      </a:r>
                      <a:r>
                        <a:rPr lang="en-US" sz="2600" baseline="0" dirty="0" smtClean="0"/>
                        <a:t> Concentration</a:t>
                      </a:r>
                      <a:endParaRPr lang="en-US" sz="2600" dirty="0"/>
                    </a:p>
                  </a:txBody>
                  <a:tcPr marL="55735" marR="55735" marT="27867" marB="27867"/>
                </a:tc>
              </a:tr>
              <a:tr h="856235">
                <a:tc>
                  <a:txBody>
                    <a:bodyPr/>
                    <a:lstStyle/>
                    <a:p>
                      <a:pPr algn="ctr"/>
                      <a:r>
                        <a:rPr lang="en-US" sz="2600" dirty="0" smtClean="0"/>
                        <a:t>Signature® SST™ 28% Silica</a:t>
                      </a:r>
                      <a:endParaRPr lang="en-US" sz="2600" dirty="0"/>
                    </a:p>
                  </a:txBody>
                  <a:tcPr marL="55735" marR="55735" marT="27867" marB="27867"/>
                </a:tc>
                <a:tc>
                  <a:txBody>
                    <a:bodyPr/>
                    <a:lstStyle/>
                    <a:p>
                      <a:pPr algn="ctr"/>
                      <a:r>
                        <a:rPr lang="en-US" sz="2600" dirty="0" smtClean="0"/>
                        <a:t>28%</a:t>
                      </a:r>
                      <a:endParaRPr lang="en-US" sz="2600" dirty="0"/>
                    </a:p>
                  </a:txBody>
                  <a:tcPr marL="55735" marR="55735" marT="27867" marB="27867"/>
                </a:tc>
              </a:tr>
              <a:tr h="1185376">
                <a:tc>
                  <a:txBody>
                    <a:bodyPr/>
                    <a:lstStyle/>
                    <a:p>
                      <a:pPr algn="ctr"/>
                      <a:r>
                        <a:rPr lang="en-US" sz="2600" dirty="0" smtClean="0"/>
                        <a:t>PlantTuff Silicon Fertilizer</a:t>
                      </a:r>
                      <a:endParaRPr lang="en-US" sz="2600" dirty="0"/>
                    </a:p>
                  </a:txBody>
                  <a:tcPr marL="55735" marR="55735" marT="27867" marB="27867"/>
                </a:tc>
                <a:tc>
                  <a:txBody>
                    <a:bodyPr/>
                    <a:lstStyle/>
                    <a:p>
                      <a:pPr algn="ctr"/>
                      <a:r>
                        <a:rPr lang="en-US" sz="2600" dirty="0" smtClean="0"/>
                        <a:t>8%</a:t>
                      </a:r>
                      <a:endParaRPr lang="en-US" sz="2600" dirty="0"/>
                    </a:p>
                  </a:txBody>
                  <a:tcPr marL="55735" marR="55735" marT="27867" marB="27867"/>
                </a:tc>
              </a:tr>
              <a:tr h="856235">
                <a:tc>
                  <a:txBody>
                    <a:bodyPr/>
                    <a:lstStyle/>
                    <a:p>
                      <a:pPr algn="ctr"/>
                      <a:r>
                        <a:rPr lang="en-US" sz="2600" dirty="0" smtClean="0"/>
                        <a:t>Vansil® W-10 Wollastonite</a:t>
                      </a:r>
                      <a:endParaRPr lang="en-US" sz="2600" dirty="0"/>
                    </a:p>
                  </a:txBody>
                  <a:tcPr marL="55735" marR="55735" marT="27867" marB="27867"/>
                </a:tc>
                <a:tc>
                  <a:txBody>
                    <a:bodyPr/>
                    <a:lstStyle/>
                    <a:p>
                      <a:pPr algn="ctr"/>
                      <a:r>
                        <a:rPr lang="en-US" sz="2600" dirty="0" smtClean="0"/>
                        <a:t>52%</a:t>
                      </a:r>
                      <a:endParaRPr lang="en-US" sz="2600" dirty="0"/>
                    </a:p>
                  </a:txBody>
                  <a:tcPr marL="55735" marR="55735" marT="27867" marB="27867"/>
                </a:tc>
              </a:tr>
              <a:tr h="856235">
                <a:tc>
                  <a:txBody>
                    <a:bodyPr/>
                    <a:lstStyle/>
                    <a:p>
                      <a:pPr algn="ctr"/>
                      <a:r>
                        <a:rPr lang="en-US" sz="2600" dirty="0" smtClean="0"/>
                        <a:t>Bamboo Leaves Ash</a:t>
                      </a:r>
                      <a:endParaRPr lang="en-US" sz="2600" dirty="0"/>
                    </a:p>
                  </a:txBody>
                  <a:tcPr marL="55735" marR="55735" marT="27867" marB="27867"/>
                </a:tc>
                <a:tc>
                  <a:txBody>
                    <a:bodyPr/>
                    <a:lstStyle/>
                    <a:p>
                      <a:pPr algn="ctr"/>
                      <a:r>
                        <a:rPr lang="en-US" sz="2600" dirty="0" smtClean="0"/>
                        <a:t>60%</a:t>
                      </a:r>
                      <a:endParaRPr lang="en-US" sz="2600" dirty="0"/>
                    </a:p>
                  </a:txBody>
                  <a:tcPr marL="55735" marR="55735" marT="27867" marB="27867"/>
                </a:tc>
              </a:tr>
            </a:tbl>
          </a:graphicData>
        </a:graphic>
      </p:graphicFrame>
      <p:pic>
        <p:nvPicPr>
          <p:cNvPr id="8" name="Picture 2" descr="http://www.crownehotelwarwick.com/crowneplaza/image/Explore%20RI/Colleges%20and%20Universities/URI-Logo-300-x-2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81000"/>
            <a:ext cx="1905000" cy="152400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15817682" y="2657999"/>
            <a:ext cx="8954498" cy="605517"/>
          </a:xfrm>
          <a:prstGeom prst="roundRect">
            <a:avLst/>
          </a:prstGeom>
          <a:solidFill>
            <a:srgbClr val="C96009"/>
          </a:solidFill>
          <a:ln w="69850" cap="flat" cmpd="sng" algn="ctr">
            <a:solidFill>
              <a:schemeClr val="tx1"/>
            </a:solidFill>
            <a:prstDash val="solid"/>
            <a:miter lim="800000"/>
          </a:ln>
          <a:effectLst/>
        </p:spPr>
        <p:txBody>
          <a:bodyPr lIns="44521" tIns="22261" rIns="44521" bIns="22261" rtlCol="0" anchor="ctr"/>
          <a:lstStyle/>
          <a:p>
            <a:pPr algn="ctr" defTabSz="1794949">
              <a:defRPr/>
            </a:pPr>
            <a:r>
              <a:rPr lang="en-US" sz="3200" b="1" kern="0" dirty="0">
                <a:solidFill>
                  <a:prstClr val="white"/>
                </a:solidFill>
                <a:latin typeface="Calibri"/>
              </a:rPr>
              <a:t>Plot Layout</a:t>
            </a:r>
            <a:endParaRPr lang="en-US" sz="3200" b="1" kern="0" dirty="0">
              <a:solidFill>
                <a:prstClr val="white"/>
              </a:solidFill>
              <a:latin typeface="Calibri"/>
            </a:endParaRPr>
          </a:p>
        </p:txBody>
      </p:sp>
      <p:sp>
        <p:nvSpPr>
          <p:cNvPr id="36" name="Rounded Rectangle 35"/>
          <p:cNvSpPr/>
          <p:nvPr/>
        </p:nvSpPr>
        <p:spPr>
          <a:xfrm>
            <a:off x="27305648" y="2657999"/>
            <a:ext cx="8281415" cy="605517"/>
          </a:xfrm>
          <a:prstGeom prst="roundRect">
            <a:avLst/>
          </a:prstGeom>
          <a:solidFill>
            <a:srgbClr val="C96009"/>
          </a:solidFill>
          <a:ln w="69850" cap="flat" cmpd="sng" algn="ctr">
            <a:solidFill>
              <a:schemeClr val="tx1"/>
            </a:solidFill>
            <a:prstDash val="solid"/>
            <a:miter lim="800000"/>
          </a:ln>
          <a:effectLst/>
        </p:spPr>
        <p:txBody>
          <a:bodyPr lIns="44521" tIns="22261" rIns="44521" bIns="22261" rtlCol="0" anchor="ctr"/>
          <a:lstStyle/>
          <a:p>
            <a:pPr algn="ctr" defTabSz="1794949">
              <a:defRPr/>
            </a:pPr>
            <a:r>
              <a:rPr lang="en-US" sz="3200" b="1" kern="0" dirty="0">
                <a:solidFill>
                  <a:prstClr val="white"/>
                </a:solidFill>
                <a:latin typeface="Calibri"/>
              </a:rPr>
              <a:t>Brown Patch</a:t>
            </a:r>
            <a:endParaRPr lang="en-US" sz="3200" b="1" kern="0" dirty="0">
              <a:solidFill>
                <a:prstClr val="white"/>
              </a:solidFill>
              <a:latin typeface="Calibri"/>
            </a:endParaRPr>
          </a:p>
        </p:txBody>
      </p:sp>
    </p:spTree>
    <p:extLst>
      <p:ext uri="{BB962C8B-B14F-4D97-AF65-F5344CB8AC3E}">
        <p14:creationId xmlns:p14="http://schemas.microsoft.com/office/powerpoint/2010/main" val="143290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8379</TotalTime>
  <Words>1154</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normal 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Badz</dc:creator>
  <cp:lastModifiedBy>mike b</cp:lastModifiedBy>
  <cp:revision>45</cp:revision>
  <dcterms:created xsi:type="dcterms:W3CDTF">2014-10-09T22:06:49Z</dcterms:created>
  <dcterms:modified xsi:type="dcterms:W3CDTF">2015-04-17T05:20:15Z</dcterms:modified>
</cp:coreProperties>
</file>