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36576000" cy="29260800"/>
  <p:notesSz cx="6858000" cy="9144000"/>
  <p:defaultTextStyle>
    <a:defPPr>
      <a:defRPr lang="en-US"/>
    </a:defPPr>
    <a:lvl1pPr marL="0" algn="l" defTabSz="1881012" rtl="0" eaLnBrk="1" latinLnBrk="0" hangingPunct="1">
      <a:defRPr sz="7400" kern="1200">
        <a:solidFill>
          <a:schemeClr val="tx1"/>
        </a:solidFill>
        <a:latin typeface="+mn-lt"/>
        <a:ea typeface="+mn-ea"/>
        <a:cs typeface="+mn-cs"/>
      </a:defRPr>
    </a:lvl1pPr>
    <a:lvl2pPr marL="1881012" algn="l" defTabSz="1881012" rtl="0" eaLnBrk="1" latinLnBrk="0" hangingPunct="1">
      <a:defRPr sz="7400" kern="1200">
        <a:solidFill>
          <a:schemeClr val="tx1"/>
        </a:solidFill>
        <a:latin typeface="+mn-lt"/>
        <a:ea typeface="+mn-ea"/>
        <a:cs typeface="+mn-cs"/>
      </a:defRPr>
    </a:lvl2pPr>
    <a:lvl3pPr marL="3762024" algn="l" defTabSz="1881012" rtl="0" eaLnBrk="1" latinLnBrk="0" hangingPunct="1">
      <a:defRPr sz="7400" kern="1200">
        <a:solidFill>
          <a:schemeClr val="tx1"/>
        </a:solidFill>
        <a:latin typeface="+mn-lt"/>
        <a:ea typeface="+mn-ea"/>
        <a:cs typeface="+mn-cs"/>
      </a:defRPr>
    </a:lvl3pPr>
    <a:lvl4pPr marL="5643037" algn="l" defTabSz="1881012" rtl="0" eaLnBrk="1" latinLnBrk="0" hangingPunct="1">
      <a:defRPr sz="7400" kern="1200">
        <a:solidFill>
          <a:schemeClr val="tx1"/>
        </a:solidFill>
        <a:latin typeface="+mn-lt"/>
        <a:ea typeface="+mn-ea"/>
        <a:cs typeface="+mn-cs"/>
      </a:defRPr>
    </a:lvl4pPr>
    <a:lvl5pPr marL="7524049" algn="l" defTabSz="1881012" rtl="0" eaLnBrk="1" latinLnBrk="0" hangingPunct="1">
      <a:defRPr sz="7400" kern="1200">
        <a:solidFill>
          <a:schemeClr val="tx1"/>
        </a:solidFill>
        <a:latin typeface="+mn-lt"/>
        <a:ea typeface="+mn-ea"/>
        <a:cs typeface="+mn-cs"/>
      </a:defRPr>
    </a:lvl5pPr>
    <a:lvl6pPr marL="9405061" algn="l" defTabSz="1881012" rtl="0" eaLnBrk="1" latinLnBrk="0" hangingPunct="1">
      <a:defRPr sz="7400" kern="1200">
        <a:solidFill>
          <a:schemeClr val="tx1"/>
        </a:solidFill>
        <a:latin typeface="+mn-lt"/>
        <a:ea typeface="+mn-ea"/>
        <a:cs typeface="+mn-cs"/>
      </a:defRPr>
    </a:lvl6pPr>
    <a:lvl7pPr marL="11286073" algn="l" defTabSz="1881012" rtl="0" eaLnBrk="1" latinLnBrk="0" hangingPunct="1">
      <a:defRPr sz="7400" kern="1200">
        <a:solidFill>
          <a:schemeClr val="tx1"/>
        </a:solidFill>
        <a:latin typeface="+mn-lt"/>
        <a:ea typeface="+mn-ea"/>
        <a:cs typeface="+mn-cs"/>
      </a:defRPr>
    </a:lvl7pPr>
    <a:lvl8pPr marL="13167086" algn="l" defTabSz="1881012" rtl="0" eaLnBrk="1" latinLnBrk="0" hangingPunct="1">
      <a:defRPr sz="7400" kern="1200">
        <a:solidFill>
          <a:schemeClr val="tx1"/>
        </a:solidFill>
        <a:latin typeface="+mn-lt"/>
        <a:ea typeface="+mn-ea"/>
        <a:cs typeface="+mn-cs"/>
      </a:defRPr>
    </a:lvl8pPr>
    <a:lvl9pPr marL="15048098" algn="l" defTabSz="1881012" rtl="0" eaLnBrk="1" latinLnBrk="0" hangingPunct="1">
      <a:defRPr sz="7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7"/>
    <a:srgbClr val="2D15FF"/>
    <a:srgbClr val="487AEB"/>
    <a:srgbClr val="A7E5FF"/>
    <a:srgbClr val="76B3FF"/>
    <a:srgbClr val="92D1FF"/>
    <a:srgbClr val="FFF44A"/>
    <a:srgbClr val="A2D3FF"/>
    <a:srgbClr val="B7FFFE"/>
    <a:srgbClr val="E425C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snapToGrid="0" snapToObjects="1">
      <p:cViewPr>
        <p:scale>
          <a:sx n="28" d="100"/>
          <a:sy n="28" d="100"/>
        </p:scale>
        <p:origin x="-1688" y="1808"/>
      </p:cViewPr>
      <p:guideLst>
        <p:guide orient="horz" pos="9216"/>
        <p:guide pos="115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Workbook2"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Workbook3"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Workbook4"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layout>
        <c:manualLayout>
          <c:xMode val="edge"/>
          <c:yMode val="edge"/>
          <c:x val="0.308071819135871"/>
          <c:y val="0.049594601177612"/>
        </c:manualLayout>
      </c:layout>
      <c:overlay val="0"/>
      <c:txPr>
        <a:bodyPr/>
        <a:lstStyle/>
        <a:p>
          <a:pPr>
            <a:defRPr sz="3200"/>
          </a:pPr>
          <a:endParaRPr lang="en-US"/>
        </a:p>
      </c:txPr>
    </c:title>
    <c:autoTitleDeleted val="0"/>
    <c:plotArea>
      <c:layout/>
      <c:pieChart>
        <c:varyColors val="1"/>
        <c:ser>
          <c:idx val="0"/>
          <c:order val="0"/>
          <c:tx>
            <c:strRef>
              <c:f>Sheet1!$B$1</c:f>
              <c:strCache>
                <c:ptCount val="1"/>
                <c:pt idx="0">
                  <c:v>Upperclassmen</c:v>
                </c:pt>
              </c:strCache>
            </c:strRef>
          </c:tx>
          <c:dLbls>
            <c:dLbl>
              <c:idx val="0"/>
              <c:layout>
                <c:manualLayout>
                  <c:x val="-0.0652581528411665"/>
                  <c:y val="-0.284200139122796"/>
                </c:manualLayout>
              </c:layout>
              <c:showLegendKey val="0"/>
              <c:showVal val="0"/>
              <c:showCatName val="0"/>
              <c:showSerName val="0"/>
              <c:showPercent val="1"/>
              <c:showBubbleSize val="0"/>
            </c:dLbl>
            <c:dLbl>
              <c:idx val="1"/>
              <c:layout>
                <c:manualLayout>
                  <c:x val="0.0928205270642311"/>
                  <c:y val="0.158593063515114"/>
                </c:manualLayout>
              </c:layout>
              <c:showLegendKey val="0"/>
              <c:showVal val="0"/>
              <c:showCatName val="0"/>
              <c:showSerName val="0"/>
              <c:showPercent val="1"/>
              <c:showBubbleSize val="0"/>
            </c:dLbl>
            <c:txPr>
              <a:bodyPr/>
              <a:lstStyle/>
              <a:p>
                <a:pPr>
                  <a:defRPr sz="2800"/>
                </a:pPr>
                <a:endParaRPr lang="en-US"/>
              </a:p>
            </c:txPr>
            <c:showLegendKey val="0"/>
            <c:showVal val="0"/>
            <c:showCatName val="0"/>
            <c:showSerName val="0"/>
            <c:showPercent val="1"/>
            <c:showBubbleSize val="0"/>
            <c:showLeaderLines val="1"/>
          </c:dLbls>
          <c:cat>
            <c:strRef>
              <c:f>Sheet1!$A$2:$A$3</c:f>
              <c:strCache>
                <c:ptCount val="2"/>
                <c:pt idx="0">
                  <c:v>Interests</c:v>
                </c:pt>
                <c:pt idx="1">
                  <c:v>Abilities</c:v>
                </c:pt>
              </c:strCache>
            </c:strRef>
          </c:cat>
          <c:val>
            <c:numRef>
              <c:f>Sheet1!$B$2:$B$3</c:f>
              <c:numCache>
                <c:formatCode>General</c:formatCode>
                <c:ptCount val="2"/>
                <c:pt idx="0">
                  <c:v>84.4</c:v>
                </c:pt>
                <c:pt idx="1">
                  <c:v>15.6</c:v>
                </c:pt>
              </c:numCache>
            </c:numRef>
          </c:val>
        </c:ser>
        <c:dLbls>
          <c:showLegendKey val="0"/>
          <c:showVal val="0"/>
          <c:showCatName val="0"/>
          <c:showSerName val="0"/>
          <c:showPercent val="1"/>
          <c:showBubbleSize val="0"/>
          <c:showLeaderLines val="1"/>
        </c:dLbls>
        <c:firstSliceAng val="0"/>
      </c:pieChart>
    </c:plotArea>
    <c:plotVisOnly val="1"/>
    <c:dispBlanksAs val="gap"/>
    <c:showDLblsOverMax val="0"/>
  </c:chart>
  <c:spPr>
    <a:solidFill>
      <a:srgbClr val="FFFFFF"/>
    </a:solid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layout>
        <c:manualLayout>
          <c:xMode val="edge"/>
          <c:yMode val="edge"/>
          <c:x val="0.199188560871057"/>
          <c:y val="0.0521414044932822"/>
        </c:manualLayout>
      </c:layout>
      <c:overlay val="0"/>
      <c:txPr>
        <a:bodyPr/>
        <a:lstStyle/>
        <a:p>
          <a:pPr>
            <a:defRPr sz="3200"/>
          </a:pPr>
          <a:endParaRPr lang="en-US"/>
        </a:p>
      </c:txPr>
    </c:title>
    <c:autoTitleDeleted val="0"/>
    <c:plotArea>
      <c:layout/>
      <c:pieChart>
        <c:varyColors val="1"/>
        <c:ser>
          <c:idx val="0"/>
          <c:order val="0"/>
          <c:tx>
            <c:strRef>
              <c:f>Sheet1!$B$1</c:f>
              <c:strCache>
                <c:ptCount val="1"/>
                <c:pt idx="0">
                  <c:v>Underclassmen</c:v>
                </c:pt>
              </c:strCache>
            </c:strRef>
          </c:tx>
          <c:dLbls>
            <c:dLbl>
              <c:idx val="0"/>
              <c:layout>
                <c:manualLayout>
                  <c:x val="-0.137773855896798"/>
                  <c:y val="-0.13393185184106"/>
                </c:manualLayout>
              </c:layout>
              <c:showLegendKey val="0"/>
              <c:showVal val="0"/>
              <c:showCatName val="0"/>
              <c:showSerName val="0"/>
              <c:showPercent val="1"/>
              <c:showBubbleSize val="0"/>
            </c:dLbl>
            <c:dLbl>
              <c:idx val="1"/>
              <c:layout>
                <c:manualLayout>
                  <c:x val="0.14941368047293"/>
                  <c:y val="0.103334473036164"/>
                </c:manualLayout>
              </c:layout>
              <c:showLegendKey val="0"/>
              <c:showVal val="0"/>
              <c:showCatName val="0"/>
              <c:showSerName val="0"/>
              <c:showPercent val="1"/>
              <c:showBubbleSize val="0"/>
            </c:dLbl>
            <c:txPr>
              <a:bodyPr/>
              <a:lstStyle/>
              <a:p>
                <a:pPr>
                  <a:defRPr sz="2800"/>
                </a:pPr>
                <a:endParaRPr lang="en-US"/>
              </a:p>
            </c:txPr>
            <c:showLegendKey val="0"/>
            <c:showVal val="0"/>
            <c:showCatName val="0"/>
            <c:showSerName val="0"/>
            <c:showPercent val="1"/>
            <c:showBubbleSize val="0"/>
            <c:showLeaderLines val="1"/>
          </c:dLbls>
          <c:cat>
            <c:strRef>
              <c:f>Sheet1!$A$2:$A$3</c:f>
              <c:strCache>
                <c:ptCount val="2"/>
                <c:pt idx="0">
                  <c:v>Interests</c:v>
                </c:pt>
                <c:pt idx="1">
                  <c:v>Abilities</c:v>
                </c:pt>
              </c:strCache>
            </c:strRef>
          </c:cat>
          <c:val>
            <c:numRef>
              <c:f>Sheet1!$B$2:$B$3</c:f>
              <c:numCache>
                <c:formatCode>General</c:formatCode>
                <c:ptCount val="2"/>
                <c:pt idx="0">
                  <c:v>66.0</c:v>
                </c:pt>
                <c:pt idx="1">
                  <c:v>34.0</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714707728562439"/>
          <c:y val="0.310289610933455"/>
          <c:w val="0.283058047185401"/>
          <c:h val="0.444977412314096"/>
        </c:manualLayout>
      </c:layout>
      <c:overlay val="0"/>
      <c:txPr>
        <a:bodyPr/>
        <a:lstStyle/>
        <a:p>
          <a:pPr>
            <a:defRPr sz="2800"/>
          </a:pPr>
          <a:endParaRPr lang="en-US"/>
        </a:p>
      </c:txPr>
    </c:legend>
    <c:plotVisOnly val="1"/>
    <c:dispBlanksAs val="gap"/>
    <c:showDLblsOverMax val="0"/>
  </c:chart>
  <c:spPr>
    <a:solidFill>
      <a:srgbClr val="FFFFFF"/>
    </a:solidFill>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0280197478666245"/>
          <c:y val="0.0247577756810563"/>
          <c:w val="0.861170923123813"/>
          <c:h val="0.839366572834047"/>
        </c:manualLayout>
      </c:layout>
      <c:bar3DChart>
        <c:barDir val="col"/>
        <c:grouping val="clustered"/>
        <c:varyColors val="0"/>
        <c:ser>
          <c:idx val="0"/>
          <c:order val="0"/>
          <c:tx>
            <c:strRef>
              <c:f>Sheet1!$B$1</c:f>
              <c:strCache>
                <c:ptCount val="1"/>
                <c:pt idx="0">
                  <c:v>Underclassmen</c:v>
                </c:pt>
              </c:strCache>
            </c:strRef>
          </c:tx>
          <c:invertIfNegative val="0"/>
          <c:cat>
            <c:strRef>
              <c:f>Sheet1!$A$2:$A$4</c:f>
              <c:strCache>
                <c:ptCount val="3"/>
                <c:pt idx="0">
                  <c:v>Live to work</c:v>
                </c:pt>
                <c:pt idx="1">
                  <c:v>Work to live</c:v>
                </c:pt>
                <c:pt idx="2">
                  <c:v>Unsure</c:v>
                </c:pt>
              </c:strCache>
            </c:strRef>
          </c:cat>
          <c:val>
            <c:numRef>
              <c:f>Sheet1!$B$2:$B$4</c:f>
              <c:numCache>
                <c:formatCode>0.00%</c:formatCode>
                <c:ptCount val="3"/>
                <c:pt idx="0">
                  <c:v>0.274</c:v>
                </c:pt>
                <c:pt idx="1">
                  <c:v>0.484</c:v>
                </c:pt>
                <c:pt idx="2">
                  <c:v>0.242</c:v>
                </c:pt>
              </c:numCache>
            </c:numRef>
          </c:val>
        </c:ser>
        <c:ser>
          <c:idx val="1"/>
          <c:order val="1"/>
          <c:tx>
            <c:strRef>
              <c:f>Sheet1!$C$1</c:f>
              <c:strCache>
                <c:ptCount val="1"/>
                <c:pt idx="0">
                  <c:v>Upperclassmen</c:v>
                </c:pt>
              </c:strCache>
            </c:strRef>
          </c:tx>
          <c:invertIfNegative val="0"/>
          <c:cat>
            <c:strRef>
              <c:f>Sheet1!$A$2:$A$4</c:f>
              <c:strCache>
                <c:ptCount val="3"/>
                <c:pt idx="0">
                  <c:v>Live to work</c:v>
                </c:pt>
                <c:pt idx="1">
                  <c:v>Work to live</c:v>
                </c:pt>
                <c:pt idx="2">
                  <c:v>Unsure</c:v>
                </c:pt>
              </c:strCache>
            </c:strRef>
          </c:cat>
          <c:val>
            <c:numRef>
              <c:f>Sheet1!$C$2:$C$4</c:f>
              <c:numCache>
                <c:formatCode>0.00%</c:formatCode>
                <c:ptCount val="3"/>
                <c:pt idx="0">
                  <c:v>0.378</c:v>
                </c:pt>
                <c:pt idx="1">
                  <c:v>0.311</c:v>
                </c:pt>
                <c:pt idx="2">
                  <c:v>0.311</c:v>
                </c:pt>
              </c:numCache>
            </c:numRef>
          </c:val>
        </c:ser>
        <c:dLbls>
          <c:showLegendKey val="0"/>
          <c:showVal val="0"/>
          <c:showCatName val="0"/>
          <c:showSerName val="0"/>
          <c:showPercent val="0"/>
          <c:showBubbleSize val="0"/>
        </c:dLbls>
        <c:gapWidth val="150"/>
        <c:shape val="box"/>
        <c:axId val="2144702664"/>
        <c:axId val="2144847736"/>
        <c:axId val="0"/>
      </c:bar3DChart>
      <c:catAx>
        <c:axId val="2144702664"/>
        <c:scaling>
          <c:orientation val="minMax"/>
        </c:scaling>
        <c:delete val="0"/>
        <c:axPos val="b"/>
        <c:majorTickMark val="out"/>
        <c:minorTickMark val="none"/>
        <c:tickLblPos val="nextTo"/>
        <c:txPr>
          <a:bodyPr/>
          <a:lstStyle/>
          <a:p>
            <a:pPr>
              <a:defRPr sz="2800"/>
            </a:pPr>
            <a:endParaRPr lang="en-US"/>
          </a:p>
        </c:txPr>
        <c:crossAx val="2144847736"/>
        <c:crosses val="autoZero"/>
        <c:auto val="1"/>
        <c:lblAlgn val="ctr"/>
        <c:lblOffset val="100"/>
        <c:noMultiLvlLbl val="0"/>
      </c:catAx>
      <c:valAx>
        <c:axId val="2144847736"/>
        <c:scaling>
          <c:orientation val="minMax"/>
        </c:scaling>
        <c:delete val="0"/>
        <c:axPos val="l"/>
        <c:majorGridlines/>
        <c:numFmt formatCode="0.00%" sourceLinked="1"/>
        <c:majorTickMark val="out"/>
        <c:minorTickMark val="none"/>
        <c:tickLblPos val="nextTo"/>
        <c:txPr>
          <a:bodyPr/>
          <a:lstStyle/>
          <a:p>
            <a:pPr>
              <a:defRPr sz="2800"/>
            </a:pPr>
            <a:endParaRPr lang="en-US"/>
          </a:p>
        </c:txPr>
        <c:crossAx val="2144702664"/>
        <c:crosses val="autoZero"/>
        <c:crossBetween val="between"/>
      </c:valAx>
      <c:spPr>
        <a:solidFill>
          <a:srgbClr val="FFFFFF"/>
        </a:solidFill>
      </c:spPr>
    </c:plotArea>
    <c:legend>
      <c:legendPos val="r"/>
      <c:layout>
        <c:manualLayout>
          <c:xMode val="edge"/>
          <c:yMode val="edge"/>
          <c:x val="0.652843213113025"/>
          <c:y val="0.0021962364988455"/>
          <c:w val="0.225839954853783"/>
          <c:h val="0.277413650696727"/>
        </c:manualLayout>
      </c:layout>
      <c:overlay val="0"/>
      <c:txPr>
        <a:bodyPr/>
        <a:lstStyle/>
        <a:p>
          <a:pPr>
            <a:defRPr sz="28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219306471897414"/>
          <c:y val="0.0233168180776943"/>
          <c:w val="0.520808389497849"/>
          <c:h val="0.834366984402447"/>
        </c:manualLayout>
      </c:layout>
      <c:bar3DChart>
        <c:barDir val="bar"/>
        <c:grouping val="clustered"/>
        <c:varyColors val="0"/>
        <c:ser>
          <c:idx val="0"/>
          <c:order val="0"/>
          <c:tx>
            <c:strRef>
              <c:f>Sheet1!$B$6</c:f>
              <c:strCache>
                <c:ptCount val="1"/>
                <c:pt idx="0">
                  <c:v>Underclassmen</c:v>
                </c:pt>
              </c:strCache>
            </c:strRef>
          </c:tx>
          <c:invertIfNegative val="0"/>
          <c:cat>
            <c:strRef>
              <c:f>Sheet1!$A$7:$A$9</c:f>
              <c:strCache>
                <c:ptCount val="3"/>
                <c:pt idx="0">
                  <c:v>Stereotypes</c:v>
                </c:pt>
                <c:pt idx="1">
                  <c:v>Expected Salary</c:v>
                </c:pt>
                <c:pt idx="2">
                  <c:v>Family</c:v>
                </c:pt>
              </c:strCache>
            </c:strRef>
          </c:cat>
          <c:val>
            <c:numRef>
              <c:f>Sheet1!$B$7:$B$9</c:f>
              <c:numCache>
                <c:formatCode>0.00%</c:formatCode>
                <c:ptCount val="3"/>
                <c:pt idx="0">
                  <c:v>0.4838</c:v>
                </c:pt>
                <c:pt idx="1">
                  <c:v>0.935</c:v>
                </c:pt>
                <c:pt idx="2">
                  <c:v>0.742</c:v>
                </c:pt>
              </c:numCache>
            </c:numRef>
          </c:val>
        </c:ser>
        <c:ser>
          <c:idx val="1"/>
          <c:order val="1"/>
          <c:tx>
            <c:strRef>
              <c:f>Sheet1!$C$6</c:f>
              <c:strCache>
                <c:ptCount val="1"/>
                <c:pt idx="0">
                  <c:v>Upperclassmen</c:v>
                </c:pt>
              </c:strCache>
            </c:strRef>
          </c:tx>
          <c:invertIfNegative val="0"/>
          <c:cat>
            <c:strRef>
              <c:f>Sheet1!$A$7:$A$9</c:f>
              <c:strCache>
                <c:ptCount val="3"/>
                <c:pt idx="0">
                  <c:v>Stereotypes</c:v>
                </c:pt>
                <c:pt idx="1">
                  <c:v>Expected Salary</c:v>
                </c:pt>
                <c:pt idx="2">
                  <c:v>Family</c:v>
                </c:pt>
              </c:strCache>
            </c:strRef>
          </c:cat>
          <c:val>
            <c:numRef>
              <c:f>Sheet1!$C$7:$C$9</c:f>
              <c:numCache>
                <c:formatCode>0.00%</c:formatCode>
                <c:ptCount val="3"/>
                <c:pt idx="0">
                  <c:v>0.489</c:v>
                </c:pt>
                <c:pt idx="1">
                  <c:v>0.956</c:v>
                </c:pt>
                <c:pt idx="2">
                  <c:v>0.622</c:v>
                </c:pt>
              </c:numCache>
            </c:numRef>
          </c:val>
        </c:ser>
        <c:dLbls>
          <c:showLegendKey val="0"/>
          <c:showVal val="0"/>
          <c:showCatName val="0"/>
          <c:showSerName val="0"/>
          <c:showPercent val="0"/>
          <c:showBubbleSize val="0"/>
        </c:dLbls>
        <c:gapWidth val="150"/>
        <c:shape val="box"/>
        <c:axId val="2141756136"/>
        <c:axId val="-2137854936"/>
        <c:axId val="0"/>
      </c:bar3DChart>
      <c:catAx>
        <c:axId val="2141756136"/>
        <c:scaling>
          <c:orientation val="minMax"/>
        </c:scaling>
        <c:delete val="0"/>
        <c:axPos val="l"/>
        <c:majorTickMark val="out"/>
        <c:minorTickMark val="none"/>
        <c:tickLblPos val="nextTo"/>
        <c:txPr>
          <a:bodyPr/>
          <a:lstStyle/>
          <a:p>
            <a:pPr>
              <a:defRPr sz="2800"/>
            </a:pPr>
            <a:endParaRPr lang="en-US"/>
          </a:p>
        </c:txPr>
        <c:crossAx val="-2137854936"/>
        <c:crosses val="autoZero"/>
        <c:auto val="1"/>
        <c:lblAlgn val="ctr"/>
        <c:lblOffset val="100"/>
        <c:noMultiLvlLbl val="0"/>
      </c:catAx>
      <c:valAx>
        <c:axId val="-2137854936"/>
        <c:scaling>
          <c:orientation val="minMax"/>
        </c:scaling>
        <c:delete val="0"/>
        <c:axPos val="b"/>
        <c:majorGridlines/>
        <c:numFmt formatCode="0.00%" sourceLinked="1"/>
        <c:majorTickMark val="out"/>
        <c:minorTickMark val="none"/>
        <c:tickLblPos val="nextTo"/>
        <c:txPr>
          <a:bodyPr/>
          <a:lstStyle/>
          <a:p>
            <a:pPr>
              <a:defRPr sz="2800"/>
            </a:pPr>
            <a:endParaRPr lang="en-US"/>
          </a:p>
        </c:txPr>
        <c:crossAx val="2141756136"/>
        <c:crosses val="autoZero"/>
        <c:crossBetween val="between"/>
      </c:valAx>
    </c:plotArea>
    <c:legend>
      <c:legendPos val="r"/>
      <c:layout>
        <c:manualLayout>
          <c:xMode val="edge"/>
          <c:yMode val="edge"/>
          <c:x val="0.760996518249874"/>
          <c:y val="0.424967863464848"/>
          <c:w val="0.231310812540757"/>
          <c:h val="0.248712349552857"/>
        </c:manualLayout>
      </c:layout>
      <c:overlay val="0"/>
      <c:txPr>
        <a:bodyPr/>
        <a:lstStyle/>
        <a:p>
          <a:pPr>
            <a:defRPr sz="2800"/>
          </a:pPr>
          <a:endParaRPr lang="en-US"/>
        </a:p>
      </c:txPr>
    </c:legend>
    <c:plotVisOnly val="1"/>
    <c:dispBlanksAs val="gap"/>
    <c:showDLblsOverMax val="0"/>
  </c:chart>
  <c:spPr>
    <a:solidFill>
      <a:srgbClr val="FFFFFF"/>
    </a:solidFill>
  </c:sp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9089817"/>
            <a:ext cx="31089600" cy="6272106"/>
          </a:xfrm>
        </p:spPr>
        <p:txBody>
          <a:bodyPr/>
          <a:lstStyle/>
          <a:p>
            <a:r>
              <a:rPr lang="en-US" smtClean="0"/>
              <a:t>Click to edit Master title style</a:t>
            </a:r>
            <a:endParaRPr lang="en-US"/>
          </a:p>
        </p:txBody>
      </p:sp>
      <p:sp>
        <p:nvSpPr>
          <p:cNvPr id="3" name="Subtitle 2"/>
          <p:cNvSpPr>
            <a:spLocks noGrp="1"/>
          </p:cNvSpPr>
          <p:nvPr>
            <p:ph type="subTitle" idx="1"/>
          </p:nvPr>
        </p:nvSpPr>
        <p:spPr>
          <a:xfrm>
            <a:off x="5486400" y="16581120"/>
            <a:ext cx="25603200" cy="7477760"/>
          </a:xfrm>
        </p:spPr>
        <p:txBody>
          <a:bodyPr/>
          <a:lstStyle>
            <a:lvl1pPr marL="0" indent="0" algn="ctr">
              <a:buNone/>
              <a:defRPr>
                <a:solidFill>
                  <a:schemeClr val="tx1">
                    <a:tint val="75000"/>
                  </a:schemeClr>
                </a:solidFill>
              </a:defRPr>
            </a:lvl1pPr>
            <a:lvl2pPr marL="1881012" indent="0" algn="ctr">
              <a:buNone/>
              <a:defRPr>
                <a:solidFill>
                  <a:schemeClr val="tx1">
                    <a:tint val="75000"/>
                  </a:schemeClr>
                </a:solidFill>
              </a:defRPr>
            </a:lvl2pPr>
            <a:lvl3pPr marL="3762024" indent="0" algn="ctr">
              <a:buNone/>
              <a:defRPr>
                <a:solidFill>
                  <a:schemeClr val="tx1">
                    <a:tint val="75000"/>
                  </a:schemeClr>
                </a:solidFill>
              </a:defRPr>
            </a:lvl3pPr>
            <a:lvl4pPr marL="5643037" indent="0" algn="ctr">
              <a:buNone/>
              <a:defRPr>
                <a:solidFill>
                  <a:schemeClr val="tx1">
                    <a:tint val="75000"/>
                  </a:schemeClr>
                </a:solidFill>
              </a:defRPr>
            </a:lvl4pPr>
            <a:lvl5pPr marL="7524049" indent="0" algn="ctr">
              <a:buNone/>
              <a:defRPr>
                <a:solidFill>
                  <a:schemeClr val="tx1">
                    <a:tint val="75000"/>
                  </a:schemeClr>
                </a:solidFill>
              </a:defRPr>
            </a:lvl5pPr>
            <a:lvl6pPr marL="9405061" indent="0" algn="ctr">
              <a:buNone/>
              <a:defRPr>
                <a:solidFill>
                  <a:schemeClr val="tx1">
                    <a:tint val="75000"/>
                  </a:schemeClr>
                </a:solidFill>
              </a:defRPr>
            </a:lvl6pPr>
            <a:lvl7pPr marL="11286073" indent="0" algn="ctr">
              <a:buNone/>
              <a:defRPr>
                <a:solidFill>
                  <a:schemeClr val="tx1">
                    <a:tint val="75000"/>
                  </a:schemeClr>
                </a:solidFill>
              </a:defRPr>
            </a:lvl7pPr>
            <a:lvl8pPr marL="13167086" indent="0" algn="ctr">
              <a:buNone/>
              <a:defRPr>
                <a:solidFill>
                  <a:schemeClr val="tx1">
                    <a:tint val="75000"/>
                  </a:schemeClr>
                </a:solidFill>
              </a:defRPr>
            </a:lvl8pPr>
            <a:lvl9pPr marL="1504809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19CB2A-B778-AA41-BE4B-38A4A98915D1}" type="datetimeFigureOut">
              <a:rPr lang="en-US" smtClean="0"/>
              <a:t>4/14/15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E0B9E-1D12-484D-9FCD-63B39CBED24D}" type="slidenum">
              <a:rPr lang="en-US" smtClean="0"/>
              <a:t>‹#›</a:t>
            </a:fld>
            <a:endParaRPr lang="en-US"/>
          </a:p>
        </p:txBody>
      </p:sp>
    </p:spTree>
    <p:extLst>
      <p:ext uri="{BB962C8B-B14F-4D97-AF65-F5344CB8AC3E}">
        <p14:creationId xmlns:p14="http://schemas.microsoft.com/office/powerpoint/2010/main" val="1653228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19CB2A-B778-AA41-BE4B-38A4A98915D1}" type="datetimeFigureOut">
              <a:rPr lang="en-US" smtClean="0"/>
              <a:t>4/14/15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E0B9E-1D12-484D-9FCD-63B39CBED24D}" type="slidenum">
              <a:rPr lang="en-US" smtClean="0"/>
              <a:t>‹#›</a:t>
            </a:fld>
            <a:endParaRPr lang="en-US"/>
          </a:p>
        </p:txBody>
      </p:sp>
    </p:spTree>
    <p:extLst>
      <p:ext uri="{BB962C8B-B14F-4D97-AF65-F5344CB8AC3E}">
        <p14:creationId xmlns:p14="http://schemas.microsoft.com/office/powerpoint/2010/main" val="2906307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855052" y="6251792"/>
            <a:ext cx="26333448" cy="13315018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854700" y="6251792"/>
            <a:ext cx="78390753" cy="13315018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19CB2A-B778-AA41-BE4B-38A4A98915D1}" type="datetimeFigureOut">
              <a:rPr lang="en-US" smtClean="0"/>
              <a:t>4/14/15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E0B9E-1D12-484D-9FCD-63B39CBED24D}" type="slidenum">
              <a:rPr lang="en-US" smtClean="0"/>
              <a:t>‹#›</a:t>
            </a:fld>
            <a:endParaRPr lang="en-US"/>
          </a:p>
        </p:txBody>
      </p:sp>
    </p:spTree>
    <p:extLst>
      <p:ext uri="{BB962C8B-B14F-4D97-AF65-F5344CB8AC3E}">
        <p14:creationId xmlns:p14="http://schemas.microsoft.com/office/powerpoint/2010/main" val="2765428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19CB2A-B778-AA41-BE4B-38A4A98915D1}" type="datetimeFigureOut">
              <a:rPr lang="en-US" smtClean="0"/>
              <a:t>4/14/15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E0B9E-1D12-484D-9FCD-63B39CBED24D}" type="slidenum">
              <a:rPr lang="en-US" smtClean="0"/>
              <a:t>‹#›</a:t>
            </a:fld>
            <a:endParaRPr lang="en-US"/>
          </a:p>
        </p:txBody>
      </p:sp>
    </p:spTree>
    <p:extLst>
      <p:ext uri="{BB962C8B-B14F-4D97-AF65-F5344CB8AC3E}">
        <p14:creationId xmlns:p14="http://schemas.microsoft.com/office/powerpoint/2010/main" val="3758850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3" y="18802775"/>
            <a:ext cx="31089600" cy="5811520"/>
          </a:xfrm>
        </p:spPr>
        <p:txBody>
          <a:bodyPr anchor="t"/>
          <a:lstStyle>
            <a:lvl1pPr algn="l">
              <a:defRPr sz="165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3" y="12401978"/>
            <a:ext cx="31089600" cy="6400798"/>
          </a:xfrm>
        </p:spPr>
        <p:txBody>
          <a:bodyPr anchor="b"/>
          <a:lstStyle>
            <a:lvl1pPr marL="0" indent="0">
              <a:buNone/>
              <a:defRPr sz="8200">
                <a:solidFill>
                  <a:schemeClr val="tx1">
                    <a:tint val="75000"/>
                  </a:schemeClr>
                </a:solidFill>
              </a:defRPr>
            </a:lvl1pPr>
            <a:lvl2pPr marL="1881012" indent="0">
              <a:buNone/>
              <a:defRPr sz="7400">
                <a:solidFill>
                  <a:schemeClr val="tx1">
                    <a:tint val="75000"/>
                  </a:schemeClr>
                </a:solidFill>
              </a:defRPr>
            </a:lvl2pPr>
            <a:lvl3pPr marL="3762024" indent="0">
              <a:buNone/>
              <a:defRPr sz="6600">
                <a:solidFill>
                  <a:schemeClr val="tx1">
                    <a:tint val="75000"/>
                  </a:schemeClr>
                </a:solidFill>
              </a:defRPr>
            </a:lvl3pPr>
            <a:lvl4pPr marL="5643037" indent="0">
              <a:buNone/>
              <a:defRPr sz="5800">
                <a:solidFill>
                  <a:schemeClr val="tx1">
                    <a:tint val="75000"/>
                  </a:schemeClr>
                </a:solidFill>
              </a:defRPr>
            </a:lvl4pPr>
            <a:lvl5pPr marL="7524049" indent="0">
              <a:buNone/>
              <a:defRPr sz="5800">
                <a:solidFill>
                  <a:schemeClr val="tx1">
                    <a:tint val="75000"/>
                  </a:schemeClr>
                </a:solidFill>
              </a:defRPr>
            </a:lvl5pPr>
            <a:lvl6pPr marL="9405061" indent="0">
              <a:buNone/>
              <a:defRPr sz="5800">
                <a:solidFill>
                  <a:schemeClr val="tx1">
                    <a:tint val="75000"/>
                  </a:schemeClr>
                </a:solidFill>
              </a:defRPr>
            </a:lvl6pPr>
            <a:lvl7pPr marL="11286073" indent="0">
              <a:buNone/>
              <a:defRPr sz="5800">
                <a:solidFill>
                  <a:schemeClr val="tx1">
                    <a:tint val="75000"/>
                  </a:schemeClr>
                </a:solidFill>
              </a:defRPr>
            </a:lvl7pPr>
            <a:lvl8pPr marL="13167086" indent="0">
              <a:buNone/>
              <a:defRPr sz="5800">
                <a:solidFill>
                  <a:schemeClr val="tx1">
                    <a:tint val="75000"/>
                  </a:schemeClr>
                </a:solidFill>
              </a:defRPr>
            </a:lvl8pPr>
            <a:lvl9pPr marL="15048098" indent="0">
              <a:buNone/>
              <a:defRPr sz="5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19CB2A-B778-AA41-BE4B-38A4A98915D1}" type="datetimeFigureOut">
              <a:rPr lang="en-US" smtClean="0"/>
              <a:t>4/14/15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AE0B9E-1D12-484D-9FCD-63B39CBED24D}" type="slidenum">
              <a:rPr lang="en-US" smtClean="0"/>
              <a:t>‹#›</a:t>
            </a:fld>
            <a:endParaRPr lang="en-US"/>
          </a:p>
        </p:txBody>
      </p:sp>
    </p:spTree>
    <p:extLst>
      <p:ext uri="{BB962C8B-B14F-4D97-AF65-F5344CB8AC3E}">
        <p14:creationId xmlns:p14="http://schemas.microsoft.com/office/powerpoint/2010/main" val="16444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854703" y="36413441"/>
            <a:ext cx="52362100" cy="102988535"/>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8826403" y="36413441"/>
            <a:ext cx="52362100" cy="102988535"/>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19CB2A-B778-AA41-BE4B-38A4A98915D1}" type="datetimeFigureOut">
              <a:rPr lang="en-US" smtClean="0"/>
              <a:t>4/14/15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E0B9E-1D12-484D-9FCD-63B39CBED24D}" type="slidenum">
              <a:rPr lang="en-US" smtClean="0"/>
              <a:t>‹#›</a:t>
            </a:fld>
            <a:endParaRPr lang="en-US"/>
          </a:p>
        </p:txBody>
      </p:sp>
    </p:spTree>
    <p:extLst>
      <p:ext uri="{BB962C8B-B14F-4D97-AF65-F5344CB8AC3E}">
        <p14:creationId xmlns:p14="http://schemas.microsoft.com/office/powerpoint/2010/main" val="1022658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800" y="1171789"/>
            <a:ext cx="32918400" cy="4876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8800" y="6549815"/>
            <a:ext cx="16160753" cy="2729651"/>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smtClean="0"/>
              <a:t>Click to edit Master text styles</a:t>
            </a:r>
          </a:p>
        </p:txBody>
      </p:sp>
      <p:sp>
        <p:nvSpPr>
          <p:cNvPr id="4" name="Content Placeholder 3"/>
          <p:cNvSpPr>
            <a:spLocks noGrp="1"/>
          </p:cNvSpPr>
          <p:nvPr>
            <p:ph sz="half" idx="2"/>
          </p:nvPr>
        </p:nvSpPr>
        <p:spPr>
          <a:xfrm>
            <a:off x="1828800" y="9279466"/>
            <a:ext cx="16160753" cy="16858829"/>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103" y="6549815"/>
            <a:ext cx="16167100" cy="2729651"/>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smtClean="0"/>
              <a:t>Click to edit Master text styles</a:t>
            </a:r>
          </a:p>
        </p:txBody>
      </p:sp>
      <p:sp>
        <p:nvSpPr>
          <p:cNvPr id="6" name="Content Placeholder 5"/>
          <p:cNvSpPr>
            <a:spLocks noGrp="1"/>
          </p:cNvSpPr>
          <p:nvPr>
            <p:ph sz="quarter" idx="4"/>
          </p:nvPr>
        </p:nvSpPr>
        <p:spPr>
          <a:xfrm>
            <a:off x="18580103" y="9279466"/>
            <a:ext cx="16167100" cy="16858829"/>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19CB2A-B778-AA41-BE4B-38A4A98915D1}" type="datetimeFigureOut">
              <a:rPr lang="en-US" smtClean="0"/>
              <a:t>4/14/15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AE0B9E-1D12-484D-9FCD-63B39CBED24D}" type="slidenum">
              <a:rPr lang="en-US" smtClean="0"/>
              <a:t>‹#›</a:t>
            </a:fld>
            <a:endParaRPr lang="en-US"/>
          </a:p>
        </p:txBody>
      </p:sp>
    </p:spTree>
    <p:extLst>
      <p:ext uri="{BB962C8B-B14F-4D97-AF65-F5344CB8AC3E}">
        <p14:creationId xmlns:p14="http://schemas.microsoft.com/office/powerpoint/2010/main" val="2936580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19CB2A-B778-AA41-BE4B-38A4A98915D1}" type="datetimeFigureOut">
              <a:rPr lang="en-US" smtClean="0"/>
              <a:t>4/14/15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AE0B9E-1D12-484D-9FCD-63B39CBED24D}" type="slidenum">
              <a:rPr lang="en-US" smtClean="0"/>
              <a:t>‹#›</a:t>
            </a:fld>
            <a:endParaRPr lang="en-US"/>
          </a:p>
        </p:txBody>
      </p:sp>
    </p:spTree>
    <p:extLst>
      <p:ext uri="{BB962C8B-B14F-4D97-AF65-F5344CB8AC3E}">
        <p14:creationId xmlns:p14="http://schemas.microsoft.com/office/powerpoint/2010/main" val="753728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19CB2A-B778-AA41-BE4B-38A4A98915D1}" type="datetimeFigureOut">
              <a:rPr lang="en-US" smtClean="0"/>
              <a:t>4/14/15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AE0B9E-1D12-484D-9FCD-63B39CBED24D}" type="slidenum">
              <a:rPr lang="en-US" smtClean="0"/>
              <a:t>‹#›</a:t>
            </a:fld>
            <a:endParaRPr lang="en-US"/>
          </a:p>
        </p:txBody>
      </p:sp>
    </p:spTree>
    <p:extLst>
      <p:ext uri="{BB962C8B-B14F-4D97-AF65-F5344CB8AC3E}">
        <p14:creationId xmlns:p14="http://schemas.microsoft.com/office/powerpoint/2010/main" val="3863166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1" y="1165014"/>
            <a:ext cx="12033253" cy="4958080"/>
          </a:xfrm>
        </p:spPr>
        <p:txBody>
          <a:bodyPr anchor="b"/>
          <a:lstStyle>
            <a:lvl1pPr algn="l">
              <a:defRPr sz="8200" b="1"/>
            </a:lvl1pPr>
          </a:lstStyle>
          <a:p>
            <a:r>
              <a:rPr lang="en-US" smtClean="0"/>
              <a:t>Click to edit Master title style</a:t>
            </a:r>
            <a:endParaRPr lang="en-US"/>
          </a:p>
        </p:txBody>
      </p:sp>
      <p:sp>
        <p:nvSpPr>
          <p:cNvPr id="3" name="Content Placeholder 2"/>
          <p:cNvSpPr>
            <a:spLocks noGrp="1"/>
          </p:cNvSpPr>
          <p:nvPr>
            <p:ph idx="1"/>
          </p:nvPr>
        </p:nvSpPr>
        <p:spPr>
          <a:xfrm>
            <a:off x="14300200" y="1165016"/>
            <a:ext cx="20447000" cy="24973282"/>
          </a:xfrm>
        </p:spPr>
        <p:txBody>
          <a:bodyPr/>
          <a:lstStyle>
            <a:lvl1pPr>
              <a:defRPr sz="13200"/>
            </a:lvl1pPr>
            <a:lvl2pPr>
              <a:defRPr sz="11500"/>
            </a:lvl2pPr>
            <a:lvl3pPr>
              <a:defRPr sz="99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8801" y="6123096"/>
            <a:ext cx="12033253" cy="20015202"/>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19CB2A-B778-AA41-BE4B-38A4A98915D1}" type="datetimeFigureOut">
              <a:rPr lang="en-US" smtClean="0"/>
              <a:t>4/14/15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E0B9E-1D12-484D-9FCD-63B39CBED24D}" type="slidenum">
              <a:rPr lang="en-US" smtClean="0"/>
              <a:t>‹#›</a:t>
            </a:fld>
            <a:endParaRPr lang="en-US"/>
          </a:p>
        </p:txBody>
      </p:sp>
    </p:spTree>
    <p:extLst>
      <p:ext uri="{BB962C8B-B14F-4D97-AF65-F5344CB8AC3E}">
        <p14:creationId xmlns:p14="http://schemas.microsoft.com/office/powerpoint/2010/main" val="3336443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3" y="20482561"/>
            <a:ext cx="21945600" cy="2418082"/>
          </a:xfrm>
        </p:spPr>
        <p:txBody>
          <a:bodyPr anchor="b"/>
          <a:lstStyle>
            <a:lvl1pPr algn="l">
              <a:defRPr sz="8200" b="1"/>
            </a:lvl1pPr>
          </a:lstStyle>
          <a:p>
            <a:r>
              <a:rPr lang="en-US" smtClean="0"/>
              <a:t>Click to edit Master title style</a:t>
            </a:r>
            <a:endParaRPr lang="en-US"/>
          </a:p>
        </p:txBody>
      </p:sp>
      <p:sp>
        <p:nvSpPr>
          <p:cNvPr id="3" name="Picture Placeholder 2"/>
          <p:cNvSpPr>
            <a:spLocks noGrp="1"/>
          </p:cNvSpPr>
          <p:nvPr>
            <p:ph type="pic" idx="1"/>
          </p:nvPr>
        </p:nvSpPr>
        <p:spPr>
          <a:xfrm>
            <a:off x="7169153" y="2614506"/>
            <a:ext cx="21945600" cy="17556480"/>
          </a:xfrm>
        </p:spPr>
        <p:txBody>
          <a:bodyPr/>
          <a:lstStyle>
            <a:lvl1pPr marL="0" indent="0">
              <a:buNone/>
              <a:defRPr sz="13200"/>
            </a:lvl1pPr>
            <a:lvl2pPr marL="1881012" indent="0">
              <a:buNone/>
              <a:defRPr sz="11500"/>
            </a:lvl2pPr>
            <a:lvl3pPr marL="3762024" indent="0">
              <a:buNone/>
              <a:defRPr sz="9900"/>
            </a:lvl3pPr>
            <a:lvl4pPr marL="5643037" indent="0">
              <a:buNone/>
              <a:defRPr sz="8200"/>
            </a:lvl4pPr>
            <a:lvl5pPr marL="7524049" indent="0">
              <a:buNone/>
              <a:defRPr sz="8200"/>
            </a:lvl5pPr>
            <a:lvl6pPr marL="9405061" indent="0">
              <a:buNone/>
              <a:defRPr sz="8200"/>
            </a:lvl6pPr>
            <a:lvl7pPr marL="11286073" indent="0">
              <a:buNone/>
              <a:defRPr sz="8200"/>
            </a:lvl7pPr>
            <a:lvl8pPr marL="13167086" indent="0">
              <a:buNone/>
              <a:defRPr sz="8200"/>
            </a:lvl8pPr>
            <a:lvl9pPr marL="15048098" indent="0">
              <a:buNone/>
              <a:defRPr sz="8200"/>
            </a:lvl9pPr>
          </a:lstStyle>
          <a:p>
            <a:endParaRPr lang="en-US"/>
          </a:p>
        </p:txBody>
      </p:sp>
      <p:sp>
        <p:nvSpPr>
          <p:cNvPr id="4" name="Text Placeholder 3"/>
          <p:cNvSpPr>
            <a:spLocks noGrp="1"/>
          </p:cNvSpPr>
          <p:nvPr>
            <p:ph type="body" sz="half" idx="2"/>
          </p:nvPr>
        </p:nvSpPr>
        <p:spPr>
          <a:xfrm>
            <a:off x="7169153" y="22900643"/>
            <a:ext cx="21945600" cy="3434078"/>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19CB2A-B778-AA41-BE4B-38A4A98915D1}" type="datetimeFigureOut">
              <a:rPr lang="en-US" smtClean="0"/>
              <a:t>4/14/15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AE0B9E-1D12-484D-9FCD-63B39CBED24D}" type="slidenum">
              <a:rPr lang="en-US" smtClean="0"/>
              <a:t>‹#›</a:t>
            </a:fld>
            <a:endParaRPr lang="en-US"/>
          </a:p>
        </p:txBody>
      </p:sp>
    </p:spTree>
    <p:extLst>
      <p:ext uri="{BB962C8B-B14F-4D97-AF65-F5344CB8AC3E}">
        <p14:creationId xmlns:p14="http://schemas.microsoft.com/office/powerpoint/2010/main" val="17496671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1171789"/>
            <a:ext cx="32918400" cy="4876800"/>
          </a:xfrm>
          <a:prstGeom prst="rect">
            <a:avLst/>
          </a:prstGeom>
        </p:spPr>
        <p:txBody>
          <a:bodyPr vert="horz" lIns="376202" tIns="188101" rIns="376202" bIns="18810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828800" y="6827523"/>
            <a:ext cx="32918400" cy="19310775"/>
          </a:xfrm>
          <a:prstGeom prst="rect">
            <a:avLst/>
          </a:prstGeom>
        </p:spPr>
        <p:txBody>
          <a:bodyPr vert="horz" lIns="376202" tIns="188101" rIns="376202" bIns="18810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828800" y="27120429"/>
            <a:ext cx="8534400" cy="1557866"/>
          </a:xfrm>
          <a:prstGeom prst="rect">
            <a:avLst/>
          </a:prstGeom>
        </p:spPr>
        <p:txBody>
          <a:bodyPr vert="horz" lIns="376202" tIns="188101" rIns="376202" bIns="188101" rtlCol="0" anchor="ctr"/>
          <a:lstStyle>
            <a:lvl1pPr algn="l">
              <a:defRPr sz="4900">
                <a:solidFill>
                  <a:schemeClr val="tx1">
                    <a:tint val="75000"/>
                  </a:schemeClr>
                </a:solidFill>
              </a:defRPr>
            </a:lvl1pPr>
          </a:lstStyle>
          <a:p>
            <a:fld id="{3019CB2A-B778-AA41-BE4B-38A4A98915D1}" type="datetimeFigureOut">
              <a:rPr lang="en-US" smtClean="0"/>
              <a:t>4/14/15</a:t>
            </a:fld>
            <a:endParaRPr lang="en-US"/>
          </a:p>
        </p:txBody>
      </p:sp>
      <p:sp>
        <p:nvSpPr>
          <p:cNvPr id="5" name="Footer Placeholder 4"/>
          <p:cNvSpPr>
            <a:spLocks noGrp="1"/>
          </p:cNvSpPr>
          <p:nvPr>
            <p:ph type="ftr" sz="quarter" idx="3"/>
          </p:nvPr>
        </p:nvSpPr>
        <p:spPr>
          <a:xfrm>
            <a:off x="12496800" y="27120429"/>
            <a:ext cx="11582400" cy="1557866"/>
          </a:xfrm>
          <a:prstGeom prst="rect">
            <a:avLst/>
          </a:prstGeom>
        </p:spPr>
        <p:txBody>
          <a:bodyPr vert="horz" lIns="376202" tIns="188101" rIns="376202" bIns="188101" rtlCol="0" anchor="ctr"/>
          <a:lstStyle>
            <a:lvl1pPr algn="ctr">
              <a:defRPr sz="4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6212800" y="27120429"/>
            <a:ext cx="8534400" cy="1557866"/>
          </a:xfrm>
          <a:prstGeom prst="rect">
            <a:avLst/>
          </a:prstGeom>
        </p:spPr>
        <p:txBody>
          <a:bodyPr vert="horz" lIns="376202" tIns="188101" rIns="376202" bIns="188101" rtlCol="0" anchor="ctr"/>
          <a:lstStyle>
            <a:lvl1pPr algn="r">
              <a:defRPr sz="4900">
                <a:solidFill>
                  <a:schemeClr val="tx1">
                    <a:tint val="75000"/>
                  </a:schemeClr>
                </a:solidFill>
              </a:defRPr>
            </a:lvl1pPr>
          </a:lstStyle>
          <a:p>
            <a:fld id="{D8AE0B9E-1D12-484D-9FCD-63B39CBED24D}" type="slidenum">
              <a:rPr lang="en-US" smtClean="0"/>
              <a:t>‹#›</a:t>
            </a:fld>
            <a:endParaRPr lang="en-US"/>
          </a:p>
        </p:txBody>
      </p:sp>
    </p:spTree>
    <p:extLst>
      <p:ext uri="{BB962C8B-B14F-4D97-AF65-F5344CB8AC3E}">
        <p14:creationId xmlns:p14="http://schemas.microsoft.com/office/powerpoint/2010/main" val="500154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1012" rtl="0" eaLnBrk="1" latinLnBrk="0" hangingPunct="1">
        <a:spcBef>
          <a:spcPct val="0"/>
        </a:spcBef>
        <a:buNone/>
        <a:defRPr sz="18100" kern="1200">
          <a:solidFill>
            <a:schemeClr val="tx1"/>
          </a:solidFill>
          <a:latin typeface="+mj-lt"/>
          <a:ea typeface="+mj-ea"/>
          <a:cs typeface="+mj-cs"/>
        </a:defRPr>
      </a:lvl1pPr>
    </p:titleStyle>
    <p:bodyStyle>
      <a:lvl1pPr marL="1410759" indent="-1410759" algn="l" defTabSz="1881012" rtl="0" eaLnBrk="1" latinLnBrk="0" hangingPunct="1">
        <a:spcBef>
          <a:spcPct val="20000"/>
        </a:spcBef>
        <a:buFont typeface="Arial"/>
        <a:buChar char="•"/>
        <a:defRPr sz="13200" kern="1200">
          <a:solidFill>
            <a:schemeClr val="tx1"/>
          </a:solidFill>
          <a:latin typeface="+mn-lt"/>
          <a:ea typeface="+mn-ea"/>
          <a:cs typeface="+mn-cs"/>
        </a:defRPr>
      </a:lvl1pPr>
      <a:lvl2pPr marL="3056645" indent="-1175633" algn="l" defTabSz="1881012" rtl="0" eaLnBrk="1" latinLnBrk="0" hangingPunct="1">
        <a:spcBef>
          <a:spcPct val="20000"/>
        </a:spcBef>
        <a:buFont typeface="Arial"/>
        <a:buChar char="–"/>
        <a:defRPr sz="11500" kern="1200">
          <a:solidFill>
            <a:schemeClr val="tx1"/>
          </a:solidFill>
          <a:latin typeface="+mn-lt"/>
          <a:ea typeface="+mn-ea"/>
          <a:cs typeface="+mn-cs"/>
        </a:defRPr>
      </a:lvl2pPr>
      <a:lvl3pPr marL="4702531" indent="-940506" algn="l" defTabSz="1881012" rtl="0" eaLnBrk="1" latinLnBrk="0" hangingPunct="1">
        <a:spcBef>
          <a:spcPct val="20000"/>
        </a:spcBef>
        <a:buFont typeface="Arial"/>
        <a:buChar char="•"/>
        <a:defRPr sz="9900" kern="1200">
          <a:solidFill>
            <a:schemeClr val="tx1"/>
          </a:solidFill>
          <a:latin typeface="+mn-lt"/>
          <a:ea typeface="+mn-ea"/>
          <a:cs typeface="+mn-cs"/>
        </a:defRPr>
      </a:lvl3pPr>
      <a:lvl4pPr marL="6583543" indent="-940506" algn="l" defTabSz="1881012" rtl="0" eaLnBrk="1" latinLnBrk="0" hangingPunct="1">
        <a:spcBef>
          <a:spcPct val="20000"/>
        </a:spcBef>
        <a:buFont typeface="Arial"/>
        <a:buChar char="–"/>
        <a:defRPr sz="8200" kern="1200">
          <a:solidFill>
            <a:schemeClr val="tx1"/>
          </a:solidFill>
          <a:latin typeface="+mn-lt"/>
          <a:ea typeface="+mn-ea"/>
          <a:cs typeface="+mn-cs"/>
        </a:defRPr>
      </a:lvl4pPr>
      <a:lvl5pPr marL="8464555" indent="-940506" algn="l" defTabSz="1881012" rtl="0" eaLnBrk="1" latinLnBrk="0" hangingPunct="1">
        <a:spcBef>
          <a:spcPct val="20000"/>
        </a:spcBef>
        <a:buFont typeface="Arial"/>
        <a:buChar char="»"/>
        <a:defRPr sz="8200" kern="1200">
          <a:solidFill>
            <a:schemeClr val="tx1"/>
          </a:solidFill>
          <a:latin typeface="+mn-lt"/>
          <a:ea typeface="+mn-ea"/>
          <a:cs typeface="+mn-cs"/>
        </a:defRPr>
      </a:lvl5pPr>
      <a:lvl6pPr marL="10345567" indent="-940506" algn="l" defTabSz="1881012" rtl="0" eaLnBrk="1" latinLnBrk="0" hangingPunct="1">
        <a:spcBef>
          <a:spcPct val="20000"/>
        </a:spcBef>
        <a:buFont typeface="Arial"/>
        <a:buChar char="•"/>
        <a:defRPr sz="8200" kern="1200">
          <a:solidFill>
            <a:schemeClr val="tx1"/>
          </a:solidFill>
          <a:latin typeface="+mn-lt"/>
          <a:ea typeface="+mn-ea"/>
          <a:cs typeface="+mn-cs"/>
        </a:defRPr>
      </a:lvl6pPr>
      <a:lvl7pPr marL="12226580" indent="-940506" algn="l" defTabSz="1881012" rtl="0" eaLnBrk="1" latinLnBrk="0" hangingPunct="1">
        <a:spcBef>
          <a:spcPct val="20000"/>
        </a:spcBef>
        <a:buFont typeface="Arial"/>
        <a:buChar char="•"/>
        <a:defRPr sz="8200" kern="1200">
          <a:solidFill>
            <a:schemeClr val="tx1"/>
          </a:solidFill>
          <a:latin typeface="+mn-lt"/>
          <a:ea typeface="+mn-ea"/>
          <a:cs typeface="+mn-cs"/>
        </a:defRPr>
      </a:lvl7pPr>
      <a:lvl8pPr marL="14107592" indent="-940506" algn="l" defTabSz="1881012" rtl="0" eaLnBrk="1" latinLnBrk="0" hangingPunct="1">
        <a:spcBef>
          <a:spcPct val="20000"/>
        </a:spcBef>
        <a:buFont typeface="Arial"/>
        <a:buChar char="•"/>
        <a:defRPr sz="8200" kern="1200">
          <a:solidFill>
            <a:schemeClr val="tx1"/>
          </a:solidFill>
          <a:latin typeface="+mn-lt"/>
          <a:ea typeface="+mn-ea"/>
          <a:cs typeface="+mn-cs"/>
        </a:defRPr>
      </a:lvl8pPr>
      <a:lvl9pPr marL="15988604" indent="-940506" algn="l" defTabSz="1881012" rtl="0" eaLnBrk="1" latinLnBrk="0" hangingPunct="1">
        <a:spcBef>
          <a:spcPct val="20000"/>
        </a:spcBef>
        <a:buFont typeface="Arial"/>
        <a:buChar char="•"/>
        <a:defRPr sz="8200" kern="1200">
          <a:solidFill>
            <a:schemeClr val="tx1"/>
          </a:solidFill>
          <a:latin typeface="+mn-lt"/>
          <a:ea typeface="+mn-ea"/>
          <a:cs typeface="+mn-cs"/>
        </a:defRPr>
      </a:lvl9pPr>
    </p:bodyStyle>
    <p:otherStyle>
      <a:defPPr>
        <a:defRPr lang="en-US"/>
      </a:defPPr>
      <a:lvl1pPr marL="0" algn="l" defTabSz="1881012" rtl="0" eaLnBrk="1" latinLnBrk="0" hangingPunct="1">
        <a:defRPr sz="7400" kern="1200">
          <a:solidFill>
            <a:schemeClr val="tx1"/>
          </a:solidFill>
          <a:latin typeface="+mn-lt"/>
          <a:ea typeface="+mn-ea"/>
          <a:cs typeface="+mn-cs"/>
        </a:defRPr>
      </a:lvl1pPr>
      <a:lvl2pPr marL="1881012" algn="l" defTabSz="1881012" rtl="0" eaLnBrk="1" latinLnBrk="0" hangingPunct="1">
        <a:defRPr sz="7400" kern="1200">
          <a:solidFill>
            <a:schemeClr val="tx1"/>
          </a:solidFill>
          <a:latin typeface="+mn-lt"/>
          <a:ea typeface="+mn-ea"/>
          <a:cs typeface="+mn-cs"/>
        </a:defRPr>
      </a:lvl2pPr>
      <a:lvl3pPr marL="3762024" algn="l" defTabSz="1881012" rtl="0" eaLnBrk="1" latinLnBrk="0" hangingPunct="1">
        <a:defRPr sz="7400" kern="1200">
          <a:solidFill>
            <a:schemeClr val="tx1"/>
          </a:solidFill>
          <a:latin typeface="+mn-lt"/>
          <a:ea typeface="+mn-ea"/>
          <a:cs typeface="+mn-cs"/>
        </a:defRPr>
      </a:lvl3pPr>
      <a:lvl4pPr marL="5643037" algn="l" defTabSz="1881012" rtl="0" eaLnBrk="1" latinLnBrk="0" hangingPunct="1">
        <a:defRPr sz="7400" kern="1200">
          <a:solidFill>
            <a:schemeClr val="tx1"/>
          </a:solidFill>
          <a:latin typeface="+mn-lt"/>
          <a:ea typeface="+mn-ea"/>
          <a:cs typeface="+mn-cs"/>
        </a:defRPr>
      </a:lvl4pPr>
      <a:lvl5pPr marL="7524049" algn="l" defTabSz="1881012" rtl="0" eaLnBrk="1" latinLnBrk="0" hangingPunct="1">
        <a:defRPr sz="7400" kern="1200">
          <a:solidFill>
            <a:schemeClr val="tx1"/>
          </a:solidFill>
          <a:latin typeface="+mn-lt"/>
          <a:ea typeface="+mn-ea"/>
          <a:cs typeface="+mn-cs"/>
        </a:defRPr>
      </a:lvl5pPr>
      <a:lvl6pPr marL="9405061" algn="l" defTabSz="1881012" rtl="0" eaLnBrk="1" latinLnBrk="0" hangingPunct="1">
        <a:defRPr sz="7400" kern="1200">
          <a:solidFill>
            <a:schemeClr val="tx1"/>
          </a:solidFill>
          <a:latin typeface="+mn-lt"/>
          <a:ea typeface="+mn-ea"/>
          <a:cs typeface="+mn-cs"/>
        </a:defRPr>
      </a:lvl6pPr>
      <a:lvl7pPr marL="11286073" algn="l" defTabSz="1881012" rtl="0" eaLnBrk="1" latinLnBrk="0" hangingPunct="1">
        <a:defRPr sz="7400" kern="1200">
          <a:solidFill>
            <a:schemeClr val="tx1"/>
          </a:solidFill>
          <a:latin typeface="+mn-lt"/>
          <a:ea typeface="+mn-ea"/>
          <a:cs typeface="+mn-cs"/>
        </a:defRPr>
      </a:lvl7pPr>
      <a:lvl8pPr marL="13167086" algn="l" defTabSz="1881012" rtl="0" eaLnBrk="1" latinLnBrk="0" hangingPunct="1">
        <a:defRPr sz="7400" kern="1200">
          <a:solidFill>
            <a:schemeClr val="tx1"/>
          </a:solidFill>
          <a:latin typeface="+mn-lt"/>
          <a:ea typeface="+mn-ea"/>
          <a:cs typeface="+mn-cs"/>
        </a:defRPr>
      </a:lvl8pPr>
      <a:lvl9pPr marL="15048098" algn="l" defTabSz="1881012"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5" Type="http://schemas.openxmlformats.org/officeDocument/2006/relationships/chart" Target="../charts/chart4.xml"/><Relationship Id="rId1" Type="http://schemas.openxmlformats.org/officeDocument/2006/relationships/slideLayout" Target="../slideLayouts/slideLayout1.xml"/><Relationship Id="rId2"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7E5FF"/>
        </a:solidFill>
        <a:effectLst/>
      </p:bgPr>
    </p:bg>
    <p:spTree>
      <p:nvGrpSpPr>
        <p:cNvPr id="1" name=""/>
        <p:cNvGrpSpPr/>
        <p:nvPr/>
      </p:nvGrpSpPr>
      <p:grpSpPr>
        <a:xfrm>
          <a:off x="0" y="0"/>
          <a:ext cx="0" cy="0"/>
          <a:chOff x="0" y="0"/>
          <a:chExt cx="0" cy="0"/>
        </a:xfrm>
      </p:grpSpPr>
      <p:graphicFrame>
        <p:nvGraphicFramePr>
          <p:cNvPr id="46" name="Chart 45"/>
          <p:cNvGraphicFramePr>
            <a:graphicFrameLocks/>
          </p:cNvGraphicFramePr>
          <p:nvPr>
            <p:extLst>
              <p:ext uri="{D42A27DB-BD31-4B8C-83A1-F6EECF244321}">
                <p14:modId xmlns:p14="http://schemas.microsoft.com/office/powerpoint/2010/main" val="2592682878"/>
              </p:ext>
            </p:extLst>
          </p:nvPr>
        </p:nvGraphicFramePr>
        <p:xfrm>
          <a:off x="17664437" y="20038629"/>
          <a:ext cx="6674920" cy="439295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ctrTitle"/>
          </p:nvPr>
        </p:nvSpPr>
        <p:spPr>
          <a:xfrm>
            <a:off x="12008320" y="1306069"/>
            <a:ext cx="12899347" cy="2390056"/>
          </a:xfrm>
          <a:solidFill>
            <a:srgbClr val="FFFFFF"/>
          </a:solidFill>
        </p:spPr>
        <p:style>
          <a:lnRef idx="2">
            <a:schemeClr val="dk1"/>
          </a:lnRef>
          <a:fillRef idx="1">
            <a:schemeClr val="lt1"/>
          </a:fillRef>
          <a:effectRef idx="0">
            <a:schemeClr val="dk1"/>
          </a:effectRef>
          <a:fontRef idx="minor">
            <a:schemeClr val="dk1"/>
          </a:fontRef>
        </p:style>
        <p:txBody>
          <a:bodyPr>
            <a:normAutofit/>
          </a:bodyPr>
          <a:lstStyle/>
          <a:p>
            <a:r>
              <a:rPr lang="en-US" sz="9600" b="1" dirty="0" smtClean="0">
                <a:solidFill>
                  <a:srgbClr val="000067"/>
                </a:solidFill>
              </a:rPr>
              <a:t>The Major Dilemma</a:t>
            </a:r>
            <a:endParaRPr lang="en-US" sz="6700" b="1" dirty="0">
              <a:solidFill>
                <a:srgbClr val="000067"/>
              </a:solidFill>
            </a:endParaRPr>
          </a:p>
        </p:txBody>
      </p:sp>
      <p:cxnSp>
        <p:nvCxnSpPr>
          <p:cNvPr id="10" name="Straight Connector 9"/>
          <p:cNvCxnSpPr/>
          <p:nvPr/>
        </p:nvCxnSpPr>
        <p:spPr>
          <a:xfrm>
            <a:off x="44713283" y="9358109"/>
            <a:ext cx="914400" cy="914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0075769" y="10926"/>
            <a:ext cx="0" cy="29260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26446875" y="21424"/>
            <a:ext cx="211677" cy="29260800"/>
          </a:xfrm>
          <a:prstGeom prst="line">
            <a:avLst/>
          </a:prstGeom>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1029703" y="8296280"/>
            <a:ext cx="7747406" cy="707886"/>
          </a:xfrm>
          <a:prstGeom prst="rect">
            <a:avLst/>
          </a:prstGeom>
          <a:solidFill>
            <a:srgbClr val="487AEB"/>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smtClean="0">
                <a:solidFill>
                  <a:srgbClr val="FFFFFF"/>
                </a:solidFill>
              </a:rPr>
              <a:t>Problem Statement</a:t>
            </a:r>
            <a:endParaRPr lang="en-US" sz="4000" dirty="0">
              <a:solidFill>
                <a:srgbClr val="FFFFFF"/>
              </a:solidFill>
            </a:endParaRPr>
          </a:p>
        </p:txBody>
      </p:sp>
      <p:sp>
        <p:nvSpPr>
          <p:cNvPr id="21" name="TextBox 20"/>
          <p:cNvSpPr txBox="1"/>
          <p:nvPr/>
        </p:nvSpPr>
        <p:spPr>
          <a:xfrm>
            <a:off x="1029703" y="9405527"/>
            <a:ext cx="7747406" cy="932562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smtClean="0"/>
              <a:t>In today’s society, it is often expected that students attend college directly after high school. In result, attitudes toward education have and continue to differ. Many students do not consider academic majors when applying to schools. In addition, those same and other students lack diligence when selecting a major once enrolled. At the University of Rhode Island, our faculty and administration acknowledge this problem. Students are placed into dormitories and classes based on Living Learning Communities. This allows peers to form a community based on academic interests and directions. A one-credit course titled UCS 270, formerly known as EDC 279, offers underclassmen the opportunity to explore their strengths and weaknesses, learn about pertinent majors, and see what jobs those majors can lead to. This course is highly beneficial to students in need. However, in its current state, it is not enough. Many students do not know about this class, and many opt not to take it, failing to see its incomparable value. The beginning years of college are crucial in order to stay on track to graduate in four years. At a vulnerable and overwhelming age, many students are solely focused on the social aspects of college and disregard academia. A number of influencers lead to short term and long term problems regarding academic majors and the lack thereof, and a change needs to be made. </a:t>
            </a:r>
            <a:endParaRPr lang="en-US" sz="2400" dirty="0"/>
          </a:p>
        </p:txBody>
      </p:sp>
      <p:sp>
        <p:nvSpPr>
          <p:cNvPr id="22" name="TextBox 21"/>
          <p:cNvSpPr txBox="1"/>
          <p:nvPr/>
        </p:nvSpPr>
        <p:spPr>
          <a:xfrm>
            <a:off x="1029707" y="1454476"/>
            <a:ext cx="7747404" cy="707886"/>
          </a:xfrm>
          <a:prstGeom prst="rect">
            <a:avLst/>
          </a:prstGeom>
          <a:solidFill>
            <a:srgbClr val="487AEB"/>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smtClean="0">
                <a:solidFill>
                  <a:schemeClr val="bg1"/>
                </a:solidFill>
              </a:rPr>
              <a:t>Background</a:t>
            </a:r>
            <a:endParaRPr lang="en-US" sz="4000" dirty="0">
              <a:solidFill>
                <a:schemeClr val="bg1"/>
              </a:solidFill>
            </a:endParaRPr>
          </a:p>
        </p:txBody>
      </p:sp>
      <p:sp>
        <p:nvSpPr>
          <p:cNvPr id="23" name="TextBox 22"/>
          <p:cNvSpPr txBox="1"/>
          <p:nvPr/>
        </p:nvSpPr>
        <p:spPr>
          <a:xfrm>
            <a:off x="1029705" y="19330743"/>
            <a:ext cx="7747404" cy="707886"/>
          </a:xfrm>
          <a:prstGeom prst="rect">
            <a:avLst/>
          </a:prstGeom>
          <a:solidFill>
            <a:srgbClr val="487AEB"/>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smtClean="0">
                <a:solidFill>
                  <a:srgbClr val="FFFFFF"/>
                </a:solidFill>
              </a:rPr>
              <a:t>Process</a:t>
            </a:r>
            <a:endParaRPr lang="en-US" sz="4000" dirty="0">
              <a:solidFill>
                <a:srgbClr val="FFFFFF"/>
              </a:solidFill>
            </a:endParaRPr>
          </a:p>
        </p:txBody>
      </p:sp>
      <p:sp>
        <p:nvSpPr>
          <p:cNvPr id="24" name="TextBox 23"/>
          <p:cNvSpPr txBox="1"/>
          <p:nvPr/>
        </p:nvSpPr>
        <p:spPr>
          <a:xfrm>
            <a:off x="12336906" y="4896025"/>
            <a:ext cx="12002451" cy="830997"/>
          </a:xfrm>
          <a:prstGeom prst="rect">
            <a:avLst/>
          </a:prstGeom>
          <a:solidFill>
            <a:srgbClr val="487AEB"/>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800" dirty="0" smtClean="0">
                <a:solidFill>
                  <a:srgbClr val="FFFFFF"/>
                </a:solidFill>
              </a:rPr>
              <a:t>Data</a:t>
            </a:r>
            <a:endParaRPr lang="en-US" sz="4800" dirty="0">
              <a:solidFill>
                <a:srgbClr val="FFFFFF"/>
              </a:solidFill>
            </a:endParaRPr>
          </a:p>
        </p:txBody>
      </p:sp>
      <p:sp>
        <p:nvSpPr>
          <p:cNvPr id="25" name="TextBox 24"/>
          <p:cNvSpPr txBox="1"/>
          <p:nvPr/>
        </p:nvSpPr>
        <p:spPr>
          <a:xfrm>
            <a:off x="27682017" y="1304160"/>
            <a:ext cx="7747406" cy="707886"/>
          </a:xfrm>
          <a:prstGeom prst="rect">
            <a:avLst/>
          </a:prstGeom>
          <a:solidFill>
            <a:srgbClr val="487AEB"/>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smtClean="0">
                <a:solidFill>
                  <a:srgbClr val="FFFFFF"/>
                </a:solidFill>
              </a:rPr>
              <a:t>Interviews</a:t>
            </a:r>
            <a:endParaRPr lang="en-US" sz="4000" dirty="0">
              <a:solidFill>
                <a:srgbClr val="FFFFFF"/>
              </a:solidFill>
            </a:endParaRPr>
          </a:p>
        </p:txBody>
      </p:sp>
      <p:sp>
        <p:nvSpPr>
          <p:cNvPr id="27" name="TextBox 26"/>
          <p:cNvSpPr txBox="1"/>
          <p:nvPr/>
        </p:nvSpPr>
        <p:spPr>
          <a:xfrm>
            <a:off x="27682017" y="20679375"/>
            <a:ext cx="7747406" cy="707886"/>
          </a:xfrm>
          <a:prstGeom prst="rect">
            <a:avLst/>
          </a:prstGeom>
          <a:solidFill>
            <a:srgbClr val="487AEB"/>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smtClean="0">
                <a:solidFill>
                  <a:srgbClr val="FFFFFF"/>
                </a:solidFill>
              </a:rPr>
              <a:t>Proposals</a:t>
            </a:r>
            <a:endParaRPr lang="en-US" sz="4000" dirty="0">
              <a:solidFill>
                <a:srgbClr val="FFFFFF"/>
              </a:solidFill>
            </a:endParaRPr>
          </a:p>
        </p:txBody>
      </p:sp>
      <p:sp>
        <p:nvSpPr>
          <p:cNvPr id="28" name="TextBox 27"/>
          <p:cNvSpPr txBox="1"/>
          <p:nvPr/>
        </p:nvSpPr>
        <p:spPr>
          <a:xfrm>
            <a:off x="12336907" y="6204077"/>
            <a:ext cx="12002450"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smtClean="0"/>
              <a:t>Influences</a:t>
            </a:r>
            <a:endParaRPr lang="en-US" sz="4000" dirty="0"/>
          </a:p>
        </p:txBody>
      </p:sp>
      <p:sp>
        <p:nvSpPr>
          <p:cNvPr id="30" name="TextBox 29"/>
          <p:cNvSpPr txBox="1"/>
          <p:nvPr/>
        </p:nvSpPr>
        <p:spPr>
          <a:xfrm>
            <a:off x="12349066" y="12882506"/>
            <a:ext cx="11990291"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smtClean="0"/>
              <a:t>Would you rather live to work or work to live?</a:t>
            </a:r>
            <a:endParaRPr lang="en-US" sz="4000" dirty="0"/>
          </a:p>
        </p:txBody>
      </p:sp>
      <p:sp>
        <p:nvSpPr>
          <p:cNvPr id="31" name="TextBox 30"/>
          <p:cNvSpPr txBox="1"/>
          <p:nvPr/>
        </p:nvSpPr>
        <p:spPr>
          <a:xfrm>
            <a:off x="1029707" y="2780587"/>
            <a:ext cx="7747406" cy="489364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smtClean="0"/>
              <a:t>As a senior at the University of Rhode Island, I often find myself reflecting on my decisions over the past four years. I can easily explain and defend why I joined certain organizations, but when it comes to academics, my journey is less clear, and was certainly less planned. A recurring topic of conversation was constantly on my mind – How and why do certain students choose certain majors? I longed to know the leading influences in major decisions. Do we choose to please our parents? How does society influence our choices? Do we choose to make a lot of money? To be happy? Do we choose wisely? Do we even know why we choose at all?</a:t>
            </a:r>
            <a:r>
              <a:rPr lang="en-US" sz="2400" dirty="0"/>
              <a:t> </a:t>
            </a:r>
            <a:r>
              <a:rPr lang="en-US" sz="2400" dirty="0" smtClean="0"/>
              <a:t>It was clear that such an important topic was not given enough thought. I set out to change that. </a:t>
            </a:r>
            <a:endParaRPr lang="en-US" sz="2400" dirty="0"/>
          </a:p>
        </p:txBody>
      </p:sp>
      <p:sp>
        <p:nvSpPr>
          <p:cNvPr id="32" name="TextBox 31"/>
          <p:cNvSpPr txBox="1"/>
          <p:nvPr/>
        </p:nvSpPr>
        <p:spPr>
          <a:xfrm>
            <a:off x="1029706" y="20554125"/>
            <a:ext cx="7747405" cy="710963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smtClean="0"/>
              <a:t>My evidence consists of both quantitative and qualitative data. Some consider this topic controversial, and opinions were sometimes just as important as facts. Every person with a degree once chose a major, making most participants intrigued and passionate. However, I found substantial power in numbers, as well. With my faculty sponsor, a senior academic advisor in University College, Kim White, I surveyed a population of 62 underclassmen in various UCS 270 classes and the Undeclared Living Learning Community. After studying and analyzing the course text and syllabus, I formulated a survey of 28 questions, both multiple choice and short answer. Topics varied from personality characteristics to outlooks on specific majors to expectations entering URI. I also posed 17 similar questions to survey a population of 45 upperclassmen for a reflective perspective. Lastly, I interviewed Vice Provost Dr. Dean Libutti and Assistant Dean of University College Linda Lyons for their insight regarding undeclared students and suggestions moving forward.</a:t>
            </a:r>
            <a:endParaRPr lang="en-US" sz="2400" dirty="0"/>
          </a:p>
        </p:txBody>
      </p:sp>
      <p:sp>
        <p:nvSpPr>
          <p:cNvPr id="33" name="TextBox 32"/>
          <p:cNvSpPr txBox="1"/>
          <p:nvPr/>
        </p:nvSpPr>
        <p:spPr>
          <a:xfrm>
            <a:off x="15787504" y="3696125"/>
            <a:ext cx="4832400" cy="923330"/>
          </a:xfrm>
          <a:prstGeom prst="rect">
            <a:avLst/>
          </a:prstGeom>
          <a:noFill/>
        </p:spPr>
        <p:txBody>
          <a:bodyPr wrap="square" rtlCol="0">
            <a:spAutoFit/>
          </a:bodyPr>
          <a:lstStyle/>
          <a:p>
            <a:pPr algn="ctr"/>
            <a:r>
              <a:rPr lang="en-US" sz="5400" dirty="0" smtClean="0"/>
              <a:t>Erin Bohan</a:t>
            </a:r>
            <a:endParaRPr lang="en-US" sz="5400" dirty="0"/>
          </a:p>
        </p:txBody>
      </p:sp>
      <p:sp>
        <p:nvSpPr>
          <p:cNvPr id="34" name="TextBox 33"/>
          <p:cNvSpPr txBox="1"/>
          <p:nvPr/>
        </p:nvSpPr>
        <p:spPr>
          <a:xfrm>
            <a:off x="12336907" y="19096447"/>
            <a:ext cx="11971521"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smtClean="0"/>
              <a:t>Interests vs. Abilities</a:t>
            </a:r>
            <a:endParaRPr lang="en-US" sz="4000" dirty="0"/>
          </a:p>
        </p:txBody>
      </p:sp>
      <p:graphicFrame>
        <p:nvGraphicFramePr>
          <p:cNvPr id="44" name="Chart 43"/>
          <p:cNvGraphicFramePr>
            <a:graphicFrameLocks/>
          </p:cNvGraphicFramePr>
          <p:nvPr>
            <p:extLst>
              <p:ext uri="{D42A27DB-BD31-4B8C-83A1-F6EECF244321}">
                <p14:modId xmlns:p14="http://schemas.microsoft.com/office/powerpoint/2010/main" val="164777110"/>
              </p:ext>
            </p:extLst>
          </p:nvPr>
        </p:nvGraphicFramePr>
        <p:xfrm>
          <a:off x="12336908" y="20038629"/>
          <a:ext cx="7021558" cy="43929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8" name="Chart 47"/>
          <p:cNvGraphicFramePr>
            <a:graphicFrameLocks/>
          </p:cNvGraphicFramePr>
          <p:nvPr>
            <p:extLst>
              <p:ext uri="{D42A27DB-BD31-4B8C-83A1-F6EECF244321}">
                <p14:modId xmlns:p14="http://schemas.microsoft.com/office/powerpoint/2010/main" val="1988319967"/>
              </p:ext>
            </p:extLst>
          </p:nvPr>
        </p:nvGraphicFramePr>
        <p:xfrm>
          <a:off x="12336907" y="13848366"/>
          <a:ext cx="12248097" cy="485967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1" name="Chart 50"/>
          <p:cNvGraphicFramePr>
            <a:graphicFrameLocks/>
          </p:cNvGraphicFramePr>
          <p:nvPr>
            <p:extLst>
              <p:ext uri="{D42A27DB-BD31-4B8C-83A1-F6EECF244321}">
                <p14:modId xmlns:p14="http://schemas.microsoft.com/office/powerpoint/2010/main" val="4108308260"/>
              </p:ext>
            </p:extLst>
          </p:nvPr>
        </p:nvGraphicFramePr>
        <p:xfrm>
          <a:off x="12336907" y="7138445"/>
          <a:ext cx="12002450" cy="5244112"/>
        </p:xfrm>
        <a:graphic>
          <a:graphicData uri="http://schemas.openxmlformats.org/drawingml/2006/chart">
            <c:chart xmlns:c="http://schemas.openxmlformats.org/drawingml/2006/chart" xmlns:r="http://schemas.openxmlformats.org/officeDocument/2006/relationships" r:id="rId5"/>
          </a:graphicData>
        </a:graphic>
      </p:graphicFrame>
      <p:sp>
        <p:nvSpPr>
          <p:cNvPr id="53" name="TextBox 52"/>
          <p:cNvSpPr txBox="1"/>
          <p:nvPr/>
        </p:nvSpPr>
        <p:spPr>
          <a:xfrm>
            <a:off x="22150722" y="11773617"/>
            <a:ext cx="2509130" cy="461665"/>
          </a:xfrm>
          <a:prstGeom prst="rect">
            <a:avLst/>
          </a:prstGeom>
          <a:noFill/>
        </p:spPr>
        <p:txBody>
          <a:bodyPr wrap="square" rtlCol="0">
            <a:spAutoFit/>
          </a:bodyPr>
          <a:lstStyle/>
          <a:p>
            <a:pPr algn="ctr"/>
            <a:r>
              <a:rPr lang="en-US" sz="2400" dirty="0" smtClean="0"/>
              <a:t>FIGURE 1</a:t>
            </a:r>
            <a:endParaRPr lang="en-US" sz="2400" dirty="0"/>
          </a:p>
        </p:txBody>
      </p:sp>
      <p:sp>
        <p:nvSpPr>
          <p:cNvPr id="54" name="TextBox 53"/>
          <p:cNvSpPr txBox="1"/>
          <p:nvPr/>
        </p:nvSpPr>
        <p:spPr>
          <a:xfrm>
            <a:off x="22398536" y="18183690"/>
            <a:ext cx="2186467" cy="463628"/>
          </a:xfrm>
          <a:prstGeom prst="rect">
            <a:avLst/>
          </a:prstGeom>
          <a:noFill/>
        </p:spPr>
        <p:txBody>
          <a:bodyPr wrap="square" rtlCol="0">
            <a:spAutoFit/>
          </a:bodyPr>
          <a:lstStyle/>
          <a:p>
            <a:pPr algn="ctr"/>
            <a:r>
              <a:rPr lang="en-US" sz="2400" dirty="0" smtClean="0"/>
              <a:t>FIGURE 2</a:t>
            </a:r>
            <a:endParaRPr lang="en-US" sz="2400" dirty="0"/>
          </a:p>
        </p:txBody>
      </p:sp>
      <p:sp>
        <p:nvSpPr>
          <p:cNvPr id="55" name="TextBox 54"/>
          <p:cNvSpPr txBox="1"/>
          <p:nvPr/>
        </p:nvSpPr>
        <p:spPr>
          <a:xfrm>
            <a:off x="22150722" y="23739089"/>
            <a:ext cx="2756946" cy="461665"/>
          </a:xfrm>
          <a:prstGeom prst="rect">
            <a:avLst/>
          </a:prstGeom>
          <a:noFill/>
        </p:spPr>
        <p:txBody>
          <a:bodyPr wrap="square" rtlCol="0">
            <a:spAutoFit/>
          </a:bodyPr>
          <a:lstStyle/>
          <a:p>
            <a:pPr algn="ctr"/>
            <a:r>
              <a:rPr lang="en-US" sz="2400" dirty="0" smtClean="0"/>
              <a:t>FIGURE 3</a:t>
            </a:r>
            <a:endParaRPr lang="en-US" sz="2400" dirty="0"/>
          </a:p>
        </p:txBody>
      </p:sp>
      <p:sp>
        <p:nvSpPr>
          <p:cNvPr id="56" name="TextBox 55"/>
          <p:cNvSpPr txBox="1"/>
          <p:nvPr/>
        </p:nvSpPr>
        <p:spPr>
          <a:xfrm>
            <a:off x="27682017" y="2540322"/>
            <a:ext cx="7747406" cy="96949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smtClean="0"/>
              <a:t>According to </a:t>
            </a:r>
            <a:r>
              <a:rPr lang="en-US" sz="2400" b="1" dirty="0" smtClean="0"/>
              <a:t>Vice Provost Dr. Dean Libutti</a:t>
            </a:r>
            <a:r>
              <a:rPr lang="en-US" sz="2400" dirty="0" smtClean="0"/>
              <a:t>,</a:t>
            </a:r>
            <a:r>
              <a:rPr lang="en-US" sz="2400" b="1" dirty="0" smtClean="0"/>
              <a:t> </a:t>
            </a:r>
            <a:r>
              <a:rPr lang="en-US" sz="2400" dirty="0" smtClean="0"/>
              <a:t>450-650 students come into URI undeclared. He believes that familial, societal and economic pressure make up this reality. </a:t>
            </a:r>
            <a:r>
              <a:rPr lang="en-US" sz="2400" i="1" dirty="0" smtClean="0"/>
              <a:t>Figure 1 </a:t>
            </a:r>
            <a:r>
              <a:rPr lang="en-US" sz="2400" dirty="0" smtClean="0"/>
              <a:t>demonstrates such truths. “At URI, 20% of students are first generation,” said Dr. Libutti. This population is less likely to choose math and science majors, likely because they were not given as much academic encouragement in earlier years. At URI, and nationally, undeclared students have weaker retention rates. Here, Dr. Libutti believes Living Learning Communities can help, “Allowing students to find a sense of belonging.” He feels that many struggles stem from 17-20 year olds being developmentally unprepared or uninterested in making such a serious decision. </a:t>
            </a:r>
            <a:r>
              <a:rPr lang="en-US" sz="2400" i="1" dirty="0" smtClean="0"/>
              <a:t>Figure 2</a:t>
            </a:r>
            <a:r>
              <a:rPr lang="en-US" sz="2400" dirty="0" smtClean="0"/>
              <a:t> reflects their lack of consideration. Dr. Libutti knows there is room, and need, for improvement. URI has upped the amount of UCS 270 courses offered. Also, they have launched a pilot course offered this summer to high school students hoping to get a jump start on their major decisions. Since some majors become unavailable if students declare too late, Dr. Libutti stressed that no one should be undeclared after 60 credits. In his opinion, undeclared students should take UCS 270 freshman year and a follow up course sophomore year. “It would be a dream for me if it were required to be completed by the summer of freshman year,” said Dr. Libutti. This would make freshman year for exploration and sophomore year for solidification. </a:t>
            </a:r>
            <a:endParaRPr lang="en-US" sz="2400" b="1" i="1" dirty="0"/>
          </a:p>
        </p:txBody>
      </p:sp>
      <p:sp>
        <p:nvSpPr>
          <p:cNvPr id="57" name="TextBox 56"/>
          <p:cNvSpPr txBox="1"/>
          <p:nvPr/>
        </p:nvSpPr>
        <p:spPr>
          <a:xfrm>
            <a:off x="27682017" y="12190328"/>
            <a:ext cx="7747406" cy="784830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b="1" dirty="0" smtClean="0"/>
              <a:t>Assistant Dean of University College Linda Lyons </a:t>
            </a:r>
            <a:r>
              <a:rPr lang="en-US" sz="2400" dirty="0" smtClean="0"/>
              <a:t>wants people to know that being undeclared is normal. She accounts some of the beauty of URI to its wide variety of major options. However, she knows first hand how overwhelming this can be for students. The current slogan “No major, no problem,” still holds truth, but could benefit from modification. Lyons often speaks with parents on Day 1 of orientation, where she assures them that the university has courses such as UCS 270 that can guide their children to success. However, the solely carefree notion suggested by the slogan is no longer the approach of administration. Similar to the words of Dr. Libutti, Lyons said URI is taking a more aggressive and active approach toward steering students, and parents, in the right direction. She believes interest assessments are beneficial, as suggested in </a:t>
            </a:r>
            <a:r>
              <a:rPr lang="en-US" sz="2400" i="1" dirty="0" smtClean="0"/>
              <a:t>Figure 3.</a:t>
            </a:r>
            <a:r>
              <a:rPr lang="en-US" sz="2400" dirty="0" smtClean="0"/>
              <a:t> In her section of UCS 270, she titles the final assignment “The Last Word,” where students can write an open ended reflection on the course. Most students say things like, “Thank God I took this!” For this reason, Lyons strongly encourages more emphasis on taking this class if still undeclared by the end of freshman year. </a:t>
            </a:r>
            <a:endParaRPr lang="en-US" sz="2400" b="1" i="1" dirty="0"/>
          </a:p>
        </p:txBody>
      </p:sp>
      <p:sp>
        <p:nvSpPr>
          <p:cNvPr id="58" name="TextBox 57"/>
          <p:cNvSpPr txBox="1"/>
          <p:nvPr/>
        </p:nvSpPr>
        <p:spPr>
          <a:xfrm>
            <a:off x="12336907" y="25875082"/>
            <a:ext cx="12002451" cy="1938992"/>
          </a:xfrm>
          <a:prstGeom prst="rect">
            <a:avLst/>
          </a:prstGeom>
          <a:solidFill>
            <a:srgbClr val="FFFFFF"/>
          </a:solidFill>
        </p:spPr>
        <p:txBody>
          <a:bodyPr wrap="square" rtlCol="0">
            <a:spAutoFit/>
          </a:bodyPr>
          <a:lstStyle/>
          <a:p>
            <a:pPr marL="342900" indent="-342900">
              <a:buFont typeface="Arial"/>
              <a:buChar char="•"/>
            </a:pPr>
            <a:r>
              <a:rPr lang="en-US" sz="2400" dirty="0" smtClean="0"/>
              <a:t>100% of upperclassmen said they would have considered taking UCS 270 as freshmen if they knew about the course</a:t>
            </a:r>
          </a:p>
          <a:p>
            <a:pPr marL="342900" indent="-342900">
              <a:buFont typeface="Arial"/>
              <a:buChar char="•"/>
            </a:pPr>
            <a:r>
              <a:rPr lang="en-US" sz="2400" dirty="0" smtClean="0"/>
              <a:t>38.7% of underclassmen said they would have decided earlier if they knew certain majors must be declared upon admission</a:t>
            </a:r>
          </a:p>
          <a:p>
            <a:pPr marL="342900" indent="-342900">
              <a:buFont typeface="Arial"/>
              <a:buChar char="•"/>
            </a:pPr>
            <a:r>
              <a:rPr lang="en-US" sz="2400" dirty="0" smtClean="0"/>
              <a:t>66.7% of underclassmen said they would likely change their major if they could go back</a:t>
            </a:r>
            <a:endParaRPr lang="en-US" sz="2400" dirty="0"/>
          </a:p>
        </p:txBody>
      </p:sp>
      <p:sp>
        <p:nvSpPr>
          <p:cNvPr id="59" name="TextBox 58"/>
          <p:cNvSpPr txBox="1"/>
          <p:nvPr/>
        </p:nvSpPr>
        <p:spPr>
          <a:xfrm>
            <a:off x="12336908" y="24848130"/>
            <a:ext cx="12002450" cy="7078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dirty="0" smtClean="0"/>
              <a:t>If they knew…</a:t>
            </a:r>
            <a:endParaRPr lang="en-US" sz="4000" dirty="0"/>
          </a:p>
        </p:txBody>
      </p:sp>
      <p:sp>
        <p:nvSpPr>
          <p:cNvPr id="60" name="TextBox 59"/>
          <p:cNvSpPr txBox="1"/>
          <p:nvPr/>
        </p:nvSpPr>
        <p:spPr>
          <a:xfrm>
            <a:off x="27682017" y="21948081"/>
            <a:ext cx="7747406" cy="600164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457200" indent="-457200">
              <a:buFont typeface="+mj-ea"/>
              <a:buAutoNum type="circleNumDbPlain"/>
            </a:pPr>
            <a:r>
              <a:rPr lang="en-US" sz="2400" dirty="0" smtClean="0"/>
              <a:t>Lengthen URI 101: The first semester course is currently 10 weeks long. If professors and mentors were given even a few more weeks, they would be able to dedicate more time into major interests and career explorations</a:t>
            </a:r>
          </a:p>
          <a:p>
            <a:pPr marL="457200" indent="-457200">
              <a:buFont typeface="+mj-ea"/>
              <a:buAutoNum type="circleNumDbPlain"/>
            </a:pPr>
            <a:endParaRPr lang="en-US" sz="2400" dirty="0"/>
          </a:p>
          <a:p>
            <a:pPr marL="457200" indent="-457200">
              <a:buFont typeface="+mj-ea"/>
              <a:buAutoNum type="circleNumDbPlain"/>
            </a:pPr>
            <a:r>
              <a:rPr lang="en-US" sz="2400" dirty="0" smtClean="0"/>
              <a:t>Mandate UCS 270: If students are still undeclared after spring semester, freshman year, administration should require those students to take this vital course. Online summer sessions would be an effective option</a:t>
            </a:r>
          </a:p>
          <a:p>
            <a:pPr marL="457200" indent="-457200">
              <a:buFont typeface="+mj-ea"/>
              <a:buAutoNum type="circleNumDbPlain"/>
            </a:pPr>
            <a:endParaRPr lang="en-US" sz="2400" dirty="0"/>
          </a:p>
          <a:p>
            <a:pPr marL="457200" indent="-457200">
              <a:buFont typeface="+mj-ea"/>
              <a:buAutoNum type="circleNumDbPlain"/>
            </a:pPr>
            <a:r>
              <a:rPr lang="en-US" sz="2400" dirty="0" smtClean="0"/>
              <a:t>Offer a follow up course for sophomores: UCS 270 is a step in the right direction. After students are able to come to a major decision, an additional course can help them solidify their choices. Things to possibly include: hands-on work related experience, professional mentoring, internships, and more</a:t>
            </a:r>
            <a:endParaRPr lang="en-US" sz="2400" dirty="0"/>
          </a:p>
        </p:txBody>
      </p:sp>
    </p:spTree>
    <p:extLst>
      <p:ext uri="{BB962C8B-B14F-4D97-AF65-F5344CB8AC3E}">
        <p14:creationId xmlns:p14="http://schemas.microsoft.com/office/powerpoint/2010/main" val="272740559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2602</TotalTime>
  <Words>1339</Words>
  <Application>Microsoft Macintosh PowerPoint</Application>
  <PresentationFormat>Custom</PresentationFormat>
  <Paragraphs>34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Major Dilemma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Major Dilemma</dc:title>
  <dc:creator>Erin Bohan</dc:creator>
  <cp:lastModifiedBy>Erin Bohan</cp:lastModifiedBy>
  <cp:revision>50</cp:revision>
  <dcterms:created xsi:type="dcterms:W3CDTF">2015-04-14T20:21:41Z</dcterms:created>
  <dcterms:modified xsi:type="dcterms:W3CDTF">2015-04-16T15:43:49Z</dcterms:modified>
</cp:coreProperties>
</file>