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xlsx" ContentType="application/vnd.openxmlformats-officedocument.spreadsheetml.sheet"/>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36576000" cy="29260800"/>
  <p:notesSz cx="32918400" cy="51206400"/>
  <p:defaultTextStyle>
    <a:defPPr>
      <a:defRPr lang="en-US"/>
    </a:defPPr>
    <a:lvl1pPr algn="l" rtl="0" fontAlgn="base">
      <a:spcBef>
        <a:spcPct val="0"/>
      </a:spcBef>
      <a:spcAft>
        <a:spcPct val="0"/>
      </a:spcAft>
      <a:defRPr sz="2500" kern="1200">
        <a:solidFill>
          <a:schemeClr val="tx1"/>
        </a:solidFill>
        <a:latin typeface="Helvetica" pitchFamily="124" charset="0"/>
        <a:ea typeface="MS PGothic" pitchFamily="34" charset="-128"/>
        <a:cs typeface="+mn-cs"/>
      </a:defRPr>
    </a:lvl1pPr>
    <a:lvl2pPr marL="361737" algn="l" rtl="0" fontAlgn="base">
      <a:spcBef>
        <a:spcPct val="0"/>
      </a:spcBef>
      <a:spcAft>
        <a:spcPct val="0"/>
      </a:spcAft>
      <a:defRPr sz="2500" kern="1200">
        <a:solidFill>
          <a:schemeClr val="tx1"/>
        </a:solidFill>
        <a:latin typeface="Helvetica" pitchFamily="124" charset="0"/>
        <a:ea typeface="MS PGothic" pitchFamily="34" charset="-128"/>
        <a:cs typeface="+mn-cs"/>
      </a:defRPr>
    </a:lvl2pPr>
    <a:lvl3pPr marL="723473" algn="l" rtl="0" fontAlgn="base">
      <a:spcBef>
        <a:spcPct val="0"/>
      </a:spcBef>
      <a:spcAft>
        <a:spcPct val="0"/>
      </a:spcAft>
      <a:defRPr sz="2500" kern="1200">
        <a:solidFill>
          <a:schemeClr val="tx1"/>
        </a:solidFill>
        <a:latin typeface="Helvetica" pitchFamily="124" charset="0"/>
        <a:ea typeface="MS PGothic" pitchFamily="34" charset="-128"/>
        <a:cs typeface="+mn-cs"/>
      </a:defRPr>
    </a:lvl3pPr>
    <a:lvl4pPr marL="1085210" algn="l" rtl="0" fontAlgn="base">
      <a:spcBef>
        <a:spcPct val="0"/>
      </a:spcBef>
      <a:spcAft>
        <a:spcPct val="0"/>
      </a:spcAft>
      <a:defRPr sz="2500" kern="1200">
        <a:solidFill>
          <a:schemeClr val="tx1"/>
        </a:solidFill>
        <a:latin typeface="Helvetica" pitchFamily="124" charset="0"/>
        <a:ea typeface="MS PGothic" pitchFamily="34" charset="-128"/>
        <a:cs typeface="+mn-cs"/>
      </a:defRPr>
    </a:lvl4pPr>
    <a:lvl5pPr marL="1446947" algn="l" rtl="0" fontAlgn="base">
      <a:spcBef>
        <a:spcPct val="0"/>
      </a:spcBef>
      <a:spcAft>
        <a:spcPct val="0"/>
      </a:spcAft>
      <a:defRPr sz="2500" kern="1200">
        <a:solidFill>
          <a:schemeClr val="tx1"/>
        </a:solidFill>
        <a:latin typeface="Helvetica" pitchFamily="124" charset="0"/>
        <a:ea typeface="MS PGothic" pitchFamily="34" charset="-128"/>
        <a:cs typeface="+mn-cs"/>
      </a:defRPr>
    </a:lvl5pPr>
    <a:lvl6pPr marL="1808683" algn="l" defTabSz="723473" rtl="0" eaLnBrk="1" latinLnBrk="0" hangingPunct="1">
      <a:defRPr sz="2500" kern="1200">
        <a:solidFill>
          <a:schemeClr val="tx1"/>
        </a:solidFill>
        <a:latin typeface="Helvetica" pitchFamily="124" charset="0"/>
        <a:ea typeface="MS PGothic" pitchFamily="34" charset="-128"/>
        <a:cs typeface="+mn-cs"/>
      </a:defRPr>
    </a:lvl6pPr>
    <a:lvl7pPr marL="2170420" algn="l" defTabSz="723473" rtl="0" eaLnBrk="1" latinLnBrk="0" hangingPunct="1">
      <a:defRPr sz="2500" kern="1200">
        <a:solidFill>
          <a:schemeClr val="tx1"/>
        </a:solidFill>
        <a:latin typeface="Helvetica" pitchFamily="124" charset="0"/>
        <a:ea typeface="MS PGothic" pitchFamily="34" charset="-128"/>
        <a:cs typeface="+mn-cs"/>
      </a:defRPr>
    </a:lvl7pPr>
    <a:lvl8pPr marL="2532156" algn="l" defTabSz="723473" rtl="0" eaLnBrk="1" latinLnBrk="0" hangingPunct="1">
      <a:defRPr sz="2500" kern="1200">
        <a:solidFill>
          <a:schemeClr val="tx1"/>
        </a:solidFill>
        <a:latin typeface="Helvetica" pitchFamily="124" charset="0"/>
        <a:ea typeface="MS PGothic" pitchFamily="34" charset="-128"/>
        <a:cs typeface="+mn-cs"/>
      </a:defRPr>
    </a:lvl8pPr>
    <a:lvl9pPr marL="2893893" algn="l" defTabSz="723473" rtl="0" eaLnBrk="1" latinLnBrk="0" hangingPunct="1">
      <a:defRPr sz="2500" kern="1200">
        <a:solidFill>
          <a:schemeClr val="tx1"/>
        </a:solidFill>
        <a:latin typeface="Helvetica" pitchFamily="124"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FF99"/>
    <a:srgbClr val="FFFF66"/>
    <a:srgbClr val="080808"/>
    <a:srgbClr val="FF197C"/>
    <a:srgbClr val="FC2486"/>
    <a:srgbClr val="FC1075"/>
    <a:srgbClr val="FF2994"/>
    <a:srgbClr val="FC28A1"/>
    <a:srgbClr val="FD3984"/>
    <a:srgbClr val="191919"/>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9642" autoAdjust="0"/>
  </p:normalViewPr>
  <p:slideViewPr>
    <p:cSldViewPr snapToGrid="0">
      <p:cViewPr>
        <p:scale>
          <a:sx n="33" d="100"/>
          <a:sy n="33" d="100"/>
        </p:scale>
        <p:origin x="-192" y="0"/>
      </p:cViewPr>
      <p:guideLst>
        <p:guide orient="horz" pos="637"/>
        <p:guide orient="horz" pos="17451"/>
        <p:guide orient="horz" pos="3314"/>
        <p:guide orient="horz" pos="1893"/>
        <p:guide pos="5314"/>
        <p:guide pos="6009"/>
        <p:guide pos="10936"/>
        <p:guide pos="17525"/>
        <p:guide pos="821"/>
        <p:guide pos="11664"/>
        <p:guide pos="16831"/>
        <p:guide pos="22051"/>
      </p:guideLst>
    </p:cSldViewPr>
  </p:slideViewPr>
  <p:outlineViewPr>
    <p:cViewPr>
      <p:scale>
        <a:sx n="33" d="100"/>
        <a:sy n="33" d="100"/>
      </p:scale>
      <p:origin x="0" y="0"/>
    </p:cViewPr>
  </p:outlineViewPr>
  <p:notesTextViewPr>
    <p:cViewPr>
      <p:scale>
        <a:sx n="50" d="100"/>
        <a:sy n="5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2007_Workbook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Office_Excel_2007_Workbook2.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2400" dirty="0"/>
              <a:t>Do you find it difficult to discuss death, dying, and end-of-life care with your patients?</a:t>
            </a:r>
          </a:p>
        </c:rich>
      </c:tx>
      <c:layout/>
    </c:title>
    <c:plotArea>
      <c:layout/>
      <c:pieChart>
        <c:varyColors val="1"/>
        <c:ser>
          <c:idx val="0"/>
          <c:order val="0"/>
          <c:tx>
            <c:strRef>
              <c:f>Sheet1!$B$1</c:f>
              <c:strCache>
                <c:ptCount val="1"/>
                <c:pt idx="0">
                  <c:v>Do you find it difficult to discuss death, dying, and end-of-life care with your patients?</c:v>
                </c:pt>
              </c:strCache>
            </c:strRef>
          </c:tx>
          <c:dLbls>
            <c:dLbl>
              <c:idx val="0"/>
              <c:layout/>
              <c:tx>
                <c:rich>
                  <a:bodyPr/>
                  <a:lstStyle/>
                  <a:p>
                    <a:r>
                      <a:rPr lang="en-US" b="1" smtClean="0"/>
                      <a:t>2</a:t>
                    </a:r>
                    <a:r>
                      <a:rPr lang="en-US" smtClean="0">
                        <a:latin typeface="Times New Roman"/>
                        <a:cs typeface="Times New Roman"/>
                      </a:rPr>
                      <a:t>5%</a:t>
                    </a:r>
                    <a:endParaRPr lang="en-US"/>
                  </a:p>
                </c:rich>
              </c:tx>
              <c:showVal val="1"/>
            </c:dLbl>
            <c:dLbl>
              <c:idx val="1"/>
              <c:layout>
                <c:manualLayout>
                  <c:x val="7.3067371481313731E-2"/>
                  <c:y val="-0.19863268506033843"/>
                </c:manualLayout>
              </c:layout>
              <c:tx>
                <c:rich>
                  <a:bodyPr/>
                  <a:lstStyle/>
                  <a:p>
                    <a:r>
                      <a:rPr lang="en-US" b="1" dirty="0" smtClean="0">
                        <a:latin typeface="Times New Roman"/>
                        <a:cs typeface="Times New Roman"/>
                      </a:rPr>
                      <a:t>6</a:t>
                    </a:r>
                    <a:r>
                      <a:rPr lang="en-US" dirty="0" smtClean="0">
                        <a:latin typeface="Times New Roman"/>
                        <a:cs typeface="Times New Roman"/>
                      </a:rPr>
                      <a:t>8%</a:t>
                    </a:r>
                    <a:endParaRPr lang="en-US" dirty="0"/>
                  </a:p>
                </c:rich>
              </c:tx>
              <c:showVal val="1"/>
            </c:dLbl>
            <c:dLbl>
              <c:idx val="2"/>
              <c:layout>
                <c:manualLayout>
                  <c:x val="3.9595608474114544E-2"/>
                  <c:y val="0.11675101544397927"/>
                </c:manualLayout>
              </c:layout>
              <c:tx>
                <c:rich>
                  <a:bodyPr/>
                  <a:lstStyle/>
                  <a:p>
                    <a:r>
                      <a:rPr lang="en-US" b="1" smtClean="0"/>
                      <a:t>7</a:t>
                    </a:r>
                    <a:r>
                      <a:rPr lang="en-US" smtClean="0">
                        <a:latin typeface="Times New Roman"/>
                        <a:cs typeface="Times New Roman"/>
                      </a:rPr>
                      <a:t>%</a:t>
                    </a:r>
                    <a:endParaRPr lang="en-US" dirty="0"/>
                  </a:p>
                </c:rich>
              </c:tx>
              <c:showVal val="1"/>
            </c:dLbl>
            <c:txPr>
              <a:bodyPr/>
              <a:lstStyle/>
              <a:p>
                <a:pPr>
                  <a:defRPr b="1"/>
                </a:pPr>
                <a:endParaRPr lang="en-US"/>
              </a:p>
            </c:txPr>
            <c:showVal val="1"/>
            <c:showLeaderLines val="1"/>
          </c:dLbls>
          <c:cat>
            <c:strRef>
              <c:f>Sheet1!$A$2:$A$4</c:f>
              <c:strCache>
                <c:ptCount val="3"/>
                <c:pt idx="0">
                  <c:v>Yes</c:v>
                </c:pt>
                <c:pt idx="1">
                  <c:v>No</c:v>
                </c:pt>
                <c:pt idx="2">
                  <c:v>Other</c:v>
                </c:pt>
              </c:strCache>
            </c:strRef>
          </c:cat>
          <c:val>
            <c:numRef>
              <c:f>Sheet1!$B$2:$B$4</c:f>
              <c:numCache>
                <c:formatCode>General</c:formatCode>
                <c:ptCount val="3"/>
                <c:pt idx="0">
                  <c:v>14</c:v>
                </c:pt>
                <c:pt idx="1">
                  <c:v>39</c:v>
                </c:pt>
                <c:pt idx="2">
                  <c:v>4</c:v>
                </c:pt>
              </c:numCache>
            </c:numRef>
          </c:val>
        </c:ser>
        <c:firstSliceAng val="0"/>
      </c:pieChart>
    </c:plotArea>
    <c:legend>
      <c:legendPos val="r"/>
      <c:legendEntry>
        <c:idx val="0"/>
        <c:txPr>
          <a:bodyPr/>
          <a:lstStyle/>
          <a:p>
            <a:pPr>
              <a:defRPr sz="2000"/>
            </a:pPr>
            <a:endParaRPr lang="en-US"/>
          </a:p>
        </c:txPr>
      </c:legendEntry>
      <c:legendEntry>
        <c:idx val="1"/>
        <c:txPr>
          <a:bodyPr/>
          <a:lstStyle/>
          <a:p>
            <a:pPr>
              <a:defRPr sz="2000"/>
            </a:pPr>
            <a:endParaRPr lang="en-US"/>
          </a:p>
        </c:txPr>
      </c:legendEntry>
      <c:legendEntry>
        <c:idx val="2"/>
        <c:txPr>
          <a:bodyPr/>
          <a:lstStyle/>
          <a:p>
            <a:pPr>
              <a:defRPr sz="2000"/>
            </a:pPr>
            <a:endParaRPr lang="en-US"/>
          </a:p>
        </c:txPr>
      </c:legendEntry>
      <c:layout>
        <c:manualLayout>
          <c:xMode val="edge"/>
          <c:yMode val="edge"/>
          <c:x val="0.76236844497726286"/>
          <c:y val="0.50002229173408119"/>
          <c:w val="0.17006014233448491"/>
          <c:h val="0.26979199659984465"/>
        </c:manualLayout>
      </c:layout>
    </c:legend>
    <c:plotVisOnly val="1"/>
    <c:dispBlanksAs val="zero"/>
  </c:chart>
  <c:spPr>
    <a:ln w="44450">
      <a:solidFill>
        <a:srgbClr val="080808"/>
      </a:solidFill>
    </a:ln>
  </c:spPr>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chart>
    <c:title>
      <c:tx>
        <c:rich>
          <a:bodyPr/>
          <a:lstStyle/>
          <a:p>
            <a:pPr>
              <a:defRPr/>
            </a:pPr>
            <a:r>
              <a:rPr lang="en-US" sz="2400" dirty="0"/>
              <a:t>Did you know what the MOLST was before this presentation?</a:t>
            </a:r>
          </a:p>
        </c:rich>
      </c:tx>
      <c:layout/>
    </c:title>
    <c:plotArea>
      <c:layout/>
      <c:pieChart>
        <c:varyColors val="1"/>
        <c:ser>
          <c:idx val="0"/>
          <c:order val="0"/>
          <c:tx>
            <c:strRef>
              <c:f>Sheet1!$B$1</c:f>
              <c:strCache>
                <c:ptCount val="1"/>
                <c:pt idx="0">
                  <c:v>Did you know what the MOLST was before this presentation?</c:v>
                </c:pt>
              </c:strCache>
            </c:strRef>
          </c:tx>
          <c:dLbls>
            <c:dLbl>
              <c:idx val="0"/>
              <c:layout>
                <c:manualLayout>
                  <c:x val="-0.10926769288974013"/>
                  <c:y val="0.11706712707665697"/>
                </c:manualLayout>
              </c:layout>
              <c:tx>
                <c:rich>
                  <a:bodyPr/>
                  <a:lstStyle/>
                  <a:p>
                    <a:r>
                      <a:rPr lang="en-US" b="1" dirty="0" smtClean="0"/>
                      <a:t>2</a:t>
                    </a:r>
                    <a:r>
                      <a:rPr lang="en-US" dirty="0" smtClean="0">
                        <a:latin typeface="Times New Roman"/>
                        <a:cs typeface="Times New Roman"/>
                      </a:rPr>
                      <a:t>6.3%</a:t>
                    </a:r>
                    <a:endParaRPr lang="en-US" dirty="0"/>
                  </a:p>
                </c:rich>
              </c:tx>
              <c:showVal val="1"/>
            </c:dLbl>
            <c:dLbl>
              <c:idx val="1"/>
              <c:layout>
                <c:manualLayout>
                  <c:x val="2.0137460294940603E-2"/>
                  <c:y val="-0.20744487341641582"/>
                </c:manualLayout>
              </c:layout>
              <c:tx>
                <c:rich>
                  <a:bodyPr/>
                  <a:lstStyle/>
                  <a:p>
                    <a:r>
                      <a:rPr lang="en-US" b="1" dirty="0" smtClean="0">
                        <a:latin typeface="Times New Roman"/>
                        <a:cs typeface="Times New Roman"/>
                      </a:rPr>
                      <a:t>5</a:t>
                    </a:r>
                    <a:r>
                      <a:rPr lang="en-US" dirty="0" smtClean="0">
                        <a:latin typeface="Times New Roman"/>
                        <a:cs typeface="Times New Roman"/>
                      </a:rPr>
                      <a:t>4.4%</a:t>
                    </a:r>
                    <a:endParaRPr lang="en-US" dirty="0"/>
                  </a:p>
                </c:rich>
              </c:tx>
              <c:showVal val="1"/>
            </c:dLbl>
            <c:dLbl>
              <c:idx val="2"/>
              <c:layout/>
              <c:tx>
                <c:rich>
                  <a:bodyPr/>
                  <a:lstStyle/>
                  <a:p>
                    <a:r>
                      <a:rPr lang="en-US" b="1" dirty="0" smtClean="0"/>
                      <a:t>1</a:t>
                    </a:r>
                    <a:r>
                      <a:rPr lang="en-US" dirty="0" smtClean="0"/>
                      <a:t>9.3</a:t>
                    </a:r>
                    <a:r>
                      <a:rPr lang="en-US" dirty="0" smtClean="0">
                        <a:latin typeface="Times New Roman"/>
                        <a:cs typeface="Times New Roman"/>
                      </a:rPr>
                      <a:t>%</a:t>
                    </a:r>
                    <a:endParaRPr lang="en-US" dirty="0"/>
                  </a:p>
                </c:rich>
              </c:tx>
              <c:showVal val="1"/>
            </c:dLbl>
            <c:delete val="1"/>
            <c:txPr>
              <a:bodyPr/>
              <a:lstStyle/>
              <a:p>
                <a:pPr>
                  <a:defRPr b="1"/>
                </a:pPr>
                <a:endParaRPr lang="en-US"/>
              </a:p>
            </c:txPr>
          </c:dLbls>
          <c:cat>
            <c:strRef>
              <c:f>Sheet1!$A$2:$A$4</c:f>
              <c:strCache>
                <c:ptCount val="3"/>
                <c:pt idx="0">
                  <c:v>Yes</c:v>
                </c:pt>
                <c:pt idx="1">
                  <c:v>No</c:v>
                </c:pt>
                <c:pt idx="2">
                  <c:v>I had heard of it, but was unsure of the details</c:v>
                </c:pt>
              </c:strCache>
            </c:strRef>
          </c:cat>
          <c:val>
            <c:numRef>
              <c:f>Sheet1!$B$2:$B$4</c:f>
              <c:numCache>
                <c:formatCode>General</c:formatCode>
                <c:ptCount val="3"/>
                <c:pt idx="0">
                  <c:v>15</c:v>
                </c:pt>
                <c:pt idx="1">
                  <c:v>31</c:v>
                </c:pt>
                <c:pt idx="2">
                  <c:v>11</c:v>
                </c:pt>
              </c:numCache>
            </c:numRef>
          </c:val>
        </c:ser>
        <c:firstSliceAng val="0"/>
      </c:pieChart>
    </c:plotArea>
    <c:legend>
      <c:legendPos val="r"/>
      <c:legendEntry>
        <c:idx val="0"/>
        <c:txPr>
          <a:bodyPr/>
          <a:lstStyle/>
          <a:p>
            <a:pPr>
              <a:defRPr sz="2000" b="1"/>
            </a:pPr>
            <a:endParaRPr lang="en-US"/>
          </a:p>
        </c:txPr>
      </c:legendEntry>
      <c:legendEntry>
        <c:idx val="1"/>
        <c:txPr>
          <a:bodyPr/>
          <a:lstStyle/>
          <a:p>
            <a:pPr>
              <a:defRPr sz="2000" b="1"/>
            </a:pPr>
            <a:endParaRPr lang="en-US"/>
          </a:p>
        </c:txPr>
      </c:legendEntry>
      <c:legendEntry>
        <c:idx val="2"/>
        <c:txPr>
          <a:bodyPr/>
          <a:lstStyle/>
          <a:p>
            <a:pPr>
              <a:defRPr sz="2000" b="1"/>
            </a:pPr>
            <a:endParaRPr lang="en-US"/>
          </a:p>
        </c:txPr>
      </c:legendEntry>
      <c:layout>
        <c:manualLayout>
          <c:xMode val="edge"/>
          <c:yMode val="edge"/>
          <c:x val="0.60543324796950992"/>
          <c:y val="0.28057982805643267"/>
          <c:w val="0.33933933933933957"/>
          <c:h val="0.71413308415061549"/>
        </c:manualLayout>
      </c:layout>
    </c:legend>
    <c:plotVisOnly val="1"/>
    <c:dispBlanksAs val="zero"/>
  </c:chart>
  <c:spPr>
    <a:ln w="44450">
      <a:solidFill>
        <a:srgbClr val="080808"/>
      </a:solidFill>
    </a:ln>
  </c:spPr>
  <c:txPr>
    <a:bodyPr/>
    <a:lstStyle/>
    <a:p>
      <a:pPr>
        <a:defRPr sz="1800"/>
      </a:pPr>
      <a:endParaRPr lang="en-US"/>
    </a:p>
  </c:txPr>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265275" cy="2560638"/>
          </a:xfrm>
          <a:prstGeom prst="rect">
            <a:avLst/>
          </a:prstGeom>
        </p:spPr>
        <p:txBody>
          <a:bodyPr vert="horz" wrap="square" lIns="91440" tIns="45720" rIns="91440" bIns="45720" numCol="1" anchor="t"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3" name="Date Placeholder 2"/>
          <p:cNvSpPr>
            <a:spLocks noGrp="1"/>
          </p:cNvSpPr>
          <p:nvPr>
            <p:ph type="dt" idx="1"/>
          </p:nvPr>
        </p:nvSpPr>
        <p:spPr>
          <a:xfrm>
            <a:off x="18646775" y="0"/>
            <a:ext cx="14263688" cy="2560638"/>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fld id="{A14D98F7-9090-4D6D-8D06-7ABB83CDEB18}" type="datetime1">
              <a:rPr lang="en-US"/>
              <a:pPr/>
              <a:t>5/6/2014</a:t>
            </a:fld>
            <a:endParaRPr lang="en-US"/>
          </a:p>
        </p:txBody>
      </p:sp>
      <p:sp>
        <p:nvSpPr>
          <p:cNvPr id="4" name="Slide Image Placeholder 3"/>
          <p:cNvSpPr>
            <a:spLocks noGrp="1" noRot="1" noChangeAspect="1"/>
          </p:cNvSpPr>
          <p:nvPr>
            <p:ph type="sldImg" idx="2"/>
          </p:nvPr>
        </p:nvSpPr>
        <p:spPr>
          <a:xfrm>
            <a:off x="4457700" y="3840163"/>
            <a:ext cx="24003000" cy="192024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3292475" y="24323675"/>
            <a:ext cx="26333450" cy="23042563"/>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48637825"/>
            <a:ext cx="14265275" cy="2559050"/>
          </a:xfrm>
          <a:prstGeom prst="rect">
            <a:avLst/>
          </a:prstGeom>
        </p:spPr>
        <p:txBody>
          <a:bodyPr vert="horz" wrap="square" lIns="91440" tIns="45720" rIns="91440" bIns="45720" numCol="1" anchor="b" anchorCtr="0" compatLnSpc="1">
            <a:prstTxWarp prst="textNoShape">
              <a:avLst/>
            </a:prstTxWarp>
          </a:bodyPr>
          <a:lstStyle>
            <a:lvl1pPr>
              <a:defRPr sz="1200">
                <a:latin typeface="Calibri"/>
                <a:ea typeface="ＭＳ Ｐゴシック" charset="0"/>
                <a:cs typeface="ＭＳ Ｐゴシック" charset="0"/>
              </a:defRPr>
            </a:lvl1pPr>
          </a:lstStyle>
          <a:p>
            <a:pPr>
              <a:defRPr/>
            </a:pPr>
            <a:endParaRPr lang="en-US"/>
          </a:p>
        </p:txBody>
      </p:sp>
      <p:sp>
        <p:nvSpPr>
          <p:cNvPr id="7" name="Slide Number Placeholder 6"/>
          <p:cNvSpPr>
            <a:spLocks noGrp="1"/>
          </p:cNvSpPr>
          <p:nvPr>
            <p:ph type="sldNum" sz="quarter" idx="5"/>
          </p:nvPr>
        </p:nvSpPr>
        <p:spPr>
          <a:xfrm>
            <a:off x="18646775" y="48637825"/>
            <a:ext cx="14263688" cy="255905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fld id="{56CD8187-11B6-41C3-B434-0C979A5165B5}" type="slidenum">
              <a:rPr lang="en-US"/>
              <a:pPr/>
              <a:t>‹#›</a:t>
            </a:fld>
            <a:endParaRPr lang="en-US"/>
          </a:p>
        </p:txBody>
      </p:sp>
    </p:spTree>
    <p:extLst>
      <p:ext uri="{BB962C8B-B14F-4D97-AF65-F5344CB8AC3E}">
        <p14:creationId xmlns="" xmlns:p14="http://schemas.microsoft.com/office/powerpoint/2010/main" val="3056837541"/>
      </p:ext>
    </p:extLst>
  </p:cSld>
  <p:clrMap bg1="lt1" tx1="dk1" bg2="lt2" tx2="dk2" accent1="accent1" accent2="accent2" accent3="accent3" accent4="accent4" accent5="accent5" accent6="accent6" hlink="hlink" folHlink="folHlink"/>
  <p:notesStyle>
    <a:lvl1pPr algn="l" defTabSz="361737" rtl="0" eaLnBrk="0" fontAlgn="base" hangingPunct="0">
      <a:spcBef>
        <a:spcPct val="30000"/>
      </a:spcBef>
      <a:spcAft>
        <a:spcPct val="0"/>
      </a:spcAft>
      <a:defRPr sz="900" kern="1200">
        <a:solidFill>
          <a:schemeClr val="tx1"/>
        </a:solidFill>
        <a:latin typeface="+mn-lt"/>
        <a:ea typeface="MS PGothic" pitchFamily="34" charset="-128"/>
        <a:cs typeface="ＭＳ Ｐゴシック" pitchFamily="-111" charset="-128"/>
      </a:defRPr>
    </a:lvl1pPr>
    <a:lvl2pPr marL="361737" algn="l" defTabSz="361737" rtl="0" eaLnBrk="0" fontAlgn="base" hangingPunct="0">
      <a:spcBef>
        <a:spcPct val="30000"/>
      </a:spcBef>
      <a:spcAft>
        <a:spcPct val="0"/>
      </a:spcAft>
      <a:defRPr sz="900" kern="1200">
        <a:solidFill>
          <a:schemeClr val="tx1"/>
        </a:solidFill>
        <a:latin typeface="+mn-lt"/>
        <a:ea typeface="MS PGothic" pitchFamily="34" charset="-128"/>
        <a:cs typeface="+mn-cs"/>
      </a:defRPr>
    </a:lvl2pPr>
    <a:lvl3pPr marL="723473" algn="l" defTabSz="361737" rtl="0" eaLnBrk="0" fontAlgn="base" hangingPunct="0">
      <a:spcBef>
        <a:spcPct val="30000"/>
      </a:spcBef>
      <a:spcAft>
        <a:spcPct val="0"/>
      </a:spcAft>
      <a:defRPr sz="900" kern="1200">
        <a:solidFill>
          <a:schemeClr val="tx1"/>
        </a:solidFill>
        <a:latin typeface="+mn-lt"/>
        <a:ea typeface="MS PGothic" pitchFamily="34" charset="-128"/>
        <a:cs typeface="+mn-cs"/>
      </a:defRPr>
    </a:lvl3pPr>
    <a:lvl4pPr marL="1085210" algn="l" defTabSz="361737" rtl="0" eaLnBrk="0" fontAlgn="base" hangingPunct="0">
      <a:spcBef>
        <a:spcPct val="30000"/>
      </a:spcBef>
      <a:spcAft>
        <a:spcPct val="0"/>
      </a:spcAft>
      <a:defRPr sz="900" kern="1200">
        <a:solidFill>
          <a:schemeClr val="tx1"/>
        </a:solidFill>
        <a:latin typeface="+mn-lt"/>
        <a:ea typeface="MS PGothic" pitchFamily="34" charset="-128"/>
        <a:cs typeface="+mn-cs"/>
      </a:defRPr>
    </a:lvl4pPr>
    <a:lvl5pPr marL="1446947" algn="l" defTabSz="361737" rtl="0" eaLnBrk="0" fontAlgn="base" hangingPunct="0">
      <a:spcBef>
        <a:spcPct val="30000"/>
      </a:spcBef>
      <a:spcAft>
        <a:spcPct val="0"/>
      </a:spcAft>
      <a:defRPr sz="900" kern="1200">
        <a:solidFill>
          <a:schemeClr val="tx1"/>
        </a:solidFill>
        <a:latin typeface="+mn-lt"/>
        <a:ea typeface="MS PGothic" pitchFamily="34" charset="-128"/>
        <a:cs typeface="+mn-cs"/>
      </a:defRPr>
    </a:lvl5pPr>
    <a:lvl6pPr marL="1808683" algn="l" defTabSz="361737" rtl="0" eaLnBrk="1" latinLnBrk="0" hangingPunct="1">
      <a:defRPr sz="900" kern="1200">
        <a:solidFill>
          <a:schemeClr val="tx1"/>
        </a:solidFill>
        <a:latin typeface="+mn-lt"/>
        <a:ea typeface="+mn-ea"/>
        <a:cs typeface="+mn-cs"/>
      </a:defRPr>
    </a:lvl6pPr>
    <a:lvl7pPr marL="2170420" algn="l" defTabSz="361737" rtl="0" eaLnBrk="1" latinLnBrk="0" hangingPunct="1">
      <a:defRPr sz="900" kern="1200">
        <a:solidFill>
          <a:schemeClr val="tx1"/>
        </a:solidFill>
        <a:latin typeface="+mn-lt"/>
        <a:ea typeface="+mn-ea"/>
        <a:cs typeface="+mn-cs"/>
      </a:defRPr>
    </a:lvl7pPr>
    <a:lvl8pPr marL="2532156" algn="l" defTabSz="361737" rtl="0" eaLnBrk="1" latinLnBrk="0" hangingPunct="1">
      <a:defRPr sz="900" kern="1200">
        <a:solidFill>
          <a:schemeClr val="tx1"/>
        </a:solidFill>
        <a:latin typeface="+mn-lt"/>
        <a:ea typeface="+mn-ea"/>
        <a:cs typeface="+mn-cs"/>
      </a:defRPr>
    </a:lvl8pPr>
    <a:lvl9pPr marL="2893893" algn="l" defTabSz="361737"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bwMode="auto">
          <a:xfrm>
            <a:off x="4457700" y="3840163"/>
            <a:ext cx="24003000" cy="19202400"/>
          </a:xfrm>
          <a:noFill/>
          <a:ln>
            <a:solidFill>
              <a:srgbClr val="000000"/>
            </a:solidFill>
            <a:miter lim="800000"/>
            <a:headEnd/>
            <a:tailEnd/>
          </a:ln>
        </p:spPr>
      </p:sp>
      <p:sp>
        <p:nvSpPr>
          <p:cNvPr id="15362" name="Notes Placeholder 2"/>
          <p:cNvSpPr>
            <a:spLocks noGrp="1"/>
          </p:cNvSpPr>
          <p:nvPr>
            <p:ph type="body" idx="1"/>
          </p:nvPr>
        </p:nvSpPr>
        <p:spPr bwMode="auto">
          <a:noFill/>
        </p:spPr>
        <p:txBody>
          <a:bodyPr/>
          <a:lstStyle/>
          <a:p>
            <a:pPr eaLnBrk="1" hangingPunct="1">
              <a:spcBef>
                <a:spcPct val="0"/>
              </a:spcBef>
            </a:pPr>
            <a:r>
              <a:rPr lang="en-US" sz="9600" dirty="0" smtClean="0">
                <a:solidFill>
                  <a:srgbClr val="000000"/>
                </a:solidFill>
              </a:rPr>
              <a:t>Copyright Colin </a:t>
            </a:r>
            <a:r>
              <a:rPr lang="en-US" sz="9600" dirty="0" err="1" smtClean="0">
                <a:solidFill>
                  <a:srgbClr val="000000"/>
                </a:solidFill>
              </a:rPr>
              <a:t>Purrington</a:t>
            </a:r>
            <a:r>
              <a:rPr lang="en-US" sz="9600" dirty="0" smtClean="0">
                <a:solidFill>
                  <a:srgbClr val="000000"/>
                </a:solidFill>
              </a:rPr>
              <a:t> (</a:t>
            </a:r>
            <a:r>
              <a:rPr lang="en-US" sz="9600" dirty="0" smtClean="0">
                <a:solidFill>
                  <a:srgbClr val="000000"/>
                </a:solidFill>
                <a:latin typeface="Times New Roman" pitchFamily="18" charset="0"/>
              </a:rPr>
              <a:t>http://colinpurrington.com/tips/academic/posterdesign).</a:t>
            </a:r>
            <a:endParaRPr lang="en-US" sz="9600" dirty="0" smtClean="0">
              <a:solidFill>
                <a:srgbClr val="000000"/>
              </a:solidFill>
            </a:endParaRPr>
          </a:p>
        </p:txBody>
      </p:sp>
      <p:sp>
        <p:nvSpPr>
          <p:cNvPr id="15363" name="Slide Number Placeholder 3"/>
          <p:cNvSpPr>
            <a:spLocks noGrp="1"/>
          </p:cNvSpPr>
          <p:nvPr>
            <p:ph type="sldNum" sz="quarter" idx="5"/>
          </p:nvPr>
        </p:nvSpPr>
        <p:spPr bwMode="auto">
          <a:noFill/>
          <a:ln>
            <a:miter lim="800000"/>
            <a:headEnd/>
            <a:tailEnd/>
          </a:ln>
        </p:spPr>
        <p:txBody>
          <a:bodyPr/>
          <a:lstStyle/>
          <a:p>
            <a:fld id="{4A4D1D04-7412-43DC-9CF7-F7A61B0DB41C}" type="slidenum">
              <a:rPr lang="en-US"/>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42974" y="9090378"/>
            <a:ext cx="31090054" cy="6270978"/>
          </a:xfrm>
        </p:spPr>
        <p:txBody>
          <a:bodyPr/>
          <a:lstStyle/>
          <a:p>
            <a:r>
              <a:rPr lang="en-US" smtClean="0"/>
              <a:t>Click to edit Master title style</a:t>
            </a:r>
            <a:endParaRPr lang="en-US"/>
          </a:p>
        </p:txBody>
      </p:sp>
      <p:sp>
        <p:nvSpPr>
          <p:cNvPr id="3" name="Subtitle 2"/>
          <p:cNvSpPr>
            <a:spLocks noGrp="1"/>
          </p:cNvSpPr>
          <p:nvPr>
            <p:ph type="subTitle" idx="1"/>
          </p:nvPr>
        </p:nvSpPr>
        <p:spPr>
          <a:xfrm>
            <a:off x="5485947" y="16580556"/>
            <a:ext cx="25604107" cy="7478889"/>
          </a:xfrm>
        </p:spPr>
        <p:txBody>
          <a:bodyPr/>
          <a:lstStyle>
            <a:lvl1pPr marL="0" indent="0" algn="ctr">
              <a:buNone/>
              <a:defRPr/>
            </a:lvl1pPr>
            <a:lvl2pPr marL="361737" indent="0" algn="ctr">
              <a:buNone/>
              <a:defRPr/>
            </a:lvl2pPr>
            <a:lvl3pPr marL="723473" indent="0" algn="ctr">
              <a:buNone/>
              <a:defRPr/>
            </a:lvl3pPr>
            <a:lvl4pPr marL="1085210" indent="0" algn="ctr">
              <a:buNone/>
              <a:defRPr/>
            </a:lvl4pPr>
            <a:lvl5pPr marL="1446947" indent="0" algn="ctr">
              <a:buNone/>
              <a:defRPr/>
            </a:lvl5pPr>
            <a:lvl6pPr marL="1808683" indent="0" algn="ctr">
              <a:buNone/>
              <a:defRPr/>
            </a:lvl6pPr>
            <a:lvl7pPr marL="2170420" indent="0" algn="ctr">
              <a:buNone/>
              <a:defRPr/>
            </a:lvl7pPr>
            <a:lvl8pPr marL="2532156" indent="0" algn="ctr">
              <a:buNone/>
              <a:defRPr/>
            </a:lvl8pPr>
            <a:lvl9pPr marL="2893893"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9C4D423-B3BC-41FD-9000-04D87C12BCD2}"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A370EF-0593-409B-8D26-01524F81A18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061082" y="2600678"/>
            <a:ext cx="7771946" cy="2340892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742974" y="2600678"/>
            <a:ext cx="23209250" cy="234089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1B912C1B-F1DA-4DB4-AD3A-6024F5FB85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7DA0FCCD-2D2A-4FE7-A584-245C29103CCD}"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89251" y="18803057"/>
            <a:ext cx="31090054" cy="5810956"/>
          </a:xfrm>
        </p:spPr>
        <p:txBody>
          <a:bodyPr anchor="t"/>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2889251" y="12402257"/>
            <a:ext cx="31090054" cy="6400800"/>
          </a:xfrm>
        </p:spPr>
        <p:txBody>
          <a:bodyPr anchor="b"/>
          <a:lstStyle>
            <a:lvl1pPr marL="0" indent="0">
              <a:buNone/>
              <a:defRPr sz="1600"/>
            </a:lvl1pPr>
            <a:lvl2pPr marL="361737" indent="0">
              <a:buNone/>
              <a:defRPr sz="1400"/>
            </a:lvl2pPr>
            <a:lvl3pPr marL="723473" indent="0">
              <a:buNone/>
              <a:defRPr sz="1300"/>
            </a:lvl3pPr>
            <a:lvl4pPr marL="1085210" indent="0">
              <a:buNone/>
              <a:defRPr sz="1100"/>
            </a:lvl4pPr>
            <a:lvl5pPr marL="1446947" indent="0">
              <a:buNone/>
              <a:defRPr sz="1100"/>
            </a:lvl5pPr>
            <a:lvl6pPr marL="1808683" indent="0">
              <a:buNone/>
              <a:defRPr sz="1100"/>
            </a:lvl6pPr>
            <a:lvl7pPr marL="2170420" indent="0">
              <a:buNone/>
              <a:defRPr sz="1100"/>
            </a:lvl7pPr>
            <a:lvl8pPr marL="2532156" indent="0">
              <a:buNone/>
              <a:defRPr sz="1100"/>
            </a:lvl8pPr>
            <a:lvl9pPr marL="2893893" indent="0">
              <a:buNone/>
              <a:defRPr sz="11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98A39CA3-9001-4859-B556-8CFFEF913DC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742975" y="8453968"/>
            <a:ext cx="15490598" cy="17555632"/>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8342428" y="8453968"/>
            <a:ext cx="15490599" cy="17555632"/>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431A6D4-4212-4311-94C6-3C89B0DE31C7}"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29028" y="1171222"/>
            <a:ext cx="32917946" cy="48768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829027" y="6550378"/>
            <a:ext cx="16160750" cy="2729089"/>
          </a:xfrm>
        </p:spPr>
        <p:txBody>
          <a:bodyPr anchor="b"/>
          <a:lstStyle>
            <a:lvl1pPr marL="0" indent="0">
              <a:buNone/>
              <a:defRPr sz="1900" b="1"/>
            </a:lvl1pPr>
            <a:lvl2pPr marL="361737" indent="0">
              <a:buNone/>
              <a:defRPr sz="1600" b="1"/>
            </a:lvl2pPr>
            <a:lvl3pPr marL="723473" indent="0">
              <a:buNone/>
              <a:defRPr sz="1400" b="1"/>
            </a:lvl3pPr>
            <a:lvl4pPr marL="1085210" indent="0">
              <a:buNone/>
              <a:defRPr sz="1300" b="1"/>
            </a:lvl4pPr>
            <a:lvl5pPr marL="1446947" indent="0">
              <a:buNone/>
              <a:defRPr sz="1300" b="1"/>
            </a:lvl5pPr>
            <a:lvl6pPr marL="1808683" indent="0">
              <a:buNone/>
              <a:defRPr sz="1300" b="1"/>
            </a:lvl6pPr>
            <a:lvl7pPr marL="2170420" indent="0">
              <a:buNone/>
              <a:defRPr sz="1300" b="1"/>
            </a:lvl7pPr>
            <a:lvl8pPr marL="2532156" indent="0">
              <a:buNone/>
              <a:defRPr sz="1300" b="1"/>
            </a:lvl8pPr>
            <a:lvl9pPr marL="2893893"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1829027" y="9279468"/>
            <a:ext cx="16160750" cy="16858544"/>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8580554" y="6550378"/>
            <a:ext cx="16166420" cy="2729089"/>
          </a:xfrm>
        </p:spPr>
        <p:txBody>
          <a:bodyPr anchor="b"/>
          <a:lstStyle>
            <a:lvl1pPr marL="0" indent="0">
              <a:buNone/>
              <a:defRPr sz="1900" b="1"/>
            </a:lvl1pPr>
            <a:lvl2pPr marL="361737" indent="0">
              <a:buNone/>
              <a:defRPr sz="1600" b="1"/>
            </a:lvl2pPr>
            <a:lvl3pPr marL="723473" indent="0">
              <a:buNone/>
              <a:defRPr sz="1400" b="1"/>
            </a:lvl3pPr>
            <a:lvl4pPr marL="1085210" indent="0">
              <a:buNone/>
              <a:defRPr sz="1300" b="1"/>
            </a:lvl4pPr>
            <a:lvl5pPr marL="1446947" indent="0">
              <a:buNone/>
              <a:defRPr sz="1300" b="1"/>
            </a:lvl5pPr>
            <a:lvl6pPr marL="1808683" indent="0">
              <a:buNone/>
              <a:defRPr sz="1300" b="1"/>
            </a:lvl6pPr>
            <a:lvl7pPr marL="2170420" indent="0">
              <a:buNone/>
              <a:defRPr sz="1300" b="1"/>
            </a:lvl7pPr>
            <a:lvl8pPr marL="2532156" indent="0">
              <a:buNone/>
              <a:defRPr sz="1300" b="1"/>
            </a:lvl8pPr>
            <a:lvl9pPr marL="2893893"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18580554" y="9279468"/>
            <a:ext cx="16166420" cy="16858544"/>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B252DE32-FFAE-4AA5-8E0C-714F33AFB0CC}"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B7E542B5-6B2B-4D96-893E-B8A31EF44D5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61ED3144-C00A-4EC1-8E62-F11E9E6C172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9027" y="1165578"/>
            <a:ext cx="12033250" cy="4957233"/>
          </a:xfrm>
        </p:spPr>
        <p:txBody>
          <a:bodyPr anchor="b"/>
          <a:lstStyle>
            <a:lvl1pPr algn="l">
              <a:defRPr sz="1600" b="1"/>
            </a:lvl1pPr>
          </a:lstStyle>
          <a:p>
            <a:r>
              <a:rPr lang="en-US" smtClean="0"/>
              <a:t>Click to edit Master title style</a:t>
            </a:r>
            <a:endParaRPr lang="en-US"/>
          </a:p>
        </p:txBody>
      </p:sp>
      <p:sp>
        <p:nvSpPr>
          <p:cNvPr id="3" name="Content Placeholder 2"/>
          <p:cNvSpPr>
            <a:spLocks noGrp="1"/>
          </p:cNvSpPr>
          <p:nvPr>
            <p:ph idx="1"/>
          </p:nvPr>
        </p:nvSpPr>
        <p:spPr>
          <a:xfrm>
            <a:off x="14299974" y="1165579"/>
            <a:ext cx="20447000" cy="24972433"/>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829027" y="6122812"/>
            <a:ext cx="12033250" cy="20015200"/>
          </a:xfrm>
        </p:spPr>
        <p:txBody>
          <a:bodyPr/>
          <a:lstStyle>
            <a:lvl1pPr marL="0" indent="0">
              <a:buNone/>
              <a:defRPr sz="1100"/>
            </a:lvl1pPr>
            <a:lvl2pPr marL="361737" indent="0">
              <a:buNone/>
              <a:defRPr sz="900"/>
            </a:lvl2pPr>
            <a:lvl3pPr marL="723473" indent="0">
              <a:buNone/>
              <a:defRPr sz="800"/>
            </a:lvl3pPr>
            <a:lvl4pPr marL="1085210" indent="0">
              <a:buNone/>
              <a:defRPr sz="700"/>
            </a:lvl4pPr>
            <a:lvl5pPr marL="1446947" indent="0">
              <a:buNone/>
              <a:defRPr sz="700"/>
            </a:lvl5pPr>
            <a:lvl6pPr marL="1808683" indent="0">
              <a:buNone/>
              <a:defRPr sz="700"/>
            </a:lvl6pPr>
            <a:lvl7pPr marL="2170420" indent="0">
              <a:buNone/>
              <a:defRPr sz="700"/>
            </a:lvl7pPr>
            <a:lvl8pPr marL="2532156" indent="0">
              <a:buNone/>
              <a:defRPr sz="700"/>
            </a:lvl8pPr>
            <a:lvl9pPr marL="2893893"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5DC857DA-CD7C-4C6A-BB70-4F3D73AA50A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68697" y="20482278"/>
            <a:ext cx="21946054" cy="2418644"/>
          </a:xfrm>
        </p:spPr>
        <p:txBody>
          <a:bodyPr anchor="b"/>
          <a:lstStyle>
            <a:lvl1pPr algn="l">
              <a:defRPr sz="1600" b="1"/>
            </a:lvl1pPr>
          </a:lstStyle>
          <a:p>
            <a:r>
              <a:rPr lang="en-US" smtClean="0"/>
              <a:t>Click to edit Master title style</a:t>
            </a:r>
            <a:endParaRPr lang="en-US"/>
          </a:p>
        </p:txBody>
      </p:sp>
      <p:sp>
        <p:nvSpPr>
          <p:cNvPr id="3" name="Picture Placeholder 2"/>
          <p:cNvSpPr>
            <a:spLocks noGrp="1"/>
          </p:cNvSpPr>
          <p:nvPr>
            <p:ph type="pic" idx="1"/>
          </p:nvPr>
        </p:nvSpPr>
        <p:spPr>
          <a:xfrm>
            <a:off x="7168697" y="2614791"/>
            <a:ext cx="21946054" cy="17555632"/>
          </a:xfrm>
        </p:spPr>
        <p:txBody>
          <a:bodyPr/>
          <a:lstStyle>
            <a:lvl1pPr marL="0" indent="0">
              <a:buNone/>
              <a:defRPr sz="2500"/>
            </a:lvl1pPr>
            <a:lvl2pPr marL="361737" indent="0">
              <a:buNone/>
              <a:defRPr sz="2200"/>
            </a:lvl2pPr>
            <a:lvl3pPr marL="723473" indent="0">
              <a:buNone/>
              <a:defRPr sz="1900"/>
            </a:lvl3pPr>
            <a:lvl4pPr marL="1085210" indent="0">
              <a:buNone/>
              <a:defRPr sz="1600"/>
            </a:lvl4pPr>
            <a:lvl5pPr marL="1446947" indent="0">
              <a:buNone/>
              <a:defRPr sz="1600"/>
            </a:lvl5pPr>
            <a:lvl6pPr marL="1808683" indent="0">
              <a:buNone/>
              <a:defRPr sz="1600"/>
            </a:lvl6pPr>
            <a:lvl7pPr marL="2170420" indent="0">
              <a:buNone/>
              <a:defRPr sz="1600"/>
            </a:lvl7pPr>
            <a:lvl8pPr marL="2532156" indent="0">
              <a:buNone/>
              <a:defRPr sz="1600"/>
            </a:lvl8pPr>
            <a:lvl9pPr marL="2893893" indent="0">
              <a:buNone/>
              <a:defRPr sz="1600"/>
            </a:lvl9pPr>
          </a:lstStyle>
          <a:p>
            <a:pPr lvl="0"/>
            <a:endParaRPr lang="en-US" noProof="0" smtClean="0"/>
          </a:p>
        </p:txBody>
      </p:sp>
      <p:sp>
        <p:nvSpPr>
          <p:cNvPr id="4" name="Text Placeholder 3"/>
          <p:cNvSpPr>
            <a:spLocks noGrp="1"/>
          </p:cNvSpPr>
          <p:nvPr>
            <p:ph type="body" sz="half" idx="2"/>
          </p:nvPr>
        </p:nvSpPr>
        <p:spPr>
          <a:xfrm>
            <a:off x="7168697" y="22900924"/>
            <a:ext cx="21946054" cy="3433232"/>
          </a:xfrm>
        </p:spPr>
        <p:txBody>
          <a:bodyPr/>
          <a:lstStyle>
            <a:lvl1pPr marL="0" indent="0">
              <a:buNone/>
              <a:defRPr sz="1100"/>
            </a:lvl1pPr>
            <a:lvl2pPr marL="361737" indent="0">
              <a:buNone/>
              <a:defRPr sz="900"/>
            </a:lvl2pPr>
            <a:lvl3pPr marL="723473" indent="0">
              <a:buNone/>
              <a:defRPr sz="800"/>
            </a:lvl3pPr>
            <a:lvl4pPr marL="1085210" indent="0">
              <a:buNone/>
              <a:defRPr sz="700"/>
            </a:lvl4pPr>
            <a:lvl5pPr marL="1446947" indent="0">
              <a:buNone/>
              <a:defRPr sz="700"/>
            </a:lvl5pPr>
            <a:lvl6pPr marL="1808683" indent="0">
              <a:buNone/>
              <a:defRPr sz="700"/>
            </a:lvl6pPr>
            <a:lvl7pPr marL="2170420" indent="0">
              <a:buNone/>
              <a:defRPr sz="700"/>
            </a:lvl7pPr>
            <a:lvl8pPr marL="2532156" indent="0">
              <a:buNone/>
              <a:defRPr sz="700"/>
            </a:lvl8pPr>
            <a:lvl9pPr marL="2893893" indent="0">
              <a:buNone/>
              <a:defRPr sz="7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A99BE970-7DE1-4FC7-9CF6-B241432E3128}"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248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742974" y="2600960"/>
            <a:ext cx="31090054" cy="4876800"/>
          </a:xfrm>
          <a:prstGeom prst="rect">
            <a:avLst/>
          </a:prstGeom>
          <a:noFill/>
          <a:ln w="9525">
            <a:noFill/>
            <a:miter lim="800000"/>
            <a:headEnd/>
            <a:tailEnd/>
          </a:ln>
        </p:spPr>
        <p:txBody>
          <a:bodyPr vert="horz" wrap="square" lIns="322459" tIns="161230" rIns="322459" bIns="16123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742974" y="8454572"/>
            <a:ext cx="31090054" cy="17555028"/>
          </a:xfrm>
          <a:prstGeom prst="rect">
            <a:avLst/>
          </a:prstGeom>
          <a:noFill/>
          <a:ln w="9525">
            <a:noFill/>
            <a:miter lim="800000"/>
            <a:headEnd/>
            <a:tailEnd/>
          </a:ln>
        </p:spPr>
        <p:txBody>
          <a:bodyPr vert="horz" wrap="square" lIns="322459" tIns="161230" rIns="322459" bIns="16123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742974" y="26659840"/>
            <a:ext cx="7620000" cy="1950720"/>
          </a:xfrm>
          <a:prstGeom prst="rect">
            <a:avLst/>
          </a:prstGeom>
          <a:noFill/>
          <a:ln w="9525">
            <a:noFill/>
            <a:miter lim="800000"/>
            <a:headEnd/>
            <a:tailEnd/>
          </a:ln>
          <a:effectLst/>
        </p:spPr>
        <p:txBody>
          <a:bodyPr vert="horz" wrap="square" lIns="322459" tIns="161230" rIns="322459" bIns="161230" numCol="1" anchor="t" anchorCtr="0" compatLnSpc="1">
            <a:prstTxWarp prst="textNoShape">
              <a:avLst/>
            </a:prstTxWarp>
          </a:bodyPr>
          <a:lstStyle>
            <a:lvl1pPr>
              <a:defRPr sz="4900">
                <a:latin typeface="Times New Roman" charset="0"/>
                <a:ea typeface="ＭＳ Ｐゴシック" charset="0"/>
                <a:cs typeface="ＭＳ Ｐゴシック" charset="0"/>
              </a:defRPr>
            </a:lvl1pPr>
          </a:lstStyle>
          <a:p>
            <a:pPr>
              <a:defRPr/>
            </a:pPr>
            <a:endParaRPr lang="en-US"/>
          </a:p>
        </p:txBody>
      </p:sp>
      <p:sp>
        <p:nvSpPr>
          <p:cNvPr id="1029" name="Rectangle 5"/>
          <p:cNvSpPr>
            <a:spLocks noGrp="1" noChangeArrowheads="1"/>
          </p:cNvSpPr>
          <p:nvPr>
            <p:ph type="ftr" sz="quarter" idx="3"/>
          </p:nvPr>
        </p:nvSpPr>
        <p:spPr bwMode="auto">
          <a:xfrm>
            <a:off x="12497028" y="26659840"/>
            <a:ext cx="11581946" cy="1950720"/>
          </a:xfrm>
          <a:prstGeom prst="rect">
            <a:avLst/>
          </a:prstGeom>
          <a:noFill/>
          <a:ln w="9525">
            <a:noFill/>
            <a:miter lim="800000"/>
            <a:headEnd/>
            <a:tailEnd/>
          </a:ln>
          <a:effectLst/>
        </p:spPr>
        <p:txBody>
          <a:bodyPr vert="horz" wrap="square" lIns="322459" tIns="161230" rIns="322459" bIns="161230" numCol="1" anchor="t" anchorCtr="0" compatLnSpc="1">
            <a:prstTxWarp prst="textNoShape">
              <a:avLst/>
            </a:prstTxWarp>
          </a:bodyPr>
          <a:lstStyle>
            <a:lvl1pPr algn="ctr">
              <a:defRPr sz="4900">
                <a:latin typeface="Times New Roman" charset="0"/>
                <a:ea typeface="ＭＳ Ｐゴシック" charset="0"/>
                <a:cs typeface="ＭＳ Ｐゴシック" charset="0"/>
              </a:defRPr>
            </a:lvl1pPr>
          </a:lstStyle>
          <a:p>
            <a:pPr>
              <a:defRPr/>
            </a:pPr>
            <a:endParaRPr lang="en-US"/>
          </a:p>
        </p:txBody>
      </p:sp>
      <p:sp>
        <p:nvSpPr>
          <p:cNvPr id="1030" name="Rectangle 6"/>
          <p:cNvSpPr>
            <a:spLocks noGrp="1" noChangeArrowheads="1"/>
          </p:cNvSpPr>
          <p:nvPr>
            <p:ph type="sldNum" sz="quarter" idx="4"/>
          </p:nvPr>
        </p:nvSpPr>
        <p:spPr bwMode="auto">
          <a:xfrm>
            <a:off x="26213027" y="26659840"/>
            <a:ext cx="7620000" cy="1950720"/>
          </a:xfrm>
          <a:prstGeom prst="rect">
            <a:avLst/>
          </a:prstGeom>
          <a:noFill/>
          <a:ln w="9525">
            <a:noFill/>
            <a:miter lim="800000"/>
            <a:headEnd/>
            <a:tailEnd/>
          </a:ln>
          <a:effectLst/>
        </p:spPr>
        <p:txBody>
          <a:bodyPr vert="horz" wrap="square" lIns="322459" tIns="161230" rIns="322459" bIns="161230" numCol="1" anchor="t" anchorCtr="0" compatLnSpc="1">
            <a:prstTxWarp prst="textNoShape">
              <a:avLst/>
            </a:prstTxWarp>
          </a:bodyPr>
          <a:lstStyle>
            <a:lvl1pPr algn="r">
              <a:defRPr sz="4900">
                <a:latin typeface="Times New Roman" pitchFamily="18" charset="0"/>
              </a:defRPr>
            </a:lvl1pPr>
          </a:lstStyle>
          <a:p>
            <a:fld id="{B5341EA8-5B2A-464E-A02E-52550C666FEE}"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24229" rtl="0" eaLnBrk="0" fontAlgn="base" hangingPunct="0">
        <a:spcBef>
          <a:spcPct val="0"/>
        </a:spcBef>
        <a:spcAft>
          <a:spcPct val="0"/>
        </a:spcAft>
        <a:defRPr sz="15500">
          <a:solidFill>
            <a:schemeClr val="tx2"/>
          </a:solidFill>
          <a:latin typeface="+mj-lt"/>
          <a:ea typeface="MS PGothic" pitchFamily="34" charset="-128"/>
          <a:cs typeface="ＭＳ Ｐゴシック" pitchFamily="-65" charset="-128"/>
        </a:defRPr>
      </a:lvl1pPr>
      <a:lvl2pPr algn="ctr" defTabSz="3224229" rtl="0" eaLnBrk="0" fontAlgn="base" hangingPunct="0">
        <a:spcBef>
          <a:spcPct val="0"/>
        </a:spcBef>
        <a:spcAft>
          <a:spcPct val="0"/>
        </a:spcAft>
        <a:defRPr sz="15500">
          <a:solidFill>
            <a:schemeClr val="tx2"/>
          </a:solidFill>
          <a:latin typeface="Times New Roman" pitchFamily="-65" charset="0"/>
          <a:ea typeface="MS PGothic" pitchFamily="34" charset="-128"/>
          <a:cs typeface="ＭＳ Ｐゴシック" pitchFamily="-65" charset="-128"/>
        </a:defRPr>
      </a:lvl2pPr>
      <a:lvl3pPr algn="ctr" defTabSz="3224229" rtl="0" eaLnBrk="0" fontAlgn="base" hangingPunct="0">
        <a:spcBef>
          <a:spcPct val="0"/>
        </a:spcBef>
        <a:spcAft>
          <a:spcPct val="0"/>
        </a:spcAft>
        <a:defRPr sz="15500">
          <a:solidFill>
            <a:schemeClr val="tx2"/>
          </a:solidFill>
          <a:latin typeface="Times New Roman" pitchFamily="-65" charset="0"/>
          <a:ea typeface="MS PGothic" pitchFamily="34" charset="-128"/>
          <a:cs typeface="ＭＳ Ｐゴシック" pitchFamily="-65" charset="-128"/>
        </a:defRPr>
      </a:lvl3pPr>
      <a:lvl4pPr algn="ctr" defTabSz="3224229" rtl="0" eaLnBrk="0" fontAlgn="base" hangingPunct="0">
        <a:spcBef>
          <a:spcPct val="0"/>
        </a:spcBef>
        <a:spcAft>
          <a:spcPct val="0"/>
        </a:spcAft>
        <a:defRPr sz="15500">
          <a:solidFill>
            <a:schemeClr val="tx2"/>
          </a:solidFill>
          <a:latin typeface="Times New Roman" pitchFamily="-65" charset="0"/>
          <a:ea typeface="MS PGothic" pitchFamily="34" charset="-128"/>
          <a:cs typeface="ＭＳ Ｐゴシック" pitchFamily="-65" charset="-128"/>
        </a:defRPr>
      </a:lvl4pPr>
      <a:lvl5pPr algn="ctr" defTabSz="3224229" rtl="0" eaLnBrk="0" fontAlgn="base" hangingPunct="0">
        <a:spcBef>
          <a:spcPct val="0"/>
        </a:spcBef>
        <a:spcAft>
          <a:spcPct val="0"/>
        </a:spcAft>
        <a:defRPr sz="15500">
          <a:solidFill>
            <a:schemeClr val="tx2"/>
          </a:solidFill>
          <a:latin typeface="Times New Roman" pitchFamily="-65" charset="0"/>
          <a:ea typeface="MS PGothic" pitchFamily="34" charset="-128"/>
          <a:cs typeface="ＭＳ Ｐゴシック" pitchFamily="-65" charset="-128"/>
        </a:defRPr>
      </a:lvl5pPr>
      <a:lvl6pPr marL="361737" algn="ctr" defTabSz="3224229" rtl="0" fontAlgn="base">
        <a:spcBef>
          <a:spcPct val="0"/>
        </a:spcBef>
        <a:spcAft>
          <a:spcPct val="0"/>
        </a:spcAft>
        <a:defRPr sz="15500">
          <a:solidFill>
            <a:schemeClr val="tx2"/>
          </a:solidFill>
          <a:latin typeface="Times New Roman" pitchFamily="-65" charset="0"/>
        </a:defRPr>
      </a:lvl6pPr>
      <a:lvl7pPr marL="723473" algn="ctr" defTabSz="3224229" rtl="0" fontAlgn="base">
        <a:spcBef>
          <a:spcPct val="0"/>
        </a:spcBef>
        <a:spcAft>
          <a:spcPct val="0"/>
        </a:spcAft>
        <a:defRPr sz="15500">
          <a:solidFill>
            <a:schemeClr val="tx2"/>
          </a:solidFill>
          <a:latin typeface="Times New Roman" pitchFamily="-65" charset="0"/>
        </a:defRPr>
      </a:lvl7pPr>
      <a:lvl8pPr marL="1085210" algn="ctr" defTabSz="3224229" rtl="0" fontAlgn="base">
        <a:spcBef>
          <a:spcPct val="0"/>
        </a:spcBef>
        <a:spcAft>
          <a:spcPct val="0"/>
        </a:spcAft>
        <a:defRPr sz="15500">
          <a:solidFill>
            <a:schemeClr val="tx2"/>
          </a:solidFill>
          <a:latin typeface="Times New Roman" pitchFamily="-65" charset="0"/>
        </a:defRPr>
      </a:lvl8pPr>
      <a:lvl9pPr marL="1446947" algn="ctr" defTabSz="3224229" rtl="0" fontAlgn="base">
        <a:spcBef>
          <a:spcPct val="0"/>
        </a:spcBef>
        <a:spcAft>
          <a:spcPct val="0"/>
        </a:spcAft>
        <a:defRPr sz="15500">
          <a:solidFill>
            <a:schemeClr val="tx2"/>
          </a:solidFill>
          <a:latin typeface="Times New Roman" pitchFamily="-65" charset="0"/>
        </a:defRPr>
      </a:lvl9pPr>
    </p:titleStyle>
    <p:bodyStyle>
      <a:lvl1pPr marL="1209557" indent="-1209557" algn="l" defTabSz="3224229" rtl="0" eaLnBrk="0" fontAlgn="base" hangingPunct="0">
        <a:spcBef>
          <a:spcPct val="20000"/>
        </a:spcBef>
        <a:spcAft>
          <a:spcPct val="0"/>
        </a:spcAft>
        <a:buChar char="•"/>
        <a:defRPr sz="11300">
          <a:solidFill>
            <a:schemeClr val="tx1"/>
          </a:solidFill>
          <a:latin typeface="+mn-lt"/>
          <a:ea typeface="MS PGothic" pitchFamily="34" charset="-128"/>
          <a:cs typeface="ＭＳ Ｐゴシック" pitchFamily="-65" charset="-128"/>
        </a:defRPr>
      </a:lvl1pPr>
      <a:lvl2pPr marL="2620079" indent="-1007336" algn="l" defTabSz="3224229" rtl="0" eaLnBrk="0" fontAlgn="base" hangingPunct="0">
        <a:spcBef>
          <a:spcPct val="20000"/>
        </a:spcBef>
        <a:spcAft>
          <a:spcPct val="0"/>
        </a:spcAft>
        <a:buChar char="–"/>
        <a:defRPr sz="9900">
          <a:solidFill>
            <a:schemeClr val="tx1"/>
          </a:solidFill>
          <a:latin typeface="+mn-lt"/>
          <a:ea typeface="MS PGothic" pitchFamily="34" charset="-128"/>
        </a:defRPr>
      </a:lvl2pPr>
      <a:lvl3pPr marL="4030601" indent="-806371" algn="l" defTabSz="3224229" rtl="0" eaLnBrk="0" fontAlgn="base" hangingPunct="0">
        <a:spcBef>
          <a:spcPct val="20000"/>
        </a:spcBef>
        <a:spcAft>
          <a:spcPct val="0"/>
        </a:spcAft>
        <a:buChar char="•"/>
        <a:defRPr sz="8500">
          <a:solidFill>
            <a:schemeClr val="tx1"/>
          </a:solidFill>
          <a:latin typeface="+mn-lt"/>
          <a:ea typeface="MS PGothic" pitchFamily="34" charset="-128"/>
        </a:defRPr>
      </a:lvl3pPr>
      <a:lvl4pPr marL="5643343" indent="-806371" algn="l" defTabSz="3224229" rtl="0" eaLnBrk="0" fontAlgn="base" hangingPunct="0">
        <a:spcBef>
          <a:spcPct val="20000"/>
        </a:spcBef>
        <a:spcAft>
          <a:spcPct val="0"/>
        </a:spcAft>
        <a:buChar char="–"/>
        <a:defRPr sz="7000">
          <a:solidFill>
            <a:schemeClr val="tx1"/>
          </a:solidFill>
          <a:latin typeface="+mn-lt"/>
          <a:ea typeface="MS PGothic" pitchFamily="34" charset="-128"/>
        </a:defRPr>
      </a:lvl4pPr>
      <a:lvl5pPr marL="7254829" indent="-805116" algn="l" defTabSz="3224229" rtl="0" eaLnBrk="0" fontAlgn="base" hangingPunct="0">
        <a:spcBef>
          <a:spcPct val="20000"/>
        </a:spcBef>
        <a:spcAft>
          <a:spcPct val="0"/>
        </a:spcAft>
        <a:buChar char="»"/>
        <a:defRPr sz="7000">
          <a:solidFill>
            <a:schemeClr val="tx1"/>
          </a:solidFill>
          <a:latin typeface="+mn-lt"/>
          <a:ea typeface="MS PGothic" pitchFamily="34" charset="-128"/>
        </a:defRPr>
      </a:lvl5pPr>
      <a:lvl6pPr marL="7616566" indent="-805116" algn="l" defTabSz="3224229" rtl="0" fontAlgn="base">
        <a:spcBef>
          <a:spcPct val="20000"/>
        </a:spcBef>
        <a:spcAft>
          <a:spcPct val="0"/>
        </a:spcAft>
        <a:buChar char="»"/>
        <a:defRPr sz="7000">
          <a:solidFill>
            <a:schemeClr val="tx1"/>
          </a:solidFill>
          <a:latin typeface="+mn-lt"/>
          <a:ea typeface="ＭＳ Ｐゴシック" pitchFamily="-65" charset="-128"/>
        </a:defRPr>
      </a:lvl6pPr>
      <a:lvl7pPr marL="7978303" indent="-805116" algn="l" defTabSz="3224229" rtl="0" fontAlgn="base">
        <a:spcBef>
          <a:spcPct val="20000"/>
        </a:spcBef>
        <a:spcAft>
          <a:spcPct val="0"/>
        </a:spcAft>
        <a:buChar char="»"/>
        <a:defRPr sz="7000">
          <a:solidFill>
            <a:schemeClr val="tx1"/>
          </a:solidFill>
          <a:latin typeface="+mn-lt"/>
          <a:ea typeface="ＭＳ Ｐゴシック" pitchFamily="-65" charset="-128"/>
        </a:defRPr>
      </a:lvl7pPr>
      <a:lvl8pPr marL="8340039" indent="-805116" algn="l" defTabSz="3224229" rtl="0" fontAlgn="base">
        <a:spcBef>
          <a:spcPct val="20000"/>
        </a:spcBef>
        <a:spcAft>
          <a:spcPct val="0"/>
        </a:spcAft>
        <a:buChar char="»"/>
        <a:defRPr sz="7000">
          <a:solidFill>
            <a:schemeClr val="tx1"/>
          </a:solidFill>
          <a:latin typeface="+mn-lt"/>
          <a:ea typeface="ＭＳ Ｐゴシック" pitchFamily="-65" charset="-128"/>
        </a:defRPr>
      </a:lvl8pPr>
      <a:lvl9pPr marL="8701776" indent="-805116" algn="l" defTabSz="3224229" rtl="0" fontAlgn="base">
        <a:spcBef>
          <a:spcPct val="20000"/>
        </a:spcBef>
        <a:spcAft>
          <a:spcPct val="0"/>
        </a:spcAft>
        <a:buChar char="»"/>
        <a:defRPr sz="7000">
          <a:solidFill>
            <a:schemeClr val="tx1"/>
          </a:solidFill>
          <a:latin typeface="+mn-lt"/>
          <a:ea typeface="ＭＳ Ｐゴシック" pitchFamily="-65" charset="-128"/>
        </a:defRPr>
      </a:lvl9pPr>
    </p:bodyStyle>
    <p:otherStyle>
      <a:defPPr>
        <a:defRPr lang="en-US"/>
      </a:defPPr>
      <a:lvl1pPr marL="0" algn="l" defTabSz="361737" rtl="0" eaLnBrk="1" latinLnBrk="0" hangingPunct="1">
        <a:defRPr sz="1400" kern="1200">
          <a:solidFill>
            <a:schemeClr val="tx1"/>
          </a:solidFill>
          <a:latin typeface="+mn-lt"/>
          <a:ea typeface="+mn-ea"/>
          <a:cs typeface="+mn-cs"/>
        </a:defRPr>
      </a:lvl1pPr>
      <a:lvl2pPr marL="361737" algn="l" defTabSz="361737" rtl="0" eaLnBrk="1" latinLnBrk="0" hangingPunct="1">
        <a:defRPr sz="1400" kern="1200">
          <a:solidFill>
            <a:schemeClr val="tx1"/>
          </a:solidFill>
          <a:latin typeface="+mn-lt"/>
          <a:ea typeface="+mn-ea"/>
          <a:cs typeface="+mn-cs"/>
        </a:defRPr>
      </a:lvl2pPr>
      <a:lvl3pPr marL="723473" algn="l" defTabSz="361737" rtl="0" eaLnBrk="1" latinLnBrk="0" hangingPunct="1">
        <a:defRPr sz="1400" kern="1200">
          <a:solidFill>
            <a:schemeClr val="tx1"/>
          </a:solidFill>
          <a:latin typeface="+mn-lt"/>
          <a:ea typeface="+mn-ea"/>
          <a:cs typeface="+mn-cs"/>
        </a:defRPr>
      </a:lvl3pPr>
      <a:lvl4pPr marL="1085210" algn="l" defTabSz="361737" rtl="0" eaLnBrk="1" latinLnBrk="0" hangingPunct="1">
        <a:defRPr sz="1400" kern="1200">
          <a:solidFill>
            <a:schemeClr val="tx1"/>
          </a:solidFill>
          <a:latin typeface="+mn-lt"/>
          <a:ea typeface="+mn-ea"/>
          <a:cs typeface="+mn-cs"/>
        </a:defRPr>
      </a:lvl4pPr>
      <a:lvl5pPr marL="1446947" algn="l" defTabSz="361737" rtl="0" eaLnBrk="1" latinLnBrk="0" hangingPunct="1">
        <a:defRPr sz="1400" kern="1200">
          <a:solidFill>
            <a:schemeClr val="tx1"/>
          </a:solidFill>
          <a:latin typeface="+mn-lt"/>
          <a:ea typeface="+mn-ea"/>
          <a:cs typeface="+mn-cs"/>
        </a:defRPr>
      </a:lvl5pPr>
      <a:lvl6pPr marL="1808683" algn="l" defTabSz="361737" rtl="0" eaLnBrk="1" latinLnBrk="0" hangingPunct="1">
        <a:defRPr sz="1400" kern="1200">
          <a:solidFill>
            <a:schemeClr val="tx1"/>
          </a:solidFill>
          <a:latin typeface="+mn-lt"/>
          <a:ea typeface="+mn-ea"/>
          <a:cs typeface="+mn-cs"/>
        </a:defRPr>
      </a:lvl6pPr>
      <a:lvl7pPr marL="2170420" algn="l" defTabSz="361737" rtl="0" eaLnBrk="1" latinLnBrk="0" hangingPunct="1">
        <a:defRPr sz="1400" kern="1200">
          <a:solidFill>
            <a:schemeClr val="tx1"/>
          </a:solidFill>
          <a:latin typeface="+mn-lt"/>
          <a:ea typeface="+mn-ea"/>
          <a:cs typeface="+mn-cs"/>
        </a:defRPr>
      </a:lvl7pPr>
      <a:lvl8pPr marL="2532156" algn="l" defTabSz="361737" rtl="0" eaLnBrk="1" latinLnBrk="0" hangingPunct="1">
        <a:defRPr sz="1400" kern="1200">
          <a:solidFill>
            <a:schemeClr val="tx1"/>
          </a:solidFill>
          <a:latin typeface="+mn-lt"/>
          <a:ea typeface="+mn-ea"/>
          <a:cs typeface="+mn-cs"/>
        </a:defRPr>
      </a:lvl8pPr>
      <a:lvl9pPr marL="2893893" algn="l" defTabSz="361737"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Rectangle 60"/>
          <p:cNvSpPr>
            <a:spLocks noChangeArrowheads="1"/>
          </p:cNvSpPr>
          <p:nvPr/>
        </p:nvSpPr>
        <p:spPr bwMode="auto">
          <a:xfrm>
            <a:off x="0" y="0"/>
            <a:ext cx="36576000" cy="29260800"/>
          </a:xfrm>
          <a:prstGeom prst="rect">
            <a:avLst/>
          </a:prstGeom>
          <a:solidFill>
            <a:srgbClr val="FC1075">
              <a:alpha val="8000"/>
            </a:srgbClr>
          </a:solidFill>
          <a:ln w="9525">
            <a:solidFill>
              <a:srgbClr val="D8D8D8"/>
            </a:solidFill>
            <a:miter lim="800000"/>
            <a:headEnd/>
            <a:tailEnd/>
          </a:ln>
          <a:effectLst>
            <a:outerShdw dist="23000" dir="5400000" rotWithShape="0">
              <a:srgbClr val="808080">
                <a:alpha val="34999"/>
              </a:srgbClr>
            </a:outerShdw>
          </a:effectLst>
        </p:spPr>
        <p:txBody>
          <a:bodyPr lIns="72347" tIns="36174" rIns="72347" bIns="36174" anchor="ctr"/>
          <a:lstStyle/>
          <a:p>
            <a:pPr algn="ctr">
              <a:defRPr/>
            </a:pPr>
            <a:endParaRPr lang="en-US">
              <a:solidFill>
                <a:srgbClr val="FFFFFF"/>
              </a:solidFill>
              <a:latin typeface="Times New Roman" charset="0"/>
              <a:ea typeface="ＭＳ Ｐゴシック" charset="0"/>
              <a:cs typeface="ＭＳ Ｐゴシック" charset="0"/>
            </a:endParaRPr>
          </a:p>
        </p:txBody>
      </p:sp>
      <p:sp>
        <p:nvSpPr>
          <p:cNvPr id="14339" name="Text Box 7"/>
          <p:cNvSpPr txBox="1">
            <a:spLocks noChangeArrowheads="1"/>
          </p:cNvSpPr>
          <p:nvPr/>
        </p:nvSpPr>
        <p:spPr bwMode="auto">
          <a:xfrm>
            <a:off x="933450" y="4283245"/>
            <a:ext cx="8782050" cy="16964523"/>
          </a:xfrm>
          <a:prstGeom prst="rect">
            <a:avLst/>
          </a:prstGeom>
          <a:solidFill>
            <a:schemeClr val="bg1"/>
          </a:solidFill>
          <a:ln w="38100">
            <a:solidFill>
              <a:srgbClr val="000000"/>
            </a:solidFill>
            <a:round/>
            <a:headEnd/>
            <a:tailEnd/>
          </a:ln>
        </p:spPr>
        <p:txBody>
          <a:bodyPr lIns="723473" tIns="361737" rIns="723473" bIns="723473"/>
          <a:lstStyle/>
          <a:p>
            <a:pPr algn="ctr">
              <a:spcBef>
                <a:spcPct val="50000"/>
              </a:spcBef>
              <a:tabLst>
                <a:tab pos="395650" algn="l"/>
              </a:tabLst>
            </a:pPr>
            <a:r>
              <a:rPr lang="en-US" sz="4000" b="1" dirty="0" smtClean="0">
                <a:latin typeface="Arial Black" pitchFamily="34" charset="0"/>
              </a:rPr>
              <a:t>Background</a:t>
            </a:r>
            <a:endParaRPr lang="en-US" sz="3800" b="1" dirty="0" smtClean="0">
              <a:latin typeface="Calibri" pitchFamily="34" charset="0"/>
            </a:endParaRPr>
          </a:p>
          <a:p>
            <a:r>
              <a:rPr lang="en-US" sz="2400" dirty="0" smtClean="0">
                <a:latin typeface="+mn-lt"/>
              </a:rPr>
              <a:t>The right to accept or refuse medical treatment, to complete an advance directive, and to appoint a medical decision maker has existed since 1990 when the Federal Patient Self Determination Act was created. In 1991, a group of medical ethicists realized advance directives were not enough for individuals with life limiting advanced illnesses that frequently required emergency care. They developed a new document called the POLST, Physician Orders for Life Sustaining Treatment, which is a set of medical orders that must be honored in all healthcare settings, specifying what types of medical treatment a patient wishes to receive, or not to receive toward the end of life.</a:t>
            </a:r>
          </a:p>
          <a:p>
            <a:pPr algn="ctr">
              <a:spcBef>
                <a:spcPct val="50000"/>
              </a:spcBef>
              <a:tabLst>
                <a:tab pos="395650" algn="l"/>
              </a:tabLst>
            </a:pPr>
            <a:r>
              <a:rPr lang="en-US" sz="4000" b="1" dirty="0" smtClean="0">
                <a:latin typeface="Arial Black" pitchFamily="34" charset="0"/>
              </a:rPr>
              <a:t>Introduction</a:t>
            </a:r>
          </a:p>
          <a:p>
            <a:pPr>
              <a:spcBef>
                <a:spcPct val="50000"/>
              </a:spcBef>
              <a:tabLst>
                <a:tab pos="395650" algn="l"/>
              </a:tabLst>
            </a:pPr>
            <a:r>
              <a:rPr lang="en-US" sz="2400" dirty="0" smtClean="0">
                <a:latin typeface="+mn-lt"/>
              </a:rPr>
              <a:t>As of January 1, 2014 Rhode Island has joined the POLST paradigm by endorsing the MOLST, Medical Orders for Life Sustaining Treatment, as a legal document that must be honored. It is vital for nurses to fully understand this document that will increasingly be coming into their hands, so that they are able to advocate for their patient’s wishes, in turn providing optimal patient care. My objective was to educate nurses throughout Rhode Island on this new pertinent document so that they will be prepared to honor the MOLST with comprehension and awareness. </a:t>
            </a:r>
          </a:p>
          <a:p>
            <a:pPr algn="ctr">
              <a:spcBef>
                <a:spcPct val="50000"/>
              </a:spcBef>
              <a:tabLst>
                <a:tab pos="395650" algn="l"/>
              </a:tabLst>
            </a:pPr>
            <a:r>
              <a:rPr lang="en-US" sz="4000" b="1" dirty="0" smtClean="0">
                <a:solidFill>
                  <a:srgbClr val="000000"/>
                </a:solidFill>
                <a:latin typeface="Arial Black" pitchFamily="34" charset="0"/>
              </a:rPr>
              <a:t>Method</a:t>
            </a:r>
            <a:r>
              <a:rPr lang="en-US" sz="4000" dirty="0" smtClean="0">
                <a:solidFill>
                  <a:srgbClr val="FF8000"/>
                </a:solidFill>
                <a:latin typeface="Arial Black" pitchFamily="34" charset="0"/>
              </a:rPr>
              <a:t>	</a:t>
            </a:r>
            <a:r>
              <a:rPr lang="en-US" sz="4000" dirty="0" smtClean="0">
                <a:latin typeface="Arial Black" pitchFamily="34" charset="0"/>
              </a:rPr>
              <a:t> </a:t>
            </a:r>
            <a:endParaRPr lang="en-US" sz="2400" dirty="0" smtClean="0">
              <a:latin typeface="Times New Roman" pitchFamily="18" charset="0"/>
            </a:endParaRPr>
          </a:p>
          <a:p>
            <a:pPr>
              <a:spcBef>
                <a:spcPct val="10000"/>
              </a:spcBef>
              <a:tabLst>
                <a:tab pos="401930" algn="l"/>
              </a:tabLst>
            </a:pPr>
            <a:r>
              <a:rPr lang="en-US" sz="2400" dirty="0" smtClean="0">
                <a:latin typeface="Times New Roman" pitchFamily="18" charset="0"/>
              </a:rPr>
              <a:t>I decided to focus on nursing and rehabilitation facilities throughout the state since a large number of population specific patients reside within them for long term and hospice care. I provided </a:t>
            </a:r>
            <a:r>
              <a:rPr lang="en-US" sz="2400" smtClean="0">
                <a:latin typeface="Times New Roman" pitchFamily="18" charset="0"/>
              </a:rPr>
              <a:t>i</a:t>
            </a:r>
            <a:r>
              <a:rPr lang="en-US" sz="2400" smtClean="0">
                <a:latin typeface="+mn-lt"/>
              </a:rPr>
              <a:t>n-service education sessions </a:t>
            </a:r>
            <a:r>
              <a:rPr lang="en-US" sz="2400" dirty="0" smtClean="0">
                <a:latin typeface="+mn-lt"/>
              </a:rPr>
              <a:t>at </a:t>
            </a:r>
            <a:r>
              <a:rPr lang="en-US" sz="2400" smtClean="0">
                <a:latin typeface="+mn-lt"/>
              </a:rPr>
              <a:t>six facilities, </a:t>
            </a:r>
            <a:r>
              <a:rPr lang="en-US" sz="2400" dirty="0" smtClean="0">
                <a:latin typeface="+mn-lt"/>
              </a:rPr>
              <a:t>which enabled me to educate </a:t>
            </a:r>
            <a:r>
              <a:rPr lang="en-US" sz="2400" dirty="0" smtClean="0">
                <a:latin typeface="Times New Roman"/>
                <a:cs typeface="Times New Roman"/>
              </a:rPr>
              <a:t>57 registered nurses. </a:t>
            </a:r>
          </a:p>
          <a:p>
            <a:pPr>
              <a:spcBef>
                <a:spcPct val="10000"/>
              </a:spcBef>
              <a:tabLst>
                <a:tab pos="401930" algn="l"/>
              </a:tabLst>
            </a:pPr>
            <a:endParaRPr lang="en-US" sz="2400" dirty="0" smtClean="0">
              <a:latin typeface="Times New Roman"/>
              <a:cs typeface="Times New Roman"/>
            </a:endParaRPr>
          </a:p>
          <a:p>
            <a:pPr>
              <a:spcBef>
                <a:spcPct val="10000"/>
              </a:spcBef>
              <a:tabLst>
                <a:tab pos="401930" algn="l"/>
              </a:tabLst>
            </a:pPr>
            <a:r>
              <a:rPr lang="en-US" sz="2400" dirty="0" smtClean="0">
                <a:latin typeface="Times New Roman"/>
                <a:cs typeface="Times New Roman"/>
              </a:rPr>
              <a:t>The in</a:t>
            </a:r>
            <a:r>
              <a:rPr lang="en-US" sz="2400" dirty="0" smtClean="0"/>
              <a:t>-</a:t>
            </a:r>
            <a:r>
              <a:rPr lang="en-US" sz="2400" dirty="0" smtClean="0">
                <a:latin typeface="+mn-lt"/>
              </a:rPr>
              <a:t>service sessions I taught were 2</a:t>
            </a:r>
            <a:r>
              <a:rPr lang="en-US" sz="2400" dirty="0" smtClean="0">
                <a:latin typeface="Times New Roman"/>
                <a:cs typeface="Times New Roman"/>
              </a:rPr>
              <a:t>0 minutes long followed by discussion and questions. I administered an anonymous post session survey/quiz to evaluate both the effectiveness of my teaching and the nurse’s feelings and attitudes regarding end of life care. I left each facility with an informational poster board not only for the nurses, but the patients and families as well.</a:t>
            </a:r>
          </a:p>
          <a:p>
            <a:pPr>
              <a:spcBef>
                <a:spcPct val="50000"/>
              </a:spcBef>
              <a:tabLst>
                <a:tab pos="395650" algn="l"/>
              </a:tabLst>
            </a:pPr>
            <a:endParaRPr lang="en-US" sz="2400" dirty="0" smtClean="0">
              <a:latin typeface="+mn-lt"/>
            </a:endParaRPr>
          </a:p>
          <a:p>
            <a:pPr>
              <a:spcBef>
                <a:spcPct val="50000"/>
              </a:spcBef>
              <a:tabLst>
                <a:tab pos="395650" algn="l"/>
              </a:tabLst>
            </a:pPr>
            <a:endParaRPr lang="en-US" sz="2400" dirty="0" smtClean="0">
              <a:latin typeface="Arial Black" pitchFamily="34" charset="0"/>
            </a:endParaRPr>
          </a:p>
          <a:p>
            <a:pPr>
              <a:spcBef>
                <a:spcPct val="50000"/>
              </a:spcBef>
              <a:tabLst>
                <a:tab pos="395650" algn="l"/>
              </a:tabLst>
            </a:pPr>
            <a:endParaRPr lang="en-US" sz="2400" b="1" dirty="0" smtClean="0">
              <a:latin typeface="Arial Black" pitchFamily="34" charset="0"/>
            </a:endParaRPr>
          </a:p>
          <a:p>
            <a:pPr algn="ctr">
              <a:spcBef>
                <a:spcPct val="50000"/>
              </a:spcBef>
              <a:tabLst>
                <a:tab pos="395650" algn="l"/>
              </a:tabLst>
            </a:pPr>
            <a:endParaRPr lang="en-US" sz="4000" b="1" dirty="0" smtClean="0">
              <a:latin typeface="Arial Black" pitchFamily="34" charset="0"/>
            </a:endParaRPr>
          </a:p>
        </p:txBody>
      </p:sp>
      <p:sp>
        <p:nvSpPr>
          <p:cNvPr id="14341" name="Text Box 16"/>
          <p:cNvSpPr txBox="1">
            <a:spLocks noChangeArrowheads="1"/>
          </p:cNvSpPr>
          <p:nvPr/>
        </p:nvSpPr>
        <p:spPr bwMode="auto">
          <a:xfrm>
            <a:off x="18373727" y="23368336"/>
            <a:ext cx="7542294" cy="5435266"/>
          </a:xfrm>
          <a:prstGeom prst="rect">
            <a:avLst/>
          </a:prstGeom>
          <a:solidFill>
            <a:schemeClr val="bg1"/>
          </a:solidFill>
          <a:ln w="38100">
            <a:solidFill>
              <a:srgbClr val="000000"/>
            </a:solidFill>
            <a:round/>
            <a:headEnd/>
            <a:tailEnd/>
          </a:ln>
        </p:spPr>
        <p:txBody>
          <a:bodyPr lIns="723473" tIns="361737" rIns="723473" bIns="723473"/>
          <a:lstStyle/>
          <a:p>
            <a:pPr>
              <a:spcBef>
                <a:spcPts val="0"/>
              </a:spcBef>
            </a:pPr>
            <a:r>
              <a:rPr lang="en-US" sz="3000" b="1" dirty="0" smtClean="0">
                <a:solidFill>
                  <a:srgbClr val="000000"/>
                </a:solidFill>
                <a:latin typeface="Arial Black" pitchFamily="34" charset="0"/>
              </a:rPr>
              <a:t>Acknowledgments</a:t>
            </a:r>
          </a:p>
          <a:p>
            <a:pPr>
              <a:spcBef>
                <a:spcPts val="0"/>
              </a:spcBef>
              <a:buFont typeface="Arial" pitchFamily="34" charset="0"/>
              <a:buChar char="•"/>
            </a:pPr>
            <a:r>
              <a:rPr lang="en-US" sz="2200" dirty="0" smtClean="0">
                <a:solidFill>
                  <a:srgbClr val="000000"/>
                </a:solidFill>
                <a:latin typeface="Calibri" pitchFamily="34" charset="0"/>
              </a:rPr>
              <a:t>Carolyn </a:t>
            </a:r>
            <a:r>
              <a:rPr lang="en-US" sz="2200" dirty="0" err="1" smtClean="0">
                <a:solidFill>
                  <a:srgbClr val="000000"/>
                </a:solidFill>
                <a:latin typeface="Calibri" pitchFamily="34" charset="0"/>
              </a:rPr>
              <a:t>Hames</a:t>
            </a:r>
            <a:r>
              <a:rPr lang="en-US" sz="2200" dirty="0" smtClean="0">
                <a:solidFill>
                  <a:srgbClr val="000000"/>
                </a:solidFill>
                <a:latin typeface="Calibri" pitchFamily="34" charset="0"/>
              </a:rPr>
              <a:t>, URI faculty sponsor</a:t>
            </a:r>
          </a:p>
          <a:p>
            <a:pPr>
              <a:spcBef>
                <a:spcPts val="0"/>
              </a:spcBef>
              <a:buFont typeface="Arial" pitchFamily="34" charset="0"/>
              <a:buChar char="•"/>
            </a:pPr>
            <a:r>
              <a:rPr lang="en-US" sz="2200" dirty="0" smtClean="0">
                <a:solidFill>
                  <a:srgbClr val="000000"/>
                </a:solidFill>
                <a:latin typeface="Calibri" pitchFamily="34" charset="0"/>
              </a:rPr>
              <a:t>Sue Batten, DON at Woodpecker Hill  Health Center</a:t>
            </a:r>
          </a:p>
          <a:p>
            <a:pPr>
              <a:spcBef>
                <a:spcPts val="0"/>
              </a:spcBef>
              <a:buFont typeface="Arial" pitchFamily="34" charset="0"/>
              <a:buChar char="•"/>
            </a:pPr>
            <a:r>
              <a:rPr lang="en-US" sz="2200" dirty="0" err="1" smtClean="0">
                <a:solidFill>
                  <a:srgbClr val="000000"/>
                </a:solidFill>
                <a:latin typeface="Calibri" pitchFamily="34" charset="0"/>
              </a:rPr>
              <a:t>Tressa</a:t>
            </a:r>
            <a:r>
              <a:rPr lang="en-US" sz="2200" dirty="0" smtClean="0">
                <a:solidFill>
                  <a:srgbClr val="000000"/>
                </a:solidFill>
                <a:latin typeface="Calibri" pitchFamily="34" charset="0"/>
              </a:rPr>
              <a:t> Smith, DON at Overlook Nursing and Rehab.</a:t>
            </a:r>
          </a:p>
          <a:p>
            <a:pPr>
              <a:spcBef>
                <a:spcPts val="0"/>
              </a:spcBef>
              <a:buFont typeface="Arial" pitchFamily="34" charset="0"/>
              <a:buChar char="•"/>
            </a:pPr>
            <a:r>
              <a:rPr lang="en-US" sz="2200" dirty="0" smtClean="0">
                <a:solidFill>
                  <a:srgbClr val="000000"/>
                </a:solidFill>
                <a:latin typeface="Calibri" pitchFamily="34" charset="0"/>
              </a:rPr>
              <a:t>Heather </a:t>
            </a:r>
            <a:r>
              <a:rPr lang="en-US" sz="2200" dirty="0" err="1" smtClean="0">
                <a:solidFill>
                  <a:srgbClr val="000000"/>
                </a:solidFill>
                <a:latin typeface="Calibri" pitchFamily="34" charset="0"/>
              </a:rPr>
              <a:t>Beauchemin</a:t>
            </a:r>
            <a:r>
              <a:rPr lang="en-US" sz="2200" dirty="0" smtClean="0">
                <a:solidFill>
                  <a:srgbClr val="000000"/>
                </a:solidFill>
                <a:latin typeface="Calibri" pitchFamily="34" charset="0"/>
              </a:rPr>
              <a:t>, DON at South Kingston Nursing and Rehab.</a:t>
            </a:r>
          </a:p>
          <a:p>
            <a:pPr>
              <a:spcBef>
                <a:spcPts val="0"/>
              </a:spcBef>
              <a:buFont typeface="Arial" pitchFamily="34" charset="0"/>
              <a:buChar char="•"/>
            </a:pPr>
            <a:r>
              <a:rPr lang="en-US" sz="2200" dirty="0" smtClean="0">
                <a:solidFill>
                  <a:srgbClr val="000000"/>
                </a:solidFill>
                <a:latin typeface="Calibri" pitchFamily="34" charset="0"/>
              </a:rPr>
              <a:t>Michael </a:t>
            </a:r>
            <a:r>
              <a:rPr lang="en-US" sz="2200" dirty="0" err="1" smtClean="0">
                <a:solidFill>
                  <a:srgbClr val="000000"/>
                </a:solidFill>
                <a:latin typeface="Calibri" pitchFamily="34" charset="0"/>
              </a:rPr>
              <a:t>Brindamour</a:t>
            </a:r>
            <a:r>
              <a:rPr lang="en-US" sz="2200" dirty="0" smtClean="0">
                <a:solidFill>
                  <a:srgbClr val="000000"/>
                </a:solidFill>
                <a:latin typeface="Calibri" pitchFamily="34" charset="0"/>
              </a:rPr>
              <a:t>, DON at Chestnut Terrace Nursing and Rehab.</a:t>
            </a:r>
          </a:p>
          <a:p>
            <a:pPr>
              <a:spcBef>
                <a:spcPts val="0"/>
              </a:spcBef>
              <a:buFont typeface="Arial" pitchFamily="34" charset="0"/>
              <a:buChar char="•"/>
            </a:pPr>
            <a:r>
              <a:rPr lang="en-US" sz="2200" dirty="0" smtClean="0">
                <a:solidFill>
                  <a:srgbClr val="000000"/>
                </a:solidFill>
                <a:latin typeface="Calibri" pitchFamily="34" charset="0"/>
              </a:rPr>
              <a:t>Lynn McCall, DON at Scallop Shell Nursing and Rehab.</a:t>
            </a:r>
          </a:p>
          <a:p>
            <a:pPr>
              <a:spcBef>
                <a:spcPts val="0"/>
              </a:spcBef>
              <a:buFont typeface="Arial" pitchFamily="34" charset="0"/>
              <a:buChar char="•"/>
            </a:pPr>
            <a:r>
              <a:rPr lang="en-US" sz="2200" dirty="0" smtClean="0">
                <a:solidFill>
                  <a:srgbClr val="000000"/>
                </a:solidFill>
                <a:latin typeface="Calibri" pitchFamily="34" charset="0"/>
              </a:rPr>
              <a:t>Denise Wilcox, Director of Staff Development at Scallop Shell Nursing and Rehab.</a:t>
            </a:r>
          </a:p>
          <a:p>
            <a:pPr>
              <a:spcBef>
                <a:spcPts val="0"/>
              </a:spcBef>
              <a:buFont typeface="Arial" pitchFamily="34" charset="0"/>
              <a:buChar char="•"/>
            </a:pPr>
            <a:r>
              <a:rPr lang="en-US" sz="2200" dirty="0" smtClean="0">
                <a:solidFill>
                  <a:srgbClr val="000000"/>
                </a:solidFill>
                <a:latin typeface="Calibri" pitchFamily="34" charset="0"/>
              </a:rPr>
              <a:t>Stephanie Morales, Director of Staff Development at Cherry Hill Manor Nursing and Rehab. </a:t>
            </a:r>
          </a:p>
          <a:p>
            <a:pPr>
              <a:spcBef>
                <a:spcPct val="50000"/>
              </a:spcBef>
              <a:buFont typeface="Arial" pitchFamily="34" charset="0"/>
              <a:buChar char="•"/>
            </a:pPr>
            <a:endParaRPr lang="en-US" sz="2200" dirty="0">
              <a:solidFill>
                <a:srgbClr val="000000"/>
              </a:solidFill>
              <a:latin typeface="Calibri" pitchFamily="34" charset="0"/>
            </a:endParaRPr>
          </a:p>
        </p:txBody>
      </p:sp>
      <p:sp>
        <p:nvSpPr>
          <p:cNvPr id="14342" name="Text Box 12"/>
          <p:cNvSpPr txBox="1">
            <a:spLocks noChangeArrowheads="1"/>
          </p:cNvSpPr>
          <p:nvPr/>
        </p:nvSpPr>
        <p:spPr bwMode="auto">
          <a:xfrm>
            <a:off x="10687050" y="4283243"/>
            <a:ext cx="15144750" cy="18321086"/>
          </a:xfrm>
          <a:prstGeom prst="rect">
            <a:avLst/>
          </a:prstGeom>
          <a:solidFill>
            <a:schemeClr val="bg1"/>
          </a:solidFill>
          <a:ln w="38100">
            <a:solidFill>
              <a:srgbClr val="000000"/>
            </a:solidFill>
            <a:round/>
            <a:headEnd/>
            <a:tailEnd/>
          </a:ln>
        </p:spPr>
        <p:txBody>
          <a:bodyPr lIns="723473" tIns="361737" rIns="723473" bIns="723473"/>
          <a:lstStyle/>
          <a:p>
            <a:pPr algn="ctr">
              <a:tabLst>
                <a:tab pos="395650" algn="l"/>
              </a:tabLst>
            </a:pPr>
            <a:r>
              <a:rPr lang="en-US" sz="4000" b="1" dirty="0" smtClean="0">
                <a:solidFill>
                  <a:srgbClr val="000000"/>
                </a:solidFill>
                <a:latin typeface="Arial Black" pitchFamily="34" charset="0"/>
              </a:rPr>
              <a:t>Educational Contribution </a:t>
            </a:r>
          </a:p>
          <a:p>
            <a:pPr algn="just">
              <a:tabLst>
                <a:tab pos="395650" algn="l"/>
              </a:tabLst>
            </a:pPr>
            <a:endParaRPr lang="en-US" sz="3800" b="1" dirty="0" smtClean="0">
              <a:solidFill>
                <a:srgbClr val="000000"/>
              </a:solidFill>
              <a:latin typeface="Calibri" pitchFamily="34" charset="0"/>
            </a:endParaRPr>
          </a:p>
          <a:p>
            <a:pPr algn="just">
              <a:tabLst>
                <a:tab pos="395650" algn="l"/>
              </a:tabLst>
            </a:pPr>
            <a:endParaRPr lang="en-US" sz="2200" b="1" dirty="0">
              <a:solidFill>
                <a:srgbClr val="000000"/>
              </a:solidFill>
              <a:latin typeface="Calibri" pitchFamily="34" charset="0"/>
            </a:endParaRPr>
          </a:p>
        </p:txBody>
      </p:sp>
      <p:sp>
        <p:nvSpPr>
          <p:cNvPr id="14343" name="Text Box 13"/>
          <p:cNvSpPr txBox="1">
            <a:spLocks noChangeArrowheads="1"/>
          </p:cNvSpPr>
          <p:nvPr/>
        </p:nvSpPr>
        <p:spPr bwMode="auto">
          <a:xfrm>
            <a:off x="26865513" y="4283245"/>
            <a:ext cx="8801100" cy="16964523"/>
          </a:xfrm>
          <a:prstGeom prst="rect">
            <a:avLst/>
          </a:prstGeom>
          <a:solidFill>
            <a:schemeClr val="bg1"/>
          </a:solidFill>
          <a:ln w="38100">
            <a:solidFill>
              <a:srgbClr val="000000"/>
            </a:solidFill>
            <a:round/>
            <a:headEnd/>
            <a:tailEnd/>
          </a:ln>
        </p:spPr>
        <p:txBody>
          <a:bodyPr lIns="723473" tIns="361737" rIns="723473" bIns="723473"/>
          <a:lstStyle/>
          <a:p>
            <a:pPr algn="ctr">
              <a:spcBef>
                <a:spcPct val="50000"/>
              </a:spcBef>
              <a:tabLst>
                <a:tab pos="502412" algn="l"/>
              </a:tabLst>
            </a:pPr>
            <a:r>
              <a:rPr lang="en-US" sz="4000" b="1" dirty="0" smtClean="0">
                <a:solidFill>
                  <a:srgbClr val="000000"/>
                </a:solidFill>
                <a:latin typeface="Arial Black" pitchFamily="34" charset="0"/>
              </a:rPr>
              <a:t>Results</a:t>
            </a: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endParaRPr lang="en-US" sz="2400" b="1" dirty="0" smtClean="0">
              <a:solidFill>
                <a:srgbClr val="000000"/>
              </a:solidFill>
              <a:latin typeface="Calibri" pitchFamily="34" charset="0"/>
            </a:endParaRPr>
          </a:p>
          <a:p>
            <a:pPr>
              <a:spcBef>
                <a:spcPct val="50000"/>
              </a:spcBef>
              <a:tabLst>
                <a:tab pos="502412" algn="l"/>
              </a:tabLst>
            </a:pPr>
            <a:r>
              <a:rPr lang="en-US" sz="2400" b="1" dirty="0" smtClean="0">
                <a:solidFill>
                  <a:srgbClr val="000000"/>
                </a:solidFill>
                <a:latin typeface="Calibri" pitchFamily="34" charset="0"/>
              </a:rPr>
              <a:t>Figure 2: Results survey question #1 . The majority of nurses did not know what the MOLST was. </a:t>
            </a:r>
          </a:p>
          <a:p>
            <a:pPr>
              <a:spcBef>
                <a:spcPct val="50000"/>
              </a:spcBef>
              <a:tabLst>
                <a:tab pos="502412" algn="l"/>
              </a:tabLst>
            </a:pPr>
            <a:endParaRPr lang="en-US" sz="4000" b="1" dirty="0" smtClean="0">
              <a:solidFill>
                <a:srgbClr val="000000"/>
              </a:solidFill>
              <a:latin typeface="Arial Black" pitchFamily="34" charset="0"/>
            </a:endParaRPr>
          </a:p>
          <a:p>
            <a:pPr>
              <a:spcBef>
                <a:spcPct val="50000"/>
              </a:spcBef>
              <a:tabLst>
                <a:tab pos="502412" algn="l"/>
              </a:tabLst>
            </a:pPr>
            <a:endParaRPr lang="en-US" sz="4000" b="1" dirty="0" smtClean="0">
              <a:solidFill>
                <a:srgbClr val="000000"/>
              </a:solidFill>
              <a:latin typeface="Arial Black" pitchFamily="34" charset="0"/>
            </a:endParaRPr>
          </a:p>
          <a:p>
            <a:pPr>
              <a:spcBef>
                <a:spcPct val="50000"/>
              </a:spcBef>
              <a:tabLst>
                <a:tab pos="502412" algn="l"/>
              </a:tabLst>
            </a:pPr>
            <a:endParaRPr lang="en-US" sz="4000" b="1" dirty="0" smtClean="0">
              <a:solidFill>
                <a:srgbClr val="000000"/>
              </a:solidFill>
              <a:latin typeface="Arial Black" pitchFamily="34" charset="0"/>
            </a:endParaRPr>
          </a:p>
          <a:p>
            <a:pPr>
              <a:spcBef>
                <a:spcPct val="50000"/>
              </a:spcBef>
              <a:tabLst>
                <a:tab pos="502412" algn="l"/>
              </a:tabLst>
            </a:pPr>
            <a:endParaRPr lang="en-US" sz="4000" b="1" dirty="0" smtClean="0">
              <a:solidFill>
                <a:srgbClr val="000000"/>
              </a:solidFill>
              <a:latin typeface="Arial Black" pitchFamily="34" charset="0"/>
            </a:endParaRPr>
          </a:p>
          <a:p>
            <a:pPr>
              <a:spcBef>
                <a:spcPts val="0"/>
              </a:spcBef>
              <a:tabLst>
                <a:tab pos="502412" algn="l"/>
              </a:tabLst>
            </a:pPr>
            <a:endParaRPr lang="en-US" sz="4000" b="1" dirty="0" smtClean="0">
              <a:solidFill>
                <a:srgbClr val="000000"/>
              </a:solidFill>
              <a:latin typeface="Arial Black" pitchFamily="34" charset="0"/>
            </a:endParaRPr>
          </a:p>
          <a:p>
            <a:pPr>
              <a:spcBef>
                <a:spcPts val="0"/>
              </a:spcBef>
              <a:tabLst>
                <a:tab pos="502412" algn="l"/>
              </a:tabLst>
            </a:pPr>
            <a:r>
              <a:rPr lang="en-US" sz="2400" b="1" dirty="0" smtClean="0">
                <a:solidFill>
                  <a:srgbClr val="000000"/>
                </a:solidFill>
                <a:latin typeface="+mn-lt"/>
              </a:rPr>
              <a:t>Figure 3: Results survey </a:t>
            </a:r>
            <a:r>
              <a:rPr lang="en-US" sz="2400" b="1" smtClean="0">
                <a:solidFill>
                  <a:srgbClr val="000000"/>
                </a:solidFill>
                <a:latin typeface="+mn-lt"/>
              </a:rPr>
              <a:t>question #9. </a:t>
            </a:r>
            <a:r>
              <a:rPr lang="en-US" sz="2400" b="1" dirty="0" smtClean="0">
                <a:solidFill>
                  <a:srgbClr val="000000"/>
                </a:solidFill>
                <a:latin typeface="+mn-lt"/>
              </a:rPr>
              <a:t>The majority of nurses were comfortable discussing end</a:t>
            </a:r>
            <a:r>
              <a:rPr lang="en-US" sz="2400" b="1" dirty="0" smtClean="0">
                <a:solidFill>
                  <a:srgbClr val="000000"/>
                </a:solidFill>
                <a:latin typeface="+mn-lt"/>
                <a:cs typeface="Times New Roman"/>
              </a:rPr>
              <a:t>-of –life care. A quarter of the nurses expressed discomfort with the topic, and the minority indicated other, and wrote, “it depends on the situation.” </a:t>
            </a:r>
          </a:p>
          <a:p>
            <a:pPr>
              <a:spcBef>
                <a:spcPct val="50000"/>
              </a:spcBef>
              <a:buFont typeface="Arial" pitchFamily="34" charset="0"/>
              <a:buChar char="•"/>
              <a:tabLst>
                <a:tab pos="502412" algn="l"/>
              </a:tabLst>
            </a:pPr>
            <a:r>
              <a:rPr lang="en-US" sz="2400" dirty="0" smtClean="0">
                <a:solidFill>
                  <a:srgbClr val="000000"/>
                </a:solidFill>
                <a:latin typeface="+mn-lt"/>
              </a:rPr>
              <a:t>At the end of the sessions, nurses shared experiences they have had in their professional and personal lives that would have benefited from a MOLST. </a:t>
            </a:r>
          </a:p>
          <a:p>
            <a:pPr lvl="1">
              <a:spcBef>
                <a:spcPct val="50000"/>
              </a:spcBef>
              <a:buFont typeface="Arial" pitchFamily="34" charset="0"/>
              <a:buChar char="•"/>
              <a:tabLst>
                <a:tab pos="502412" algn="l"/>
              </a:tabLst>
            </a:pPr>
            <a:r>
              <a:rPr lang="en-US" sz="2400" dirty="0" smtClean="0">
                <a:solidFill>
                  <a:srgbClr val="000000"/>
                </a:solidFill>
                <a:latin typeface="+mn-lt"/>
              </a:rPr>
              <a:t>“The physician forgot to sign the DNI order and the patient was </a:t>
            </a:r>
            <a:r>
              <a:rPr lang="en-US" sz="2400" dirty="0" err="1" smtClean="0">
                <a:solidFill>
                  <a:srgbClr val="000000"/>
                </a:solidFill>
                <a:latin typeface="+mn-lt"/>
              </a:rPr>
              <a:t>intubated</a:t>
            </a:r>
            <a:r>
              <a:rPr lang="en-US" sz="2400" dirty="0" smtClean="0">
                <a:solidFill>
                  <a:srgbClr val="000000"/>
                </a:solidFill>
                <a:latin typeface="+mn-lt"/>
              </a:rPr>
              <a:t> by the EMT’s right in the parking lot. It was traumatic for both the patient and his family.”  </a:t>
            </a:r>
            <a:r>
              <a:rPr lang="en-US" sz="2400" dirty="0" smtClean="0">
                <a:solidFill>
                  <a:srgbClr val="000000"/>
                </a:solidFill>
                <a:latin typeface="Times New Roman"/>
                <a:cs typeface="Times New Roman"/>
              </a:rPr>
              <a:t>-</a:t>
            </a:r>
            <a:r>
              <a:rPr lang="en-US" sz="2400" dirty="0" smtClean="0">
                <a:solidFill>
                  <a:srgbClr val="000000"/>
                </a:solidFill>
                <a:latin typeface="+mn-lt"/>
              </a:rPr>
              <a:t>RN</a:t>
            </a:r>
          </a:p>
          <a:p>
            <a:pPr lvl="1">
              <a:spcBef>
                <a:spcPct val="50000"/>
              </a:spcBef>
              <a:buFont typeface="Arial" pitchFamily="34" charset="0"/>
              <a:buChar char="•"/>
              <a:tabLst>
                <a:tab pos="502412" algn="l"/>
              </a:tabLst>
            </a:pPr>
            <a:r>
              <a:rPr lang="en-US" sz="2400" dirty="0" smtClean="0">
                <a:solidFill>
                  <a:srgbClr val="000000"/>
                </a:solidFill>
                <a:latin typeface="+mn-lt"/>
              </a:rPr>
              <a:t>“It’s always the period of time when a patient is transferred between facilities that something happens. The fact that this is a portable order will be of great benefit to our residents who are near the end of their lives.” </a:t>
            </a:r>
            <a:r>
              <a:rPr lang="en-US" sz="2400" dirty="0" smtClean="0">
                <a:solidFill>
                  <a:srgbClr val="000000"/>
                </a:solidFill>
                <a:latin typeface="+mn-lt"/>
                <a:cs typeface="Times New Roman"/>
              </a:rPr>
              <a:t>-</a:t>
            </a:r>
            <a:r>
              <a:rPr lang="en-US" sz="2400" dirty="0" smtClean="0">
                <a:solidFill>
                  <a:srgbClr val="000000"/>
                </a:solidFill>
                <a:latin typeface="+mn-lt"/>
              </a:rPr>
              <a:t>RN</a:t>
            </a:r>
          </a:p>
        </p:txBody>
      </p:sp>
      <p:sp>
        <p:nvSpPr>
          <p:cNvPr id="14344" name="Text Box 14"/>
          <p:cNvSpPr txBox="1">
            <a:spLocks noChangeArrowheads="1"/>
          </p:cNvSpPr>
          <p:nvPr/>
        </p:nvSpPr>
        <p:spPr bwMode="auto">
          <a:xfrm>
            <a:off x="1270251" y="2755310"/>
            <a:ext cx="34072286" cy="1161598"/>
          </a:xfrm>
          <a:prstGeom prst="rect">
            <a:avLst/>
          </a:prstGeom>
          <a:noFill/>
          <a:ln w="12700">
            <a:noFill/>
            <a:miter lim="800000"/>
            <a:headEnd/>
            <a:tailEnd/>
          </a:ln>
        </p:spPr>
        <p:txBody>
          <a:bodyPr lIns="217042" tIns="217042" rIns="217042" bIns="217042" anchor="ctr">
            <a:spAutoFit/>
          </a:bodyPr>
          <a:lstStyle/>
          <a:p>
            <a:pPr algn="ctr">
              <a:spcBef>
                <a:spcPct val="50000"/>
              </a:spcBef>
              <a:spcAft>
                <a:spcPts val="475"/>
              </a:spcAft>
            </a:pPr>
            <a:r>
              <a:rPr lang="en-US" sz="4700" b="1" dirty="0" smtClean="0">
                <a:latin typeface="Times New Roman" pitchFamily="18" charset="0"/>
                <a:cs typeface="Times New Roman" pitchFamily="18" charset="0"/>
              </a:rPr>
              <a:t>Teresa </a:t>
            </a:r>
            <a:r>
              <a:rPr lang="en-US" sz="4700" b="1" dirty="0" err="1" smtClean="0">
                <a:latin typeface="Times New Roman" pitchFamily="18" charset="0"/>
                <a:cs typeface="Times New Roman" pitchFamily="18" charset="0"/>
              </a:rPr>
              <a:t>Guarino</a:t>
            </a:r>
            <a:endParaRPr lang="en-US" sz="4700" dirty="0">
              <a:latin typeface="Times New Roman" pitchFamily="18" charset="0"/>
              <a:cs typeface="Times New Roman" pitchFamily="18" charset="0"/>
            </a:endParaRPr>
          </a:p>
        </p:txBody>
      </p:sp>
      <p:sp>
        <p:nvSpPr>
          <p:cNvPr id="14346" name="Text Box 70"/>
          <p:cNvSpPr txBox="1">
            <a:spLocks noChangeArrowheads="1"/>
          </p:cNvSpPr>
          <p:nvPr/>
        </p:nvSpPr>
        <p:spPr bwMode="auto">
          <a:xfrm>
            <a:off x="914400" y="21512464"/>
            <a:ext cx="8743950" cy="7459578"/>
          </a:xfrm>
          <a:prstGeom prst="rect">
            <a:avLst/>
          </a:prstGeom>
          <a:solidFill>
            <a:schemeClr val="bg1"/>
          </a:solidFill>
          <a:ln w="38100">
            <a:solidFill>
              <a:srgbClr val="000000"/>
            </a:solidFill>
            <a:round/>
            <a:headEnd/>
            <a:tailEnd/>
          </a:ln>
        </p:spPr>
        <p:txBody>
          <a:bodyPr lIns="723473" tIns="361737" rIns="723473" bIns="723473"/>
          <a:lstStyle/>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endParaRPr lang="en-US" sz="2200" dirty="0" smtClean="0">
              <a:latin typeface="Times New Roman" pitchFamily="18" charset="0"/>
            </a:endParaRPr>
          </a:p>
          <a:p>
            <a:pPr>
              <a:spcBef>
                <a:spcPct val="10000"/>
              </a:spcBef>
            </a:pPr>
            <a:r>
              <a:rPr lang="en-US" sz="2200" dirty="0" smtClean="0">
                <a:latin typeface="Times New Roman" pitchFamily="18" charset="0"/>
              </a:rPr>
              <a:t>Figure 1: In</a:t>
            </a:r>
            <a:r>
              <a:rPr lang="en-US" sz="2200" dirty="0" smtClean="0">
                <a:latin typeface="Calibri"/>
              </a:rPr>
              <a:t>-</a:t>
            </a:r>
            <a:r>
              <a:rPr lang="en-US" sz="2200" dirty="0" smtClean="0">
                <a:latin typeface="+mn-lt"/>
              </a:rPr>
              <a:t>service education group and I at Woodpecker Hill Health Center on April 1</a:t>
            </a:r>
            <a:r>
              <a:rPr lang="en-US" sz="2200" dirty="0" smtClean="0">
                <a:latin typeface="Times New Roman"/>
                <a:cs typeface="Times New Roman"/>
              </a:rPr>
              <a:t>5</a:t>
            </a:r>
            <a:r>
              <a:rPr lang="en-US" sz="2200" baseline="30000" dirty="0" smtClean="0">
                <a:latin typeface="Times New Roman"/>
                <a:cs typeface="Times New Roman"/>
              </a:rPr>
              <a:t>th</a:t>
            </a:r>
            <a:r>
              <a:rPr lang="en-US" sz="2200" dirty="0" smtClean="0">
                <a:latin typeface="Times New Roman"/>
                <a:cs typeface="Times New Roman"/>
              </a:rPr>
              <a:t>, 2014. </a:t>
            </a:r>
            <a:endParaRPr lang="en-US" sz="2200" dirty="0" smtClean="0">
              <a:latin typeface="Times New Roman" pitchFamily="18" charset="0"/>
            </a:endParaRPr>
          </a:p>
        </p:txBody>
      </p:sp>
      <p:sp>
        <p:nvSpPr>
          <p:cNvPr id="3" name="Rectangle 180"/>
          <p:cNvSpPr>
            <a:spLocks noChangeArrowheads="1"/>
          </p:cNvSpPr>
          <p:nvPr/>
        </p:nvSpPr>
        <p:spPr bwMode="auto">
          <a:xfrm>
            <a:off x="697820" y="948356"/>
            <a:ext cx="35321875" cy="161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72347" tIns="36174" rIns="72347" bIns="36174" anchor="ctr">
            <a:spAutoFit/>
          </a:bodyPr>
          <a:lstStyle/>
          <a:p>
            <a:pPr algn="ctr">
              <a:defRPr/>
            </a:pPr>
            <a:r>
              <a:rPr lang="en-US" sz="10000" b="1" dirty="0" smtClean="0">
                <a:ln>
                  <a:solidFill>
                    <a:schemeClr val="tx1"/>
                  </a:solidFill>
                </a:ln>
                <a:latin typeface="Arial Black" pitchFamily="34" charset="0"/>
                <a:ea typeface="ＭＳ Ｐゴシック" charset="0"/>
                <a:cs typeface="ＭＳ Ｐゴシック" charset="0"/>
              </a:rPr>
              <a:t>Honor the MOLST</a:t>
            </a:r>
            <a:endParaRPr lang="en-US" sz="10000" b="1" dirty="0">
              <a:ln>
                <a:solidFill>
                  <a:schemeClr val="tx1"/>
                </a:solidFill>
              </a:ln>
              <a:latin typeface="Arial Black" pitchFamily="34" charset="0"/>
              <a:ea typeface="ＭＳ Ｐゴシック" charset="0"/>
              <a:cs typeface="ＭＳ Ｐゴシック" charset="0"/>
            </a:endParaRPr>
          </a:p>
        </p:txBody>
      </p:sp>
      <p:pic>
        <p:nvPicPr>
          <p:cNvPr id="15" name="Picture 14" descr="woodpecker picture.jpg"/>
          <p:cNvPicPr>
            <a:picLocks noChangeAspect="1"/>
          </p:cNvPicPr>
          <p:nvPr/>
        </p:nvPicPr>
        <p:blipFill>
          <a:blip r:embed="rId3"/>
          <a:stretch>
            <a:fillRect/>
          </a:stretch>
        </p:blipFill>
        <p:spPr>
          <a:xfrm>
            <a:off x="1596049" y="21970256"/>
            <a:ext cx="7379509" cy="5028606"/>
          </a:xfrm>
          <a:prstGeom prst="rect">
            <a:avLst/>
          </a:prstGeom>
          <a:ln w="44450" cmpd="sng">
            <a:solidFill>
              <a:srgbClr val="080808"/>
            </a:solidFill>
          </a:ln>
        </p:spPr>
      </p:pic>
      <p:pic>
        <p:nvPicPr>
          <p:cNvPr id="17" name="Picture 16" descr="https://si0.twimg.com/profile_images/1367502909/twlogo.jpg"/>
          <p:cNvPicPr>
            <a:picLocks noChangeAspect="1" noChangeArrowheads="1"/>
          </p:cNvPicPr>
          <p:nvPr/>
        </p:nvPicPr>
        <p:blipFill>
          <a:blip r:embed="rId4" cstate="print"/>
          <a:srcRect/>
          <a:stretch>
            <a:fillRect/>
          </a:stretch>
        </p:blipFill>
        <p:spPr bwMode="auto">
          <a:xfrm>
            <a:off x="24288750" y="4762501"/>
            <a:ext cx="1343024" cy="1343024"/>
          </a:xfrm>
          <a:prstGeom prst="rect">
            <a:avLst/>
          </a:prstGeom>
          <a:noFill/>
        </p:spPr>
      </p:pic>
      <p:graphicFrame>
        <p:nvGraphicFramePr>
          <p:cNvPr id="20" name="Table 19"/>
          <p:cNvGraphicFramePr>
            <a:graphicFrameLocks noGrp="1"/>
          </p:cNvGraphicFramePr>
          <p:nvPr>
            <p:extLst>
              <p:ext uri="{D42A27DB-BD31-4B8C-83A1-F6EECF244321}">
                <p14:modId xmlns="" xmlns:p14="http://schemas.microsoft.com/office/powerpoint/2010/main" val="727782592"/>
              </p:ext>
            </p:extLst>
          </p:nvPr>
        </p:nvGraphicFramePr>
        <p:xfrm>
          <a:off x="11526252" y="15592758"/>
          <a:ext cx="13573125" cy="6554295"/>
        </p:xfrm>
        <a:graphic>
          <a:graphicData uri="http://schemas.openxmlformats.org/drawingml/2006/table">
            <a:tbl>
              <a:tblPr firstRow="1" bandRow="1">
                <a:tableStyleId>{5C22544A-7EE6-4342-B048-85BDC9FD1C3A}</a:tableStyleId>
              </a:tblPr>
              <a:tblGrid>
                <a:gridCol w="3912886"/>
                <a:gridCol w="5135864"/>
                <a:gridCol w="4524375"/>
              </a:tblGrid>
              <a:tr h="53462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3000" dirty="0" smtClean="0">
                          <a:solidFill>
                            <a:schemeClr val="tx1"/>
                          </a:solidFill>
                        </a:rPr>
                        <a:t>MOLST</a:t>
                      </a:r>
                      <a:endParaRPr lang="en-US" sz="3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3000" dirty="0" smtClean="0">
                          <a:solidFill>
                            <a:schemeClr val="tx1"/>
                          </a:solidFill>
                        </a:rPr>
                        <a:t>Advanced</a:t>
                      </a:r>
                      <a:r>
                        <a:rPr lang="en-US" sz="3000" baseline="0" dirty="0" smtClean="0">
                          <a:solidFill>
                            <a:schemeClr val="tx1"/>
                          </a:solidFill>
                        </a:rPr>
                        <a:t> Directive</a:t>
                      </a:r>
                      <a:endParaRPr lang="en-US" sz="3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998158">
                <a:tc>
                  <a:txBody>
                    <a:bodyPr/>
                    <a:lstStyle/>
                    <a:p>
                      <a:r>
                        <a:rPr lang="en-US" sz="3000" dirty="0" smtClean="0"/>
                        <a:t>Who</a:t>
                      </a:r>
                      <a:r>
                        <a:rPr lang="en-US" sz="3000" baseline="0" dirty="0" smtClean="0"/>
                        <a:t> completes the form?</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Physician</a:t>
                      </a:r>
                      <a:r>
                        <a:rPr lang="en-US" sz="2400" baseline="0" dirty="0" smtClean="0"/>
                        <a:t>, advanced practice nurse, or nurse practitioner with the patient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Patient,</a:t>
                      </a:r>
                      <a:r>
                        <a:rPr lang="en-US" sz="2400" baseline="0" dirty="0" smtClean="0"/>
                        <a:t> often with a lawyer or social worker</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731751">
                <a:tc>
                  <a:txBody>
                    <a:bodyPr/>
                    <a:lstStyle/>
                    <a:p>
                      <a:r>
                        <a:rPr lang="en-US" sz="3000" dirty="0" smtClean="0"/>
                        <a:t>Time Frame</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Current care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Future Care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629113">
                <a:tc>
                  <a:txBody>
                    <a:bodyPr/>
                    <a:lstStyle/>
                    <a:p>
                      <a:r>
                        <a:rPr lang="en-US" sz="3000" dirty="0" smtClean="0"/>
                        <a:t>Who should have one?</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The seriously ill or frail</a:t>
                      </a:r>
                      <a:endParaRPr lang="en-US" sz="2400" dirty="0"/>
                    </a:p>
                  </a:txBody>
                  <a:tcP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All adults over 18</a:t>
                      </a:r>
                      <a:endParaRPr lang="en-US" sz="2400" dirty="0"/>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rgbClr val="FFFF99"/>
                    </a:solidFill>
                  </a:tcPr>
                </a:tc>
              </a:tr>
              <a:tr h="629113">
                <a:tc>
                  <a:txBody>
                    <a:bodyPr/>
                    <a:lstStyle/>
                    <a:p>
                      <a:r>
                        <a:rPr lang="en-US" sz="3000" dirty="0" smtClean="0"/>
                        <a:t>Portability</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Provider and patient responsibility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Patient</a:t>
                      </a:r>
                      <a:r>
                        <a:rPr lang="en-US" sz="2400" baseline="0" dirty="0" smtClean="0"/>
                        <a:t> and family responsibility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980147">
                <a:tc>
                  <a:txBody>
                    <a:bodyPr/>
                    <a:lstStyle/>
                    <a:p>
                      <a:r>
                        <a:rPr lang="en-US" sz="3000" dirty="0" smtClean="0"/>
                        <a:t>Periodic review of document</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Provider responsibility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Patient’s responsibility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998158">
                <a:tc>
                  <a:txBody>
                    <a:bodyPr/>
                    <a:lstStyle/>
                    <a:p>
                      <a:r>
                        <a:rPr lang="en-US" sz="3000" dirty="0" smtClean="0"/>
                        <a:t>Health care agent/ surrogate role</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Able to engage</a:t>
                      </a:r>
                      <a:r>
                        <a:rPr lang="en-US" sz="2400" baseline="0" dirty="0" smtClean="0"/>
                        <a:t> in discussion to compose form if patient lacks capacity</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Cannot complete</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r h="998158">
                <a:tc>
                  <a:txBody>
                    <a:bodyPr/>
                    <a:lstStyle/>
                    <a:p>
                      <a:r>
                        <a:rPr lang="en-US" sz="3000" dirty="0" smtClean="0"/>
                        <a:t>Emergency situation </a:t>
                      </a:r>
                      <a:endParaRPr lang="en-US" sz="30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Medical order that must be</a:t>
                      </a:r>
                      <a:r>
                        <a:rPr lang="en-US" sz="2400" baseline="0" dirty="0" smtClean="0"/>
                        <a:t> honored, starting with EMT’s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r>
                        <a:rPr lang="en-US" sz="2400" dirty="0" smtClean="0"/>
                        <a:t>Cannot be followed by EMT’s in an emergency situation</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r>
            </a:tbl>
          </a:graphicData>
        </a:graphic>
      </p:graphicFrame>
      <p:sp>
        <p:nvSpPr>
          <p:cNvPr id="22" name="TextBox 21"/>
          <p:cNvSpPr txBox="1"/>
          <p:nvPr/>
        </p:nvSpPr>
        <p:spPr>
          <a:xfrm>
            <a:off x="11445039" y="6284995"/>
            <a:ext cx="6629400" cy="4736681"/>
          </a:xfrm>
          <a:prstGeom prst="rect">
            <a:avLst/>
          </a:prstGeom>
          <a:solidFill>
            <a:srgbClr val="FFFF99"/>
          </a:solidFill>
          <a:ln w="19050">
            <a:solidFill>
              <a:srgbClr val="080808"/>
            </a:solidFill>
          </a:ln>
        </p:spPr>
        <p:txBody>
          <a:bodyPr wrap="square" rtlCol="0">
            <a:spAutoFit/>
          </a:bodyPr>
          <a:lstStyle/>
          <a:p>
            <a:pPr marL="342900" lvl="0" indent="-342900" algn="ctr" fontAlgn="auto">
              <a:spcBef>
                <a:spcPct val="20000"/>
              </a:spcBef>
              <a:spcAft>
                <a:spcPts val="0"/>
              </a:spcAft>
              <a:buClr>
                <a:schemeClr val="tx1"/>
              </a:buClr>
              <a:defRPr/>
            </a:pPr>
            <a:r>
              <a:rPr lang="en-US" sz="3200" b="1" dirty="0" smtClean="0">
                <a:latin typeface="Arial" pitchFamily="34" charset="0"/>
                <a:cs typeface="Arial" pitchFamily="34" charset="0"/>
              </a:rPr>
              <a:t>Aim of the MOLST</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Ensure patient preferences are honored</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Improve quality of care</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Communicate the wishes of a patient as they move from one care setting to another.</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Prevent unwanted or medically ineffective treatment</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Reduce patient and family suffering</a:t>
            </a:r>
          </a:p>
          <a:p>
            <a:pPr marL="342900" lvl="0" indent="-342900" fontAlgn="auto">
              <a:spcBef>
                <a:spcPct val="20000"/>
              </a:spcBef>
              <a:spcAft>
                <a:spcPts val="0"/>
              </a:spcAft>
              <a:buClr>
                <a:schemeClr val="tx1"/>
              </a:buClr>
              <a:buFont typeface="Arial" pitchFamily="34" charset="0"/>
              <a:buChar char="•"/>
              <a:defRPr/>
            </a:pPr>
            <a:r>
              <a:rPr lang="en-US" sz="2400" dirty="0" smtClean="0">
                <a:latin typeface="+mn-lt"/>
              </a:rPr>
              <a:t>Give seriously ill patients more control over their end of life care</a:t>
            </a:r>
          </a:p>
          <a:p>
            <a:endParaRPr lang="en-US" dirty="0"/>
          </a:p>
        </p:txBody>
      </p:sp>
      <p:sp>
        <p:nvSpPr>
          <p:cNvPr id="23" name="TextBox 22"/>
          <p:cNvSpPr txBox="1"/>
          <p:nvPr/>
        </p:nvSpPr>
        <p:spPr>
          <a:xfrm>
            <a:off x="18417341" y="6279482"/>
            <a:ext cx="6629400" cy="4743450"/>
          </a:xfrm>
          <a:prstGeom prst="rect">
            <a:avLst/>
          </a:prstGeom>
          <a:solidFill>
            <a:srgbClr val="FFFF99"/>
          </a:solidFill>
          <a:ln w="19050">
            <a:solidFill>
              <a:srgbClr val="080808"/>
            </a:solidFill>
          </a:ln>
        </p:spPr>
        <p:txBody>
          <a:bodyPr wrap="square" rtlCol="0">
            <a:spAutoFit/>
          </a:bodyPr>
          <a:lstStyle/>
          <a:p>
            <a:pPr marL="342900" lvl="0" indent="-342900" algn="ctr" fontAlgn="auto">
              <a:spcBef>
                <a:spcPct val="20000"/>
              </a:spcBef>
              <a:spcAft>
                <a:spcPts val="0"/>
              </a:spcAft>
              <a:defRPr/>
            </a:pPr>
            <a:r>
              <a:rPr lang="en-US" sz="3200" b="1" dirty="0" smtClean="0">
                <a:latin typeface="Arial" pitchFamily="34" charset="0"/>
                <a:cs typeface="Arial" pitchFamily="34" charset="0"/>
              </a:rPr>
              <a:t>Who should have a MOLST?</a:t>
            </a:r>
          </a:p>
          <a:p>
            <a:pPr marL="342900" lvl="0" indent="-342900" fontAlgn="auto">
              <a:spcBef>
                <a:spcPct val="20000"/>
              </a:spcBef>
              <a:spcAft>
                <a:spcPts val="0"/>
              </a:spcAft>
              <a:buFont typeface="Wingdings" pitchFamily="2" charset="2"/>
              <a:buChar char="§"/>
              <a:defRPr/>
            </a:pPr>
            <a:r>
              <a:rPr lang="en-US" sz="2400" dirty="0" smtClean="0">
                <a:latin typeface="+mn-lt"/>
              </a:rPr>
              <a:t>Seriously ill with a life limiting advanced illness</a:t>
            </a:r>
          </a:p>
          <a:p>
            <a:pPr marL="342900" lvl="0" indent="-342900" fontAlgn="auto">
              <a:spcBef>
                <a:spcPct val="20000"/>
              </a:spcBef>
              <a:spcAft>
                <a:spcPts val="0"/>
              </a:spcAft>
              <a:buFont typeface="Wingdings" pitchFamily="2" charset="2"/>
              <a:buChar char="§"/>
              <a:defRPr/>
            </a:pPr>
            <a:r>
              <a:rPr lang="en-US" sz="2400" dirty="0" smtClean="0">
                <a:latin typeface="+mn-lt"/>
              </a:rPr>
              <a:t>Medically frail with limited life expectancy, regardless of age</a:t>
            </a:r>
          </a:p>
          <a:p>
            <a:pPr marL="342900" lvl="0" indent="-342900" fontAlgn="auto">
              <a:spcBef>
                <a:spcPct val="20000"/>
              </a:spcBef>
              <a:spcAft>
                <a:spcPts val="0"/>
              </a:spcAft>
              <a:buFont typeface="Wingdings" pitchFamily="2" charset="2"/>
              <a:buChar char="§"/>
              <a:defRPr/>
            </a:pPr>
            <a:r>
              <a:rPr lang="en-US" sz="2400" dirty="0" smtClean="0">
                <a:latin typeface="+mn-lt"/>
              </a:rPr>
              <a:t>Frail and weak persons who have excessive difficulty with performing activities of daily living</a:t>
            </a:r>
          </a:p>
          <a:p>
            <a:pPr marL="342900" lvl="0" indent="-342900" fontAlgn="auto">
              <a:spcBef>
                <a:spcPct val="20000"/>
              </a:spcBef>
              <a:spcAft>
                <a:spcPts val="0"/>
              </a:spcAft>
              <a:buFont typeface="Wingdings" pitchFamily="2" charset="2"/>
              <a:buChar char="§"/>
              <a:defRPr/>
            </a:pPr>
            <a:r>
              <a:rPr lang="en-US" sz="2400" dirty="0" smtClean="0">
                <a:latin typeface="+mn-lt"/>
              </a:rPr>
              <a:t>Individuals living in a nursing home or hospice</a:t>
            </a:r>
          </a:p>
          <a:p>
            <a:pPr marL="342900" lvl="0" indent="-342900" fontAlgn="auto">
              <a:spcBef>
                <a:spcPct val="20000"/>
              </a:spcBef>
              <a:spcAft>
                <a:spcPts val="0"/>
              </a:spcAft>
              <a:buFont typeface="Wingdings" pitchFamily="2" charset="2"/>
              <a:buChar char="§"/>
              <a:defRPr/>
            </a:pPr>
            <a:r>
              <a:rPr lang="en-US" sz="2400" dirty="0" smtClean="0">
                <a:latin typeface="+mn-lt"/>
              </a:rPr>
              <a:t>Individuals who are afraid of losing the capacity to make their own decisions in the near future</a:t>
            </a:r>
          </a:p>
          <a:p>
            <a:endParaRPr lang="en-US" dirty="0"/>
          </a:p>
        </p:txBody>
      </p:sp>
      <p:sp>
        <p:nvSpPr>
          <p:cNvPr id="24" name="TextBox 23"/>
          <p:cNvSpPr txBox="1"/>
          <p:nvPr/>
        </p:nvSpPr>
        <p:spPr>
          <a:xfrm>
            <a:off x="11469101" y="11585911"/>
            <a:ext cx="13573125" cy="3539430"/>
          </a:xfrm>
          <a:prstGeom prst="rect">
            <a:avLst/>
          </a:prstGeom>
          <a:solidFill>
            <a:srgbClr val="FFFF99"/>
          </a:solidFill>
          <a:ln w="19050">
            <a:solidFill>
              <a:srgbClr val="080808"/>
            </a:solidFill>
          </a:ln>
        </p:spPr>
        <p:txBody>
          <a:bodyPr wrap="square" rtlCol="0">
            <a:spAutoFit/>
          </a:bodyPr>
          <a:lstStyle/>
          <a:p>
            <a:pPr algn="ctr"/>
            <a:r>
              <a:rPr lang="en-US" sz="3200" b="1" dirty="0" smtClean="0">
                <a:latin typeface="Arial" pitchFamily="34" charset="0"/>
                <a:cs typeface="Arial" pitchFamily="34" charset="0"/>
              </a:rPr>
              <a:t>Why Advance Directives are not enough at the end of life</a:t>
            </a:r>
          </a:p>
          <a:p>
            <a:pPr lvl="0">
              <a:buFont typeface="Arial" pitchFamily="34" charset="0"/>
              <a:buChar char="•"/>
            </a:pPr>
            <a:r>
              <a:rPr lang="en-US" sz="2400" dirty="0" smtClean="0">
                <a:latin typeface="+mn-lt"/>
              </a:rPr>
              <a:t>Even when patients complete an advance directive in accordance with state law, their preferences for care at the end of life are not consistently followed.</a:t>
            </a:r>
          </a:p>
          <a:p>
            <a:pPr lvl="0">
              <a:buFont typeface="Arial" pitchFamily="34" charset="0"/>
              <a:buChar char="•"/>
            </a:pPr>
            <a:r>
              <a:rPr lang="en-US" sz="2400" dirty="0" smtClean="0">
                <a:latin typeface="+mn-lt"/>
              </a:rPr>
              <a:t>Traditional advance directives are general statements of an individual’s preferences, which need to be carried out through specifications in medical orders when the need arises. </a:t>
            </a:r>
          </a:p>
          <a:p>
            <a:pPr lvl="0">
              <a:buFont typeface="Arial" pitchFamily="34" charset="0"/>
              <a:buChar char="•"/>
            </a:pPr>
            <a:r>
              <a:rPr lang="en-US" sz="2400" dirty="0" smtClean="0">
                <a:latin typeface="+mn-lt"/>
              </a:rPr>
              <a:t>In emergency situations wishes cannot be followed without a signed medical order.</a:t>
            </a:r>
          </a:p>
          <a:p>
            <a:pPr lvl="0">
              <a:buFont typeface="Arial" pitchFamily="34" charset="0"/>
              <a:buChar char="•"/>
            </a:pPr>
            <a:r>
              <a:rPr lang="en-US" sz="2400" dirty="0" smtClean="0">
                <a:latin typeface="+mn-lt"/>
              </a:rPr>
              <a:t>Advance directives are often misplaced in the home or when transitioning between healthcare facilities. Since a MOLST is a medical order, it is the healthcare provider’s responsibility to ensure it gets where it needs to be. </a:t>
            </a:r>
          </a:p>
        </p:txBody>
      </p:sp>
      <p:pic>
        <p:nvPicPr>
          <p:cNvPr id="25" name="Picture 24" descr="https://si0.twimg.com/profile_images/1367502909/twlogo.jpg"/>
          <p:cNvPicPr>
            <a:picLocks noChangeAspect="1" noChangeArrowheads="1"/>
          </p:cNvPicPr>
          <p:nvPr/>
        </p:nvPicPr>
        <p:blipFill>
          <a:blip r:embed="rId4" cstate="print"/>
          <a:srcRect/>
          <a:stretch>
            <a:fillRect/>
          </a:stretch>
        </p:blipFill>
        <p:spPr bwMode="auto">
          <a:xfrm>
            <a:off x="10839450" y="4772026"/>
            <a:ext cx="1343024" cy="1343024"/>
          </a:xfrm>
          <a:prstGeom prst="rect">
            <a:avLst/>
          </a:prstGeom>
          <a:noFill/>
        </p:spPr>
      </p:pic>
      <p:graphicFrame>
        <p:nvGraphicFramePr>
          <p:cNvPr id="13" name="Chart 12"/>
          <p:cNvGraphicFramePr/>
          <p:nvPr/>
        </p:nvGraphicFramePr>
        <p:xfrm>
          <a:off x="28471732" y="10274969"/>
          <a:ext cx="5337006" cy="3943349"/>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28003501" y="5336004"/>
          <a:ext cx="6343650" cy="3829051"/>
        </p:xfrm>
        <a:graphic>
          <a:graphicData uri="http://schemas.openxmlformats.org/drawingml/2006/chart">
            <c:chart xmlns:c="http://schemas.openxmlformats.org/drawingml/2006/chart" xmlns:r="http://schemas.openxmlformats.org/officeDocument/2006/relationships" r:id="rId6"/>
          </a:graphicData>
        </a:graphic>
      </p:graphicFrame>
      <p:sp>
        <p:nvSpPr>
          <p:cNvPr id="33" name="Text Box 16"/>
          <p:cNvSpPr txBox="1">
            <a:spLocks noChangeArrowheads="1"/>
          </p:cNvSpPr>
          <p:nvPr/>
        </p:nvSpPr>
        <p:spPr bwMode="auto">
          <a:xfrm>
            <a:off x="10681539" y="23339760"/>
            <a:ext cx="7486146" cy="5491416"/>
          </a:xfrm>
          <a:prstGeom prst="rect">
            <a:avLst/>
          </a:prstGeom>
          <a:solidFill>
            <a:schemeClr val="bg1"/>
          </a:solidFill>
          <a:ln w="38100">
            <a:solidFill>
              <a:srgbClr val="000000"/>
            </a:solidFill>
            <a:round/>
            <a:headEnd/>
            <a:tailEnd/>
          </a:ln>
        </p:spPr>
        <p:txBody>
          <a:bodyPr lIns="723473" tIns="361737" rIns="723473" bIns="723473"/>
          <a:lstStyle/>
          <a:p>
            <a:pPr marL="395650" indent="-395650">
              <a:spcBef>
                <a:spcPct val="50000"/>
              </a:spcBef>
              <a:defRPr/>
            </a:pPr>
            <a:r>
              <a:rPr lang="en-US" sz="3200" dirty="0" smtClean="0">
                <a:latin typeface="Arial Black" pitchFamily="34" charset="0"/>
                <a:ea typeface="ＭＳ Ｐゴシック" pitchFamily="-111" charset="-128"/>
                <a:cs typeface="ＭＳ Ｐゴシック" pitchFamily="-111" charset="-128"/>
              </a:rPr>
              <a:t>References</a:t>
            </a:r>
          </a:p>
          <a:p>
            <a:pPr lvl="0" eaLnBrk="0" hangingPunct="0"/>
            <a:r>
              <a:rPr lang="en-US" sz="1400" dirty="0" smtClean="0">
                <a:latin typeface="Arial" pitchFamily="34" charset="0"/>
                <a:ea typeface="Times New Roman" pitchFamily="18" charset="0"/>
                <a:cs typeface="Arial" pitchFamily="34" charset="0"/>
              </a:rPr>
              <a:t>B</a:t>
            </a:r>
            <a:r>
              <a:rPr lang="en-US" sz="1400" dirty="0" smtClean="0" bmk="">
                <a:latin typeface="Arial" pitchFamily="34" charset="0"/>
                <a:ea typeface="Times New Roman" pitchFamily="18" charset="0"/>
                <a:cs typeface="Arial" pitchFamily="34" charset="0"/>
              </a:rPr>
              <a:t>omba, P. A., Kemp, M., &amp; Black, J. S. (2013, June 11). POLST:</a:t>
            </a:r>
          </a:p>
          <a:p>
            <a:pPr lvl="0" eaLnBrk="0" hangingPunct="0"/>
            <a:r>
              <a:rPr lang="en-US" sz="1400" dirty="0" smtClean="0" bmk="">
                <a:latin typeface="Arial" pitchFamily="34" charset="0"/>
                <a:ea typeface="Times New Roman" pitchFamily="18" charset="0"/>
                <a:cs typeface="Arial" pitchFamily="34" charset="0"/>
              </a:rPr>
              <a:t>	An </a:t>
            </a:r>
            <a:r>
              <a:rPr lang="en-US" sz="1400" dirty="0" err="1" smtClean="0" bmk="">
                <a:latin typeface="Arial" pitchFamily="34" charset="0"/>
                <a:ea typeface="Times New Roman" pitchFamily="18" charset="0"/>
                <a:cs typeface="Arial" pitchFamily="34" charset="0"/>
              </a:rPr>
              <a:t>mprovement</a:t>
            </a:r>
            <a:r>
              <a:rPr lang="en-US" sz="1400" dirty="0" smtClean="0" bmk="">
                <a:latin typeface="Arial" pitchFamily="34" charset="0"/>
                <a:ea typeface="Times New Roman" pitchFamily="18" charset="0"/>
                <a:cs typeface="Arial" pitchFamily="34" charset="0"/>
              </a:rPr>
              <a:t> over traditional advance directives.</a:t>
            </a:r>
          </a:p>
          <a:p>
            <a:pPr lvl="0" eaLnBrk="0" hangingPunct="0"/>
            <a:r>
              <a:rPr lang="en-US" sz="1400" i="1" dirty="0" smtClean="0" bmk="">
                <a:latin typeface="Arial" pitchFamily="34" charset="0"/>
                <a:ea typeface="Times New Roman" pitchFamily="18" charset="0"/>
                <a:cs typeface="Arial" pitchFamily="34" charset="0"/>
              </a:rPr>
              <a:t>	Cleveland Clinic Journal of Medicine</a:t>
            </a:r>
            <a:r>
              <a:rPr lang="en-US" sz="1400" dirty="0" smtClean="0" bmk="">
                <a:latin typeface="Arial" pitchFamily="34" charset="0"/>
                <a:ea typeface="Times New Roman" pitchFamily="18" charset="0"/>
                <a:cs typeface="Arial" pitchFamily="34" charset="0"/>
              </a:rPr>
              <a:t>, </a:t>
            </a:r>
            <a:r>
              <a:rPr lang="en-US" sz="1400" i="1" dirty="0" smtClean="0" bmk="">
                <a:latin typeface="Arial" pitchFamily="34" charset="0"/>
                <a:ea typeface="Times New Roman" pitchFamily="18" charset="0"/>
                <a:cs typeface="Arial" pitchFamily="34" charset="0"/>
              </a:rPr>
              <a:t>79</a:t>
            </a:r>
            <a:r>
              <a:rPr lang="en-US" sz="1400" dirty="0" smtClean="0" bmk="">
                <a:latin typeface="Arial" pitchFamily="34" charset="0"/>
                <a:ea typeface="Times New Roman" pitchFamily="18" charset="0"/>
                <a:cs typeface="Arial" pitchFamily="34" charset="0"/>
              </a:rPr>
              <a:t>(7), 457-464.</a:t>
            </a:r>
          </a:p>
          <a:p>
            <a:pPr lvl="0" eaLnBrk="0" hangingPunct="0"/>
            <a:r>
              <a:rPr lang="en-US" sz="1400" dirty="0" smtClean="0" bmk="">
                <a:latin typeface="Arial" pitchFamily="34" charset="0"/>
                <a:ea typeface="Times New Roman" pitchFamily="18" charset="0"/>
                <a:cs typeface="Arial" pitchFamily="34" charset="0"/>
              </a:rPr>
              <a:t>	http://dx.doi.org/10.3949/ccjm.79a.11098</a:t>
            </a:r>
          </a:p>
          <a:p>
            <a:pPr lvl="0" eaLnBrk="0" hangingPunct="0"/>
            <a:endParaRPr lang="en-US" sz="1400" dirty="0" smtClean="0" bmk="">
              <a:latin typeface="Arial" pitchFamily="34" charset="0"/>
              <a:ea typeface="Times New Roman" pitchFamily="18" charset="0"/>
              <a:cs typeface="Arial" pitchFamily="34" charset="0"/>
            </a:endParaRPr>
          </a:p>
          <a:p>
            <a:pPr lvl="0" eaLnBrk="0" hangingPunct="0"/>
            <a:r>
              <a:rPr lang="en-US" sz="1400" dirty="0" smtClean="0" bmk="">
                <a:latin typeface="Arial" pitchFamily="34" charset="0"/>
                <a:ea typeface="Times New Roman" pitchFamily="18" charset="0"/>
                <a:cs typeface="Arial" pitchFamily="34" charset="0"/>
              </a:rPr>
              <a:t>Dunn, P. M., </a:t>
            </a:r>
            <a:r>
              <a:rPr lang="en-US" sz="1400" dirty="0" err="1" smtClean="0" bmk="">
                <a:latin typeface="Arial" pitchFamily="34" charset="0"/>
                <a:ea typeface="Times New Roman" pitchFamily="18" charset="0"/>
                <a:cs typeface="Arial" pitchFamily="34" charset="0"/>
              </a:rPr>
              <a:t>Tolle</a:t>
            </a:r>
            <a:r>
              <a:rPr lang="en-US" sz="1400" dirty="0" smtClean="0" bmk="">
                <a:latin typeface="Arial" pitchFamily="34" charset="0"/>
                <a:ea typeface="Times New Roman" pitchFamily="18" charset="0"/>
                <a:cs typeface="Arial" pitchFamily="34" charset="0"/>
              </a:rPr>
              <a:t>, S. W., Moss, A. H., &amp; Black, J. S. (2008,</a:t>
            </a:r>
          </a:p>
          <a:p>
            <a:pPr lvl="0" eaLnBrk="0" hangingPunct="0"/>
            <a:r>
              <a:rPr lang="en-US" sz="1400" dirty="0" smtClean="0" bmk="">
                <a:latin typeface="Arial" pitchFamily="34" charset="0"/>
                <a:ea typeface="Times New Roman" pitchFamily="18" charset="0"/>
                <a:cs typeface="Arial" pitchFamily="34" charset="0"/>
              </a:rPr>
              <a:t>	September 5). The POLST Paradigm: Respecting the</a:t>
            </a:r>
          </a:p>
          <a:p>
            <a:pPr lvl="0" eaLnBrk="0" hangingPunct="0"/>
            <a:r>
              <a:rPr lang="en-US" sz="1400" dirty="0" smtClean="0" bmk="">
                <a:latin typeface="Arial" pitchFamily="34" charset="0"/>
                <a:ea typeface="Times New Roman" pitchFamily="18" charset="0"/>
                <a:cs typeface="Arial" pitchFamily="34" charset="0"/>
              </a:rPr>
              <a:t>	Wishes of Patients and Families. </a:t>
            </a:r>
            <a:r>
              <a:rPr lang="en-US" sz="1400" i="1" dirty="0" smtClean="0" bmk="">
                <a:latin typeface="Arial" pitchFamily="34" charset="0"/>
                <a:ea typeface="Times New Roman" pitchFamily="18" charset="0"/>
                <a:cs typeface="Arial" pitchFamily="34" charset="0"/>
              </a:rPr>
              <a:t>Annals of Long-Term</a:t>
            </a:r>
          </a:p>
          <a:p>
            <a:pPr lvl="0" eaLnBrk="0" hangingPunct="0"/>
            <a:r>
              <a:rPr lang="en-US" sz="1400" i="1" dirty="0" smtClean="0" bmk="">
                <a:latin typeface="Arial" pitchFamily="34" charset="0"/>
                <a:ea typeface="Times New Roman" pitchFamily="18" charset="0"/>
                <a:cs typeface="Arial" pitchFamily="34" charset="0"/>
              </a:rPr>
              <a:t>	Care</a:t>
            </a:r>
            <a:r>
              <a:rPr lang="en-US" sz="1400" dirty="0" smtClean="0" bmk="">
                <a:latin typeface="Arial" pitchFamily="34" charset="0"/>
                <a:ea typeface="Times New Roman" pitchFamily="18" charset="0"/>
                <a:cs typeface="Arial" pitchFamily="34" charset="0"/>
              </a:rPr>
              <a:t>, </a:t>
            </a:r>
            <a:r>
              <a:rPr lang="en-US" sz="1400" i="1" dirty="0" smtClean="0" bmk="">
                <a:latin typeface="Arial" pitchFamily="34" charset="0"/>
                <a:ea typeface="Times New Roman" pitchFamily="18" charset="0"/>
                <a:cs typeface="Arial" pitchFamily="34" charset="0"/>
              </a:rPr>
              <a:t>9</a:t>
            </a:r>
            <a:r>
              <a:rPr lang="en-US" sz="1400" dirty="0" smtClean="0" bmk="">
                <a:latin typeface="Arial" pitchFamily="34" charset="0"/>
                <a:ea typeface="Times New Roman" pitchFamily="18" charset="0"/>
                <a:cs typeface="Arial" pitchFamily="34" charset="0"/>
              </a:rPr>
              <a:t>(), 33-40. Retrieved from</a:t>
            </a:r>
          </a:p>
          <a:p>
            <a:pPr lvl="0" eaLnBrk="0" hangingPunct="0"/>
            <a:r>
              <a:rPr lang="en-US" sz="1400" dirty="0" smtClean="0" bmk="">
                <a:latin typeface="Arial" pitchFamily="34" charset="0"/>
                <a:ea typeface="Times New Roman" pitchFamily="18" charset="0"/>
                <a:cs typeface="Arial" pitchFamily="34" charset="0"/>
              </a:rPr>
              <a:t>	http://www.annalsoflongtermcare.com/article/7708</a:t>
            </a:r>
            <a:endParaRPr lang="en-US" sz="1400" dirty="0" smtClean="0" bmk="">
              <a:latin typeface="Arial" pitchFamily="34" charset="0"/>
              <a:cs typeface="Arial" pitchFamily="34" charset="0"/>
            </a:endParaRPr>
          </a:p>
          <a:p>
            <a:pPr lvl="0" eaLnBrk="0" hangingPunct="0"/>
            <a:endParaRPr lang="en-US" sz="1400" dirty="0" smtClean="0" bmk="">
              <a:latin typeface="Arial" pitchFamily="34" charset="0"/>
              <a:ea typeface="Times New Roman" pitchFamily="18" charset="0"/>
              <a:cs typeface="Arial" pitchFamily="34" charset="0"/>
            </a:endParaRPr>
          </a:p>
          <a:p>
            <a:pPr eaLnBrk="0" hangingPunct="0"/>
            <a:r>
              <a:rPr lang="en-US" sz="1400" dirty="0" smtClean="0" bmk="">
                <a:latin typeface="Arial" pitchFamily="34" charset="0"/>
                <a:ea typeface="Times New Roman" pitchFamily="18" charset="0"/>
                <a:cs typeface="Arial" pitchFamily="34" charset="0"/>
              </a:rPr>
              <a:t>POLST: What It Is and What It Is Not. (2012). Retrieved from</a:t>
            </a:r>
          </a:p>
          <a:p>
            <a:pPr eaLnBrk="0" hangingPunct="0"/>
            <a:r>
              <a:rPr lang="en-US" sz="1400" dirty="0" smtClean="0" bmk="">
                <a:latin typeface="Arial" pitchFamily="34" charset="0"/>
                <a:ea typeface="Times New Roman" pitchFamily="18" charset="0"/>
                <a:cs typeface="Arial" pitchFamily="34" charset="0"/>
              </a:rPr>
              <a:t>	http://www.polst.org/polst-what-it-is-and-what-it-is-not/</a:t>
            </a:r>
          </a:p>
          <a:p>
            <a:pPr eaLnBrk="0" hangingPunct="0"/>
            <a:endParaRPr lang="en-US" sz="1400" dirty="0" smtClean="0" bmk="">
              <a:latin typeface="Arial" pitchFamily="34" charset="0"/>
              <a:ea typeface="Times New Roman" pitchFamily="18" charset="0"/>
              <a:cs typeface="Arial" pitchFamily="34" charset="0"/>
            </a:endParaRPr>
          </a:p>
          <a:p>
            <a:pPr lvl="0" eaLnBrk="0" hangingPunct="0"/>
            <a:r>
              <a:rPr lang="en-US" sz="1400" dirty="0" smtClean="0" bmk="">
                <a:latin typeface="Arial" pitchFamily="34" charset="0"/>
                <a:ea typeface="Times New Roman" pitchFamily="18" charset="0"/>
                <a:cs typeface="Arial" pitchFamily="34" charset="0"/>
              </a:rPr>
              <a:t>Tuohey, J., &amp; Hodges, M. O. (2011, March). End of Life: POLST</a:t>
            </a:r>
          </a:p>
          <a:p>
            <a:pPr lvl="0" eaLnBrk="0" hangingPunct="0"/>
            <a:r>
              <a:rPr lang="en-US" sz="1400" dirty="0" smtClean="0" bmk="">
                <a:latin typeface="Arial" pitchFamily="34" charset="0"/>
                <a:ea typeface="Times New Roman" pitchFamily="18" charset="0"/>
                <a:cs typeface="Arial" pitchFamily="34" charset="0"/>
              </a:rPr>
              <a:t>	</a:t>
            </a:r>
            <a:r>
              <a:rPr lang="en-US" sz="1400" dirty="0" err="1" smtClean="0" bmk="">
                <a:latin typeface="Arial" pitchFamily="34" charset="0"/>
                <a:ea typeface="Times New Roman" pitchFamily="18" charset="0"/>
                <a:cs typeface="Arial" pitchFamily="34" charset="0"/>
              </a:rPr>
              <a:t>Reﬂects</a:t>
            </a:r>
            <a:r>
              <a:rPr lang="en-US" sz="1400" dirty="0" smtClean="0" bmk="">
                <a:latin typeface="Arial" pitchFamily="34" charset="0"/>
                <a:ea typeface="Times New Roman" pitchFamily="18" charset="0"/>
                <a:cs typeface="Arial" pitchFamily="34" charset="0"/>
              </a:rPr>
              <a:t> Patient Wishes, Clinical Reality. </a:t>
            </a:r>
            <a:r>
              <a:rPr lang="en-US" sz="1400" i="1" dirty="0" smtClean="0" bmk="">
                <a:latin typeface="Arial" pitchFamily="34" charset="0"/>
                <a:ea typeface="Times New Roman" pitchFamily="18" charset="0"/>
                <a:cs typeface="Arial" pitchFamily="34" charset="0"/>
              </a:rPr>
              <a:t>Catholic Health</a:t>
            </a:r>
          </a:p>
          <a:p>
            <a:pPr lvl="0" eaLnBrk="0" hangingPunct="0"/>
            <a:r>
              <a:rPr lang="en-US" sz="1400" i="1" dirty="0" smtClean="0" bmk="">
                <a:latin typeface="Arial" pitchFamily="34" charset="0"/>
                <a:ea typeface="Times New Roman" pitchFamily="18" charset="0"/>
                <a:cs typeface="Arial" pitchFamily="34" charset="0"/>
              </a:rPr>
              <a:t>	Association of the United States</a:t>
            </a:r>
            <a:r>
              <a:rPr lang="en-US" sz="1400" dirty="0" smtClean="0" bmk="">
                <a:latin typeface="Arial" pitchFamily="34" charset="0"/>
                <a:ea typeface="Times New Roman" pitchFamily="18" charset="0"/>
                <a:cs typeface="Arial" pitchFamily="34" charset="0"/>
              </a:rPr>
              <a:t>, </a:t>
            </a:r>
            <a:r>
              <a:rPr lang="en-US" sz="1400" i="1" dirty="0" smtClean="0" bmk="">
                <a:latin typeface="Arial" pitchFamily="34" charset="0"/>
                <a:ea typeface="Times New Roman" pitchFamily="18" charset="0"/>
                <a:cs typeface="Arial" pitchFamily="34" charset="0"/>
              </a:rPr>
              <a:t>2</a:t>
            </a:r>
            <a:r>
              <a:rPr lang="en-US" sz="1400" dirty="0" smtClean="0" bmk="">
                <a:latin typeface="Arial" pitchFamily="34" charset="0"/>
                <a:ea typeface="Times New Roman" pitchFamily="18" charset="0"/>
                <a:cs typeface="Arial" pitchFamily="34" charset="0"/>
              </a:rPr>
              <a:t>(92), 60-64. Retrieved</a:t>
            </a:r>
          </a:p>
          <a:p>
            <a:pPr lvl="0" eaLnBrk="0" hangingPunct="0"/>
            <a:r>
              <a:rPr lang="en-US" sz="1400" dirty="0" smtClean="0" bmk="">
                <a:latin typeface="Arial" pitchFamily="34" charset="0"/>
                <a:ea typeface="Times New Roman" pitchFamily="18" charset="0"/>
                <a:cs typeface="Arial" pitchFamily="34" charset="0"/>
              </a:rPr>
              <a:t>	from http://www.chausa.org/publications/health</a:t>
            </a:r>
          </a:p>
          <a:p>
            <a:pPr lvl="0" eaLnBrk="0" hangingPunct="0"/>
            <a:r>
              <a:rPr lang="en-US" sz="1400" dirty="0" smtClean="0" bmk="">
                <a:latin typeface="Arial" pitchFamily="34" charset="0"/>
                <a:ea typeface="Times New Roman" pitchFamily="18" charset="0"/>
                <a:cs typeface="Arial" pitchFamily="34" charset="0"/>
              </a:rPr>
              <a:t>	progress/article/march-april-2011/end-of-life-</a:t>
            </a:r>
            <a:r>
              <a:rPr lang="en-US" sz="1400" dirty="0" err="1" smtClean="0" bmk="">
                <a:latin typeface="Arial" pitchFamily="34" charset="0"/>
                <a:ea typeface="Times New Roman" pitchFamily="18" charset="0"/>
                <a:cs typeface="Arial" pitchFamily="34" charset="0"/>
              </a:rPr>
              <a:t>polst</a:t>
            </a:r>
            <a:endParaRPr lang="en-US" sz="1400" dirty="0" smtClean="0" bmk="">
              <a:latin typeface="Arial" pitchFamily="34" charset="0"/>
              <a:ea typeface="Times New Roman" pitchFamily="18" charset="0"/>
              <a:cs typeface="Arial" pitchFamily="34" charset="0"/>
            </a:endParaRPr>
          </a:p>
          <a:p>
            <a:pPr lvl="0" eaLnBrk="0" hangingPunct="0"/>
            <a:r>
              <a:rPr lang="en-US" sz="1400" dirty="0" smtClean="0" bmk="">
                <a:latin typeface="Arial" pitchFamily="34" charset="0"/>
                <a:ea typeface="Times New Roman" pitchFamily="18" charset="0"/>
                <a:cs typeface="Arial" pitchFamily="34" charset="0"/>
              </a:rPr>
              <a:t>	re%EF%AC%82ects-patient-wishes-clinical-reality</a:t>
            </a:r>
            <a:endParaRPr lang="en-US" sz="1600" dirty="0" smtClean="0">
              <a:latin typeface="Arial" pitchFamily="34" charset="0"/>
              <a:cs typeface="Arial" pitchFamily="34" charset="0"/>
            </a:endParaRPr>
          </a:p>
          <a:p>
            <a:pPr eaLnBrk="0" hangingPunct="0"/>
            <a:endParaRPr lang="en-US" sz="1600" dirty="0" smtClean="0" bmk="">
              <a:latin typeface="Arial" pitchFamily="34" charset="0"/>
              <a:ea typeface="Times New Roman" pitchFamily="18" charset="0"/>
              <a:cs typeface="Arial" pitchFamily="34" charset="0"/>
            </a:endParaRPr>
          </a:p>
        </p:txBody>
      </p:sp>
      <p:sp>
        <p:nvSpPr>
          <p:cNvPr id="34" name="Text Box 16"/>
          <p:cNvSpPr txBox="1">
            <a:spLocks noChangeArrowheads="1"/>
          </p:cNvSpPr>
          <p:nvPr/>
        </p:nvSpPr>
        <p:spPr bwMode="auto">
          <a:xfrm>
            <a:off x="26860500" y="21488400"/>
            <a:ext cx="8782050" cy="7528561"/>
          </a:xfrm>
          <a:prstGeom prst="rect">
            <a:avLst/>
          </a:prstGeom>
          <a:solidFill>
            <a:schemeClr val="bg1"/>
          </a:solidFill>
          <a:ln w="38100">
            <a:solidFill>
              <a:srgbClr val="000000"/>
            </a:solidFill>
            <a:round/>
            <a:headEnd/>
            <a:tailEnd/>
          </a:ln>
        </p:spPr>
        <p:txBody>
          <a:bodyPr lIns="723473" tIns="361737" rIns="723473" bIns="723473"/>
          <a:lstStyle/>
          <a:p>
            <a:pPr marL="0" lvl="1" algn="ctr">
              <a:spcBef>
                <a:spcPts val="0"/>
              </a:spcBef>
              <a:tabLst>
                <a:tab pos="502412" algn="l"/>
              </a:tabLst>
            </a:pPr>
            <a:r>
              <a:rPr lang="en-US" sz="4000" b="1" dirty="0" smtClean="0">
                <a:solidFill>
                  <a:srgbClr val="000000"/>
                </a:solidFill>
                <a:latin typeface="Arial Black" pitchFamily="34" charset="0"/>
              </a:rPr>
              <a:t>Conclusions</a:t>
            </a:r>
          </a:p>
          <a:p>
            <a:pPr>
              <a:spcBef>
                <a:spcPct val="10000"/>
              </a:spcBef>
              <a:tabLst>
                <a:tab pos="502412" algn="l"/>
              </a:tabLst>
            </a:pPr>
            <a:r>
              <a:rPr lang="en-US" sz="2400" dirty="0" smtClean="0">
                <a:latin typeface="Times New Roman" pitchFamily="18" charset="0"/>
              </a:rPr>
              <a:t>I achieved  my goal in effectively educating nurses throughout RI on the MOLST.</a:t>
            </a:r>
          </a:p>
          <a:p>
            <a:pPr>
              <a:spcBef>
                <a:spcPct val="10000"/>
              </a:spcBef>
              <a:buFont typeface="Arial" pitchFamily="34" charset="0"/>
              <a:buChar char="•"/>
              <a:tabLst>
                <a:tab pos="502412" algn="l"/>
              </a:tabLst>
            </a:pPr>
            <a:r>
              <a:rPr lang="en-US" sz="2400" dirty="0" smtClean="0">
                <a:latin typeface="Times New Roman" pitchFamily="18" charset="0"/>
              </a:rPr>
              <a:t>The majority of nurses had never heard of the MOLST, so I feel as though I really made a difference at the  </a:t>
            </a:r>
            <a:r>
              <a:rPr lang="en-US" sz="2400" smtClean="0">
                <a:latin typeface="Times New Roman" pitchFamily="18" charset="0"/>
              </a:rPr>
              <a:t>participating facilities. </a:t>
            </a:r>
            <a:endParaRPr lang="en-US" sz="2400" dirty="0" smtClean="0">
              <a:latin typeface="Times New Roman" pitchFamily="18" charset="0"/>
            </a:endParaRPr>
          </a:p>
          <a:p>
            <a:pPr>
              <a:spcBef>
                <a:spcPct val="10000"/>
              </a:spcBef>
              <a:buFont typeface="Arial" pitchFamily="34" charset="0"/>
              <a:buChar char="•"/>
              <a:tabLst>
                <a:tab pos="502412" algn="l"/>
              </a:tabLst>
            </a:pPr>
            <a:r>
              <a:rPr lang="en-US" sz="2400" dirty="0" smtClean="0">
                <a:latin typeface="Times New Roman" pitchFamily="18" charset="0"/>
              </a:rPr>
              <a:t>I was pleased when the nurses were able to identify situations in which the MOLST would have positively affected their seriously ill patients. </a:t>
            </a:r>
          </a:p>
          <a:p>
            <a:pPr>
              <a:spcBef>
                <a:spcPct val="10000"/>
              </a:spcBef>
              <a:buFont typeface="Arial" pitchFamily="34" charset="0"/>
              <a:buChar char="•"/>
              <a:tabLst>
                <a:tab pos="502412" algn="l"/>
              </a:tabLst>
            </a:pPr>
            <a:r>
              <a:rPr lang="en-US" sz="2400" dirty="0" smtClean="0">
                <a:latin typeface="Times New Roman" pitchFamily="18" charset="0"/>
              </a:rPr>
              <a:t>The nurses expressed gratitude for providing them with information on this new document, and indicated that they would be using my educational materials in the future to educate nurses, patients, and families. </a:t>
            </a:r>
          </a:p>
          <a:p>
            <a:pPr>
              <a:spcBef>
                <a:spcPct val="10000"/>
              </a:spcBef>
              <a:buFont typeface="Arial" pitchFamily="34" charset="0"/>
              <a:buChar char="•"/>
              <a:tabLst>
                <a:tab pos="502412" algn="l"/>
              </a:tabLst>
            </a:pPr>
            <a:r>
              <a:rPr lang="en-US" sz="2400" dirty="0" smtClean="0">
                <a:latin typeface="Times New Roman" pitchFamily="18" charset="0"/>
              </a:rPr>
              <a:t>The results depicted in figure 3 indicate an implication for future nursing practice. Education regarding how to discuss end of life care would be of benefit, especially for nurses working in nursing homes where this conversation may be more common. </a:t>
            </a:r>
            <a:endParaRPr lang="en-US" sz="2400" dirty="0">
              <a:solidFill>
                <a:srgbClr val="000000"/>
              </a:solidFill>
              <a:latin typeface="Calibri" pitchFamily="34" charset="0"/>
            </a:endParaRP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theme/theme1.xml><?xml version="1.0" encoding="utf-8"?>
<a:theme xmlns:a="http://schemas.openxmlformats.org/drawingml/2006/main" name="Default Design">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8462</TotalTime>
  <Words>1072</Words>
  <Application>Microsoft Office PowerPoint</Application>
  <PresentationFormat>Custom</PresentationFormat>
  <Paragraphs>134</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Default Design</vt:lpstr>
      <vt:lpstr>Slide 1</vt:lpstr>
    </vt:vector>
  </TitlesOfParts>
  <LinksUpToDate>false</LinksUpToDate>
  <SharedDoc>false</SharedDoc>
  <HyperlinkBase>http://colinpurrington.com/tips/academic/posterdesign</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subject>conference poster</dc:subject>
  <dc:creator>Colin Purrington</dc:creator>
  <cp:keywords>poster, conference, session, meeting, symposium, research, presentation</cp:keywords>
  <dc:description>This template is free for you to use to create your poster.  Do not host this file on your own server, even in adapted form. If you need to post a template, please steal somebody else's or just make your own (it's easy).  Thanks!</dc:description>
  <cp:lastModifiedBy>teresaguarino</cp:lastModifiedBy>
  <cp:revision>605</cp:revision>
  <cp:lastPrinted>2011-10-30T12:54:45Z</cp:lastPrinted>
  <dcterms:created xsi:type="dcterms:W3CDTF">2012-06-12T14:08:55Z</dcterms:created>
  <dcterms:modified xsi:type="dcterms:W3CDTF">2014-05-06T20:54:23Z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wner">
    <vt:lpwstr>Colin Purrington</vt:lpwstr>
  </property>
</Properties>
</file>