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1"/>
  </p:notesMasterIdLst>
  <p:sldIdLst>
    <p:sldId id="256" r:id="rId2"/>
    <p:sldId id="257" r:id="rId3"/>
    <p:sldId id="261" r:id="rId4"/>
    <p:sldId id="323" r:id="rId5"/>
    <p:sldId id="354" r:id="rId6"/>
    <p:sldId id="265" r:id="rId7"/>
    <p:sldId id="330" r:id="rId8"/>
    <p:sldId id="304" r:id="rId9"/>
    <p:sldId id="259" r:id="rId10"/>
    <p:sldId id="267" r:id="rId11"/>
    <p:sldId id="271" r:id="rId12"/>
    <p:sldId id="275" r:id="rId13"/>
    <p:sldId id="356" r:id="rId14"/>
    <p:sldId id="339" r:id="rId15"/>
    <p:sldId id="366" r:id="rId16"/>
    <p:sldId id="357" r:id="rId17"/>
    <p:sldId id="367" r:id="rId18"/>
    <p:sldId id="373" r:id="rId19"/>
    <p:sldId id="372" r:id="rId20"/>
    <p:sldId id="298" r:id="rId21"/>
    <p:sldId id="368" r:id="rId22"/>
    <p:sldId id="363" r:id="rId23"/>
    <p:sldId id="364" r:id="rId24"/>
    <p:sldId id="369" r:id="rId25"/>
    <p:sldId id="359" r:id="rId26"/>
    <p:sldId id="371" r:id="rId27"/>
    <p:sldId id="278" r:id="rId28"/>
    <p:sldId id="374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61" autoAdjust="0"/>
  </p:normalViewPr>
  <p:slideViewPr>
    <p:cSldViewPr>
      <p:cViewPr>
        <p:scale>
          <a:sx n="60" d="100"/>
          <a:sy n="60" d="100"/>
        </p:scale>
        <p:origin x="-14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%20Pereira\Desktop\Lab%20Stuff\Chondroitinase%20Stuff\Overall%20Chondroitinase%20Activ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Rate of Chondroitinase Activity</a:t>
            </a:r>
          </a:p>
        </c:rich>
      </c:tx>
      <c:layout>
        <c:manualLayout>
          <c:xMode val="edge"/>
          <c:yMode val="edge"/>
          <c:x val="0.40679855643044627"/>
          <c:y val="2.77777777777779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36701662292302"/>
          <c:y val="8.2952744674700443E-2"/>
          <c:w val="0.75852034120734857"/>
          <c:h val="0.851454823402728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1.6</c:v>
                </c:pt>
                <c:pt idx="1">
                  <c:v>0.70000000000000062</c:v>
                </c:pt>
                <c:pt idx="2">
                  <c:v>0.30000000000000032</c:v>
                </c:pt>
              </c:numLit>
            </c:plus>
            <c:minus>
              <c:numLit>
                <c:formatCode>General</c:formatCode>
                <c:ptCount val="3"/>
                <c:pt idx="0">
                  <c:v>1.3</c:v>
                </c:pt>
                <c:pt idx="1">
                  <c:v>0.4</c:v>
                </c:pt>
                <c:pt idx="2">
                  <c:v>0.4</c:v>
                </c:pt>
              </c:numLit>
            </c:minus>
          </c:errBars>
          <c:cat>
            <c:strRef>
              <c:f>(Sheet1!$A$18:$A$19,Sheet1!$A$21)</c:f>
              <c:strCache>
                <c:ptCount val="3"/>
                <c:pt idx="0">
                  <c:v>Wild Type</c:v>
                </c:pt>
                <c:pt idx="1">
                  <c:v>cslA Mutant</c:v>
                </c:pt>
                <c:pt idx="2">
                  <c:v>Complement</c:v>
                </c:pt>
              </c:strCache>
            </c:strRef>
          </c:cat>
          <c:val>
            <c:numRef>
              <c:f>(Sheet1!$E$18:$E$19,Sheet1!$E$21)</c:f>
              <c:numCache>
                <c:formatCode>0.0</c:formatCode>
                <c:ptCount val="3"/>
                <c:pt idx="0">
                  <c:v>18.733333333333029</c:v>
                </c:pt>
                <c:pt idx="1">
                  <c:v>0.40000000000000008</c:v>
                </c:pt>
                <c:pt idx="2">
                  <c:v>1.7666666666666682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61792"/>
        <c:axId val="105892480"/>
      </c:barChart>
      <c:catAx>
        <c:axId val="10576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92480"/>
        <c:crosses val="autoZero"/>
        <c:auto val="1"/>
        <c:lblAlgn val="ctr"/>
        <c:lblOffset val="100"/>
        <c:noMultiLvlLbl val="0"/>
      </c:catAx>
      <c:valAx>
        <c:axId val="105892480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Rate of Chondroitin</a:t>
                </a:r>
                <a:br>
                  <a:rPr lang="en-US"/>
                </a:br>
                <a:r>
                  <a:rPr lang="en-US"/>
                  <a:t>Degradation </a:t>
                </a:r>
              </a:p>
              <a:p>
                <a:pPr>
                  <a:defRPr/>
                </a:pPr>
                <a:r>
                  <a:rPr lang="en-US"/>
                  <a:t>(μg/min)</a:t>
                </a:r>
              </a:p>
            </c:rich>
          </c:tx>
          <c:layout>
            <c:manualLayout>
              <c:xMode val="edge"/>
              <c:yMode val="edge"/>
              <c:x val="2.5000000000000026E-2"/>
              <c:y val="0.4565504520268297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0576179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C0ECC-33D1-45B9-B3A2-4F5F9A5EC72D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0778C-2055-4BF2-9B95-0C128612EE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8DAC3-8E57-42BE-B870-88CD667900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0778C-2055-4BF2-9B95-0C128612EEF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0778C-2055-4BF2-9B95-0C128612EEF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47BF7-F315-47DC-8BBF-4560DC8600A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Epimerase</a:t>
            </a:r>
            <a:r>
              <a:rPr lang="en-US" dirty="0" smtClean="0"/>
              <a:t>: inversion</a:t>
            </a:r>
            <a:r>
              <a:rPr lang="en-US" baseline="0" dirty="0" smtClean="0"/>
              <a:t> of stereochemistry; </a:t>
            </a:r>
            <a:r>
              <a:rPr lang="en-US" baseline="0" dirty="0" err="1" smtClean="0"/>
              <a:t>Reductase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Dehydratase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Glycosyltransferase</a:t>
            </a:r>
            <a:r>
              <a:rPr lang="en-US" baseline="0" dirty="0" smtClean="0"/>
              <a:t>: transfer monosaccharide</a:t>
            </a:r>
          </a:p>
          <a:p>
            <a:r>
              <a:rPr lang="en-US" baseline="0" dirty="0" err="1" smtClean="0"/>
              <a:t>Blastx</a:t>
            </a:r>
            <a:r>
              <a:rPr lang="en-US" baseline="0" dirty="0" smtClean="0"/>
              <a:t>: search a protein database using a translated nucleotide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8DAC3-8E57-42BE-B870-88CD667900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0778C-2055-4BF2-9B95-0C128612EEF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9D018-4296-409B-8FFF-5B06D58D2C06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0529-BBAD-4A83-9C53-876E90DCF0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964488" cy="1829761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Analysis of the </a:t>
            </a:r>
            <a:r>
              <a:rPr lang="en-GB" sz="4000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 operon</a:t>
            </a:r>
            <a:br>
              <a:rPr lang="en-GB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4000" b="1" i="1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GB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705600" cy="19442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Erin Sorlien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Mentor: Dr. David Nelson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Honors Undergraduate Research Conference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2</a:t>
            </a:r>
            <a:r>
              <a:rPr lang="en-GB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856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cslA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6732189" cy="306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650"/>
                <a:gridCol w="1159048"/>
                <a:gridCol w="2981405"/>
                <a:gridCol w="581129"/>
                <a:gridCol w="746957"/>
              </a:tblGrid>
              <a:tr h="437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Ascencion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No.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 Function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Value</a:t>
                      </a:r>
                    </a:p>
                  </a:txBody>
                  <a:tcPr marL="9525" marR="9525" marT="9525" marB="0" anchor="b"/>
                </a:tc>
              </a:tr>
              <a:tr h="437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AAX07421.1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cslA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chondroitinase 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</a:tr>
              <a:tr h="43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YP_001297333.1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cslB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dTDP-4-dehydrorhamnose 3,5-epimerase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2x10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YP_001297332.1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dTDP-4-dehydrorhamnose reductase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2x10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YP_001193389.1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NAD-dependent epimerase/dehydratase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6x10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-177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ZP_01049729.1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Glycosyltransferase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2x10</a:t>
                      </a:r>
                      <a:r>
                        <a:rPr lang="en-US" sz="14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ZP_01062436.1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cslF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TuaG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[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Leeuwenhoekiella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blandensis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MED217]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Glycosyltransferase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9x10</a:t>
                      </a:r>
                      <a:r>
                        <a:rPr lang="en-US" sz="14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589240"/>
            <a:ext cx="908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Goals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Investigate whether complementation of the complete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csl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operon in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cslA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mutant is necessary to restore full chondroitinase activity.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Shuttle Vector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Plasmid that can propagate in two species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to replicate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pCP1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Complementation using conjugal mating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8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pCP29: Template Plasmid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Previously used to genetically manipulate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Plans to improve efficiency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Original size: 11.263 kb</a:t>
            </a:r>
          </a:p>
          <a:p>
            <a:pPr lvl="2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Remove superfluous sequences to decrease size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Add a new antibiotic resistance cassette to differentiate the mutant and the compliment strains</a:t>
            </a: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9907"/>
            <a:ext cx="5328592" cy="634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19154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pCP29 Template Plasmid with Unique Cut Sites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Primer Design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in PCR to amplify a specific gene product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be 18-30 base pairs long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have similar 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values (difference of less than 5˚C)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GC content of 40-60% recommended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Incorporate restriction enzyme cut sites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Recognize specific nucleotide sequences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Should create different sticky ends and analyze buffer compatibility</a:t>
            </a:r>
          </a:p>
        </p:txBody>
      </p:sp>
    </p:spTree>
    <p:extLst>
      <p:ext uri="{BB962C8B-B14F-4D97-AF65-F5344CB8AC3E}">
        <p14:creationId xmlns:p14="http://schemas.microsoft.com/office/powerpoint/2010/main" val="2040033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pOmpA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promoter region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native promoter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Kanamycin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cannot induce replication in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johanissae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contains the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pOmpA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promoter which is capable of driving transcription of genes (8)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Develop Kan primers to eliminate native promoter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Use restriction sites to align the gene with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pOmpA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pCP29 Template Plasmid with Targeted Cut Sites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1543" b="17971"/>
          <a:stretch>
            <a:fillRect/>
          </a:stretch>
        </p:blipFill>
        <p:spPr bwMode="auto">
          <a:xfrm>
            <a:off x="1475656" y="1398670"/>
            <a:ext cx="6470104" cy="54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PompA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BamHI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/Spe1 cut sites)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chool\Lab Research\Honors Presentation\NEWest pics\pOmpA pcr 4-23 for RD.jpg"/>
          <p:cNvPicPr>
            <a:picLocks noChangeAspect="1" noChangeArrowheads="1"/>
          </p:cNvPicPr>
          <p:nvPr/>
        </p:nvPicPr>
        <p:blipFill>
          <a:blip r:embed="rId2" cstate="print"/>
          <a:srcRect t="1887" r="66351"/>
          <a:stretch>
            <a:fillRect/>
          </a:stretch>
        </p:blipFill>
        <p:spPr bwMode="auto">
          <a:xfrm>
            <a:off x="3203848" y="1556792"/>
            <a:ext cx="2232248" cy="4643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1556792"/>
            <a:ext cx="5760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1200" dirty="0" smtClean="0"/>
              <a:t>1500</a:t>
            </a:r>
          </a:p>
          <a:p>
            <a:endParaRPr lang="en-GB" sz="12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r>
              <a:rPr lang="en-GB" sz="1200" dirty="0" smtClean="0"/>
              <a:t>1000</a:t>
            </a:r>
          </a:p>
          <a:p>
            <a:r>
              <a:rPr lang="en-GB" sz="1200" dirty="0" smtClean="0"/>
              <a:t>900</a:t>
            </a:r>
          </a:p>
          <a:p>
            <a:r>
              <a:rPr lang="en-GB" sz="1200" dirty="0" smtClean="0"/>
              <a:t>800</a:t>
            </a:r>
          </a:p>
          <a:p>
            <a:r>
              <a:rPr lang="en-GB" sz="1200" dirty="0" smtClean="0"/>
              <a:t>700</a:t>
            </a:r>
          </a:p>
          <a:p>
            <a:r>
              <a:rPr lang="en-GB" sz="1200" dirty="0" smtClean="0"/>
              <a:t>600</a:t>
            </a:r>
          </a:p>
          <a:p>
            <a:r>
              <a:rPr lang="en-GB" sz="1200" dirty="0" smtClean="0"/>
              <a:t>500</a:t>
            </a:r>
          </a:p>
          <a:p>
            <a:endParaRPr lang="en-GB" sz="1200" dirty="0" smtClean="0"/>
          </a:p>
          <a:p>
            <a:r>
              <a:rPr lang="en-GB" sz="1200" dirty="0" smtClean="0"/>
              <a:t>400</a:t>
            </a:r>
          </a:p>
          <a:p>
            <a:endParaRPr lang="en-GB" sz="800" dirty="0" smtClean="0"/>
          </a:p>
          <a:p>
            <a:r>
              <a:rPr lang="en-GB" sz="1200" dirty="0" smtClean="0"/>
              <a:t>300</a:t>
            </a:r>
          </a:p>
          <a:p>
            <a:endParaRPr lang="en-GB" sz="1200" dirty="0" smtClean="0"/>
          </a:p>
          <a:p>
            <a:endParaRPr lang="en-GB" sz="800" dirty="0" smtClean="0"/>
          </a:p>
          <a:p>
            <a:r>
              <a:rPr lang="en-GB" sz="1200" dirty="0" smtClean="0"/>
              <a:t>200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100</a:t>
            </a:r>
            <a:endParaRPr lang="en-GB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columnare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Ubiquitous in fresh water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Member of the phylum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Bacteroidetes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characteristics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Long, thin, tapered rod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“Professional”  biofilm producer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Exhibit gliding motility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 in yellow pigmented rhizoid colonies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Chondroitin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sulfate degrading enzyme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Causative agent of columnaris disease (1)</a:t>
            </a:r>
          </a:p>
        </p:txBody>
      </p:sp>
      <p:pic>
        <p:nvPicPr>
          <p:cNvPr id="4" name="Picture 3" descr="f. colum colonie.jpg"/>
          <p:cNvPicPr>
            <a:picLocks noChangeAspect="1"/>
          </p:cNvPicPr>
          <p:nvPr/>
        </p:nvPicPr>
        <p:blipFill>
          <a:blip r:embed="rId2" cstate="print"/>
          <a:srcRect l="12821" t="3465" r="12820" b="6445"/>
          <a:stretch>
            <a:fillRect/>
          </a:stretch>
        </p:blipFill>
        <p:spPr>
          <a:xfrm>
            <a:off x="5760132" y="1433053"/>
            <a:ext cx="2329182" cy="20882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Kanamycin</a:t>
            </a:r>
            <a:r>
              <a:rPr lang="en-GB" dirty="0" smtClean="0"/>
              <a:t> </a:t>
            </a: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700" dirty="0" err="1" smtClean="0">
                <a:latin typeface="Times New Roman" pitchFamily="18" charset="0"/>
                <a:cs typeface="Times New Roman" pitchFamily="18" charset="0"/>
              </a:rPr>
              <a:t>SpeI</a:t>
            </a: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700" dirty="0" err="1" smtClean="0">
                <a:latin typeface="Times New Roman" pitchFamily="18" charset="0"/>
                <a:cs typeface="Times New Roman" pitchFamily="18" charset="0"/>
              </a:rPr>
              <a:t>XmaI</a:t>
            </a: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 cut sites)</a:t>
            </a:r>
            <a:endParaRPr lang="en-GB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Honors Presentation\1 kb ladder pcp29 rd kan control new new 2x 4-4.jpg"/>
          <p:cNvPicPr>
            <a:picLocks noChangeAspect="1" noChangeArrowheads="1"/>
          </p:cNvPicPr>
          <p:nvPr/>
        </p:nvPicPr>
        <p:blipFill>
          <a:blip r:embed="rId2" cstate="print"/>
          <a:srcRect l="37234" r="38298" b="3247"/>
          <a:stretch>
            <a:fillRect/>
          </a:stretch>
        </p:blipFill>
        <p:spPr bwMode="auto">
          <a:xfrm>
            <a:off x="4067944" y="1412776"/>
            <a:ext cx="1656184" cy="4536504"/>
          </a:xfrm>
          <a:prstGeom prst="rect">
            <a:avLst/>
          </a:prstGeom>
          <a:noFill/>
        </p:spPr>
      </p:pic>
      <p:pic>
        <p:nvPicPr>
          <p:cNvPr id="10" name="Picture 6" descr="G:\Honors Presentation\1 kb ladder pcp29 rd kan control new new 2x 4-4.jpg"/>
          <p:cNvPicPr>
            <a:picLocks noChangeAspect="1" noChangeArrowheads="1"/>
          </p:cNvPicPr>
          <p:nvPr/>
        </p:nvPicPr>
        <p:blipFill>
          <a:blip r:embed="rId2" cstate="print"/>
          <a:srcRect r="87212" b="3077"/>
          <a:stretch>
            <a:fillRect/>
          </a:stretch>
        </p:blipFill>
        <p:spPr bwMode="auto">
          <a:xfrm>
            <a:off x="3203848" y="1412776"/>
            <a:ext cx="864096" cy="45365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1628800"/>
            <a:ext cx="648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10000</a:t>
            </a:r>
          </a:p>
          <a:p>
            <a:endParaRPr lang="en-GB" sz="1200" dirty="0" smtClean="0"/>
          </a:p>
          <a:p>
            <a:r>
              <a:rPr lang="en-GB" sz="1200" dirty="0" smtClean="0"/>
              <a:t>6000</a:t>
            </a:r>
          </a:p>
          <a:p>
            <a:r>
              <a:rPr lang="en-GB" sz="1200" dirty="0" smtClean="0"/>
              <a:t>5000</a:t>
            </a:r>
          </a:p>
          <a:p>
            <a:r>
              <a:rPr lang="en-GB" sz="1200" dirty="0" smtClean="0"/>
              <a:t>4000</a:t>
            </a:r>
          </a:p>
          <a:p>
            <a:endParaRPr lang="en-GB" sz="800" dirty="0" smtClean="0"/>
          </a:p>
          <a:p>
            <a:r>
              <a:rPr lang="en-GB" sz="1200" dirty="0" smtClean="0"/>
              <a:t>3000</a:t>
            </a:r>
          </a:p>
          <a:p>
            <a:r>
              <a:rPr lang="en-GB" sz="1200" dirty="0" smtClean="0"/>
              <a:t>2500</a:t>
            </a:r>
          </a:p>
          <a:p>
            <a:r>
              <a:rPr lang="en-GB" sz="1200" dirty="0" smtClean="0"/>
              <a:t>2000</a:t>
            </a:r>
          </a:p>
          <a:p>
            <a:endParaRPr lang="en-GB" sz="1200" dirty="0" smtClean="0"/>
          </a:p>
          <a:p>
            <a:r>
              <a:rPr lang="en-GB" sz="1200" dirty="0" smtClean="0"/>
              <a:t>1500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1000</a:t>
            </a:r>
          </a:p>
          <a:p>
            <a:r>
              <a:rPr lang="en-GB" sz="1200" dirty="0" smtClean="0"/>
              <a:t>750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500</a:t>
            </a:r>
          </a:p>
          <a:p>
            <a:endParaRPr lang="en-GB" sz="1200" dirty="0" smtClean="0"/>
          </a:p>
          <a:p>
            <a:r>
              <a:rPr lang="en-GB" sz="1200" dirty="0" smtClean="0"/>
              <a:t>250</a:t>
            </a:r>
          </a:p>
          <a:p>
            <a:endParaRPr lang="en-GB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csl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Operon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BamHI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single cut site)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Honors Presentation\Newprimers Oper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88297"/>
            <a:ext cx="4464496" cy="4513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628800"/>
            <a:ext cx="720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10000</a:t>
            </a:r>
          </a:p>
          <a:p>
            <a:r>
              <a:rPr lang="en-GB" sz="1200" dirty="0" smtClean="0"/>
              <a:t>8000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r>
              <a:rPr lang="en-GB" sz="1200" dirty="0" smtClean="0"/>
              <a:t>6000</a:t>
            </a:r>
          </a:p>
          <a:p>
            <a:r>
              <a:rPr lang="en-GB" sz="1200" dirty="0" smtClean="0"/>
              <a:t>5000</a:t>
            </a:r>
          </a:p>
          <a:p>
            <a:r>
              <a:rPr lang="en-GB" sz="1200" dirty="0" smtClean="0"/>
              <a:t>4000</a:t>
            </a:r>
          </a:p>
          <a:p>
            <a:endParaRPr lang="en-GB" sz="800" dirty="0" smtClean="0"/>
          </a:p>
          <a:p>
            <a:r>
              <a:rPr lang="en-GB" sz="1200" dirty="0" smtClean="0"/>
              <a:t>3000</a:t>
            </a:r>
          </a:p>
          <a:p>
            <a:endParaRPr lang="en-GB" sz="1200" dirty="0" smtClean="0"/>
          </a:p>
          <a:p>
            <a:r>
              <a:rPr lang="en-GB" sz="1200" dirty="0" smtClean="0"/>
              <a:t>2000</a:t>
            </a:r>
          </a:p>
          <a:p>
            <a:endParaRPr lang="en-GB" sz="1200" dirty="0" smtClean="0"/>
          </a:p>
          <a:p>
            <a:r>
              <a:rPr lang="en-GB" sz="1200" dirty="0" smtClean="0"/>
              <a:t>1500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1000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500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CIAP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Promega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Calf Intestinal Alkaline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Phosphatase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Hydrolysis of the 5’- phosphate groups from DNA, RNA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triphosphates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recircularization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religation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linearized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plasmid with single cut site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BamHI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CIAP Protocol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picomole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DNA ends will require 0.01u CIAP.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µl 10x Buffer in 9 µl H20 = 1x Buffer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CIAP (1u/ µl)  into 9 µl 1x Buffer = 0.1 u / µl CIAP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Incubate for 30 minutes at 37C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another equivalent aliquot and repeat incubation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300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of CIAP stop buffer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Transformation/Conjugation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Incorporate the modified plasmid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Electroporation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containing my plasmid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Passage of genetic material from a donor to recipient cell through a conjugation pilus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assay on new complementation strain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cslB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be equivalent to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cslA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compliment strain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activity should be about 10%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484784"/>
            <a:ext cx="908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77339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488832" cy="61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Resources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Durborow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e. a. 1998. Columnaris Disease: A Bacterial Infection Caused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SRAC.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Holt, R. A., Sanders, J.E.,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Zinn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J.L., Fryer, J.L.,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Pilcher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K.S. 1975. Relation of Water Temperature to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Flexibacter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columnaris Infection in Steelhead Trout 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Salmo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gairdneri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), Coho 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Oncorhynchus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kisutch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 and Chinook (O.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tshawytscha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 Salmon. Journal of the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FIsheries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Research Board of Canada 32:1553-1559.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USDA. 2011. Part II: Health and Production Practices for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Foodsize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Catfish in the United States, 2009. USDA (United States Department of Agriculture), Animal and Plant Health Inspection Service, Veterinary Services, National Animal Health Monitoring System Publ. No. N595.0711.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Garnjobst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L. 1945.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Cytophaga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columnaris (Davis) in Pure Culture: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Myxobacterium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Pathogenic to Fish. Journal of bacteriology 49:113-128.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1998. Robert M.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Durborow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Ronald L. Thune, John P. Hawke and A.C. Camus. Columnaris Disease. A Bacterial Infection Caused by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SRAC Publication No. 479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Schachte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J. H. 2002. Columnaris Disease. A Guide to Integrated Fish Health Management in the Great Lakes Basin:199-203.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Tkalec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A. L., D. Fink, F. Blain, G. Zhang-Sun, M.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Laliberte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D. C. Bennett, K.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J. J. Zimmermann, and H. Su. 2000. Isolation and expression in Escherichia coli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cslA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cslB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genes coding for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chondroitin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sulfate-degrading enzymes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AC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B, respectively, from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heparinum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Applied and environmental microbiology 66:29-35.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Chen S,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Bagdasarian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M, Kaufman M, Bates A, Walker E. Mutational analysis of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ompA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promoter from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Flavobacterium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johnsoniae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Bacteriol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2007;189:5108–5118.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10.1128/JB.00401-07.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zzlol.com/wp-content/uploads/2011/07/Science-cat-Chemistry-Jo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C:\Users\User\Desktop\School\Lab Research\nemo nerd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724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Columnaris Disease (CD)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Associated with high stress environments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Low oxygen, high ammonia and nitrite, high water temperatures (2)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Rough handling, injury, and crowding (cages and closed recirculating systems) (3)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Particularly problematic in the commercial catfish industry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About 50% of US catfish farms report cases of columnaris every year (3)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Second leading cause of mortality in pond raised catfish  after enteric septicemia  (4)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Often precedes secondary infection (5)</a:t>
            </a:r>
          </a:p>
          <a:p>
            <a:pPr lvl="2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80% of farms that experience winter fungus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saprolegniosis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had a columnaris infection in the previous summer/fall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Presents as yellowish-brown lesions on the skin, gills and fins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Advanced lesions often produce white banded with a centered ulcer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620688"/>
            <a:ext cx="42021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141633" cy="33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9269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← Channel catfish showing the infectious yellow pigmented lesions of columnaris disease in its gills. (5)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93305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Rainbow trout fingerling showing  → 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the white saddle-back lesions of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progressed infection. (5)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22920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vaccine has been developed that gives 57-94% protection against the disease but is not widely used because it is costly versus the cost of losses due to CD and its use has been limited. (6,7)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Virulence Factors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Molecular tools used by pathogens to promote infection in a host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Attachment and dissemination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Immunosuppression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immunoevasion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Nutrient sequestration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Targeted for drug development</a:t>
            </a:r>
          </a:p>
        </p:txBody>
      </p:sp>
    </p:spTree>
    <p:extLst>
      <p:ext uri="{BB962C8B-B14F-4D97-AF65-F5344CB8AC3E}">
        <p14:creationId xmlns:p14="http://schemas.microsoft.com/office/powerpoint/2010/main" val="2951674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Chondroitin Sulfate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glycosaminoglycan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(GAG)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Long unbranched polysaccharides with repeating disaccharide units</a:t>
            </a:r>
          </a:p>
          <a:p>
            <a:pPr lvl="2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acetylgalactosamine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glucuronic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Prevalent in connective tissues of vertebrates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an extracellular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lyase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Hydrolyzes the cleavage of  the 1,4 linkage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Hypothesized that this </a:t>
            </a:r>
          </a:p>
          <a:p>
            <a:pPr lvl="1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enhances dissemination </a:t>
            </a:r>
          </a:p>
          <a:p>
            <a:pPr>
              <a:buNone/>
            </a:pPr>
            <a:endParaRPr lang="en-US" sz="2600" dirty="0" smtClean="0"/>
          </a:p>
        </p:txBody>
      </p:sp>
      <p:pic>
        <p:nvPicPr>
          <p:cNvPr id="4" name="Picture 4" descr="http://patentimages.storage.googleapis.com/EP0656215A1/imgb0002.png"/>
          <p:cNvPicPr>
            <a:picLocks noChangeAspect="1" noChangeArrowheads="1"/>
          </p:cNvPicPr>
          <p:nvPr/>
        </p:nvPicPr>
        <p:blipFill>
          <a:blip r:embed="rId3" cstate="print"/>
          <a:srcRect t="10358" r="4380" b="11111"/>
          <a:stretch>
            <a:fillRect/>
          </a:stretch>
        </p:blipFill>
        <p:spPr bwMode="auto">
          <a:xfrm>
            <a:off x="4067944" y="4474956"/>
            <a:ext cx="2016224" cy="1317814"/>
          </a:xfrm>
          <a:prstGeom prst="rect">
            <a:avLst/>
          </a:prstGeom>
          <a:noFill/>
        </p:spPr>
      </p:pic>
      <p:pic>
        <p:nvPicPr>
          <p:cNvPr id="5" name="Picture 2" descr="http://img.21food.com/userimages/lytone/lytone$3272419.gif"/>
          <p:cNvPicPr>
            <a:picLocks noChangeAspect="1" noChangeArrowheads="1"/>
          </p:cNvPicPr>
          <p:nvPr/>
        </p:nvPicPr>
        <p:blipFill>
          <a:blip r:embed="rId4" cstate="print"/>
          <a:srcRect t="13970"/>
          <a:stretch>
            <a:fillRect/>
          </a:stretch>
        </p:blipFill>
        <p:spPr bwMode="auto">
          <a:xfrm>
            <a:off x="6610292" y="4462462"/>
            <a:ext cx="2085749" cy="1330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58186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Chondroitin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Sulfate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80526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Chondroitin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Sulfate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Mutation and Complementation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cslA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gene previously identified to encode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Mutation made by single homologous recombination</a:t>
            </a: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Complementation of</a:t>
            </a:r>
            <a:r>
              <a:rPr lang="en-GB" dirty="0" smtClean="0"/>
              <a:t> 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cslA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Should restore the wild-type phenotype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Assays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measurement of a target of interest’s functional activity compared to a standard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Qualitative: pass/fail</a:t>
            </a:r>
          </a:p>
          <a:p>
            <a:pPr lvl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Quantitative: numerical data</a:t>
            </a:r>
          </a:p>
          <a:p>
            <a:pPr lvl="2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Wild-type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columnare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(standard)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cslA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mutant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knockout)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cslA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complement (phenotypic restoration)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Chondroitinase Assay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 culture to stationary phase in modified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Ordal’s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broth (18 hours)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Spin down the cells and filter sterilize the supernatant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Dilute supernatant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Incubate the supernatant with 80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μL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chondroitin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solution (at 900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/ml ) for 15 minutes at 27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 45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μL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a 4% Bovine Serum Albumin (BSA) solution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40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μL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1N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precipitate the remaining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chondroitin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 optical density (OD) every 5 minutes at 600 nm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 value is inversely proportional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chondroitinase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activty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tri Dish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1322</Words>
  <Application>Microsoft Office PowerPoint</Application>
  <PresentationFormat>On-screen Show (4:3)</PresentationFormat>
  <Paragraphs>252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Petri Dishes</vt:lpstr>
      <vt:lpstr>Analysis of the chondroitinase operon of Flavobacterium columnare</vt:lpstr>
      <vt:lpstr>Flavobacterium columnare</vt:lpstr>
      <vt:lpstr>Columnaris Disease (CD)</vt:lpstr>
      <vt:lpstr>PowerPoint Presentation</vt:lpstr>
      <vt:lpstr>Virulence Factors</vt:lpstr>
      <vt:lpstr>Chondroitin Sulfate</vt:lpstr>
      <vt:lpstr>Mutation and Complementation</vt:lpstr>
      <vt:lpstr>Assays</vt:lpstr>
      <vt:lpstr>Chondroitinase Assay</vt:lpstr>
      <vt:lpstr>PowerPoint Presentation</vt:lpstr>
      <vt:lpstr>cslA Operon</vt:lpstr>
      <vt:lpstr>Project Goals</vt:lpstr>
      <vt:lpstr>Shuttle Vector</vt:lpstr>
      <vt:lpstr>pCP29: Template Plasmid</vt:lpstr>
      <vt:lpstr>PowerPoint Presentation</vt:lpstr>
      <vt:lpstr>Primer Design</vt:lpstr>
      <vt:lpstr>pOmpA promoter region</vt:lpstr>
      <vt:lpstr>pCP29 Template Plasmid with Targeted Cut Sites </vt:lpstr>
      <vt:lpstr>PompA (BamHI/Spe1 cut sites)</vt:lpstr>
      <vt:lpstr>Kanamycin (SpeI/XmaI cut sites)</vt:lpstr>
      <vt:lpstr>csl Operon (BamHI single cut site) </vt:lpstr>
      <vt:lpstr>CIAP (Promega)</vt:lpstr>
      <vt:lpstr>CIAP Protocol</vt:lpstr>
      <vt:lpstr>Transformation/Conjugation</vt:lpstr>
      <vt:lpstr>Future Work</vt:lpstr>
      <vt:lpstr>PowerPoint Presentation</vt:lpstr>
      <vt:lpstr>Resources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chondroitinase operon of Flavobacterium columnare</dc:title>
  <dc:creator>Erin Sorlien</dc:creator>
  <cp:lastModifiedBy>Cindy Sorlien</cp:lastModifiedBy>
  <cp:revision>141</cp:revision>
  <dcterms:created xsi:type="dcterms:W3CDTF">2013-04-20T17:16:07Z</dcterms:created>
  <dcterms:modified xsi:type="dcterms:W3CDTF">2013-05-13T14:30:46Z</dcterms:modified>
</cp:coreProperties>
</file>