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handoutMasterIdLst>
    <p:handoutMasterId r:id="rId23"/>
  </p:handoutMasterIdLst>
  <p:sldIdLst>
    <p:sldId id="256" r:id="rId2"/>
    <p:sldId id="257" r:id="rId3"/>
    <p:sldId id="258" r:id="rId4"/>
    <p:sldId id="262" r:id="rId5"/>
    <p:sldId id="260" r:id="rId6"/>
    <p:sldId id="263" r:id="rId7"/>
    <p:sldId id="276" r:id="rId8"/>
    <p:sldId id="285" r:id="rId9"/>
    <p:sldId id="282" r:id="rId10"/>
    <p:sldId id="286" r:id="rId11"/>
    <p:sldId id="280" r:id="rId12"/>
    <p:sldId id="277" r:id="rId13"/>
    <p:sldId id="281" r:id="rId14"/>
    <p:sldId id="278" r:id="rId15"/>
    <p:sldId id="283" r:id="rId16"/>
    <p:sldId id="268" r:id="rId17"/>
    <p:sldId id="265" r:id="rId18"/>
    <p:sldId id="266" r:id="rId19"/>
    <p:sldId id="269"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26781" autoAdjust="0"/>
    <p:restoredTop sz="94660"/>
  </p:normalViewPr>
  <p:slideViewPr>
    <p:cSldViewPr snapToObjects="1">
      <p:cViewPr varScale="1">
        <p:scale>
          <a:sx n="89" d="100"/>
          <a:sy n="89" d="100"/>
        </p:scale>
        <p:origin x="-440"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heme" Target="theme/theme1.xml"/><Relationship Id="rId14" Type="http://schemas.openxmlformats.org/officeDocument/2006/relationships/slide" Target="slides/slide13.xml"/><Relationship Id="rId23" Type="http://schemas.openxmlformats.org/officeDocument/2006/relationships/handoutMaster" Target="handoutMasters/handoutMaster1.xml"/><Relationship Id="rId4" Type="http://schemas.openxmlformats.org/officeDocument/2006/relationships/slide" Target="slides/slide3.xml"/><Relationship Id="rId28" Type="http://schemas.openxmlformats.org/officeDocument/2006/relationships/tableStyles" Target="tableStyles.xml"/><Relationship Id="rId26" Type="http://schemas.openxmlformats.org/officeDocument/2006/relationships/viewProps" Target="viewProps.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notesMaster" Target="notesMasters/notesMaster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5D8832-8B2B-5B43-9600-D1415D4C204F}" type="datetimeFigureOut">
              <a:rPr lang="en-US" smtClean="0"/>
              <a:pPr/>
              <a:t>5/2/13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64A6C9-9E25-5D4A-ACD7-9F43628D10D3}"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1625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99E07-DBAC-014E-812A-2C46DC568C5F}" type="datetimeFigureOut">
              <a:rPr lang="en-US" smtClean="0"/>
              <a:pPr/>
              <a:t>5/2/13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72D48E-3765-554E-A712-B3C20F08EDB3}"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717107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72D48E-3765-554E-A712-B3C20F08EDB3}" type="slidenum">
              <a:rPr lang="en-US" smtClean="0"/>
              <a:pPr/>
              <a:t>1</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05775920"/>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Cultural</a:t>
            </a:r>
            <a:r>
              <a:rPr lang="en-US" baseline="0" dirty="0" smtClean="0"/>
              <a:t> pedagogy for identity formation </a:t>
            </a:r>
            <a:endParaRPr lang="en-US" dirty="0"/>
          </a:p>
        </p:txBody>
      </p:sp>
      <p:sp>
        <p:nvSpPr>
          <p:cNvPr id="4" name="Slide Number Placeholder 3"/>
          <p:cNvSpPr>
            <a:spLocks noGrp="1"/>
          </p:cNvSpPr>
          <p:nvPr>
            <p:ph type="sldNum" sz="quarter" idx="10"/>
          </p:nvPr>
        </p:nvSpPr>
        <p:spPr/>
        <p:txBody>
          <a:bodyPr/>
          <a:lstStyle/>
          <a:p>
            <a:fld id="{8D72D48E-3765-554E-A712-B3C20F08EDB3}"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Peterson,</a:t>
            </a:r>
            <a:r>
              <a:rPr lang="en-US" baseline="0" dirty="0" smtClean="0"/>
              <a:t> Latoya. “Judd Apatow and the Art of White Masculinity”. August 2008.  </a:t>
            </a:r>
          </a:p>
          <a:p>
            <a:r>
              <a:rPr lang="en-US" baseline="0" dirty="0" smtClean="0"/>
              <a:t>Quote from World Entertainment, “America fears the penis” Dec. 2007 </a:t>
            </a:r>
            <a:endParaRPr lang="en-US" dirty="0"/>
          </a:p>
        </p:txBody>
      </p:sp>
      <p:sp>
        <p:nvSpPr>
          <p:cNvPr id="4" name="Slide Number Placeholder 3"/>
          <p:cNvSpPr>
            <a:spLocks noGrp="1"/>
          </p:cNvSpPr>
          <p:nvPr>
            <p:ph type="sldNum" sz="quarter" idx="10"/>
          </p:nvPr>
        </p:nvSpPr>
        <p:spPr/>
        <p:txBody>
          <a:bodyPr/>
          <a:lstStyle/>
          <a:p>
            <a:fld id="{8D72D48E-3765-554E-A712-B3C20F08EDB3}"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Peterson,</a:t>
            </a:r>
            <a:r>
              <a:rPr lang="en-US" baseline="0" dirty="0" smtClean="0"/>
              <a:t> Latoya. “Judd Apatow and the Art of White Masculinity”. August 2008.  </a:t>
            </a:r>
          </a:p>
          <a:p>
            <a:r>
              <a:rPr lang="en-US" baseline="0" dirty="0" smtClean="0"/>
              <a:t>Quote from World Entertainment, “America fears the penis” Dec. 2007 </a:t>
            </a:r>
            <a:endParaRPr lang="en-US" dirty="0"/>
          </a:p>
        </p:txBody>
      </p:sp>
      <p:sp>
        <p:nvSpPr>
          <p:cNvPr id="4" name="Slide Number Placeholder 3"/>
          <p:cNvSpPr>
            <a:spLocks noGrp="1"/>
          </p:cNvSpPr>
          <p:nvPr>
            <p:ph type="sldNum" sz="quarter" idx="10"/>
          </p:nvPr>
        </p:nvSpPr>
        <p:spPr/>
        <p:txBody>
          <a:bodyPr/>
          <a:lstStyle/>
          <a:p>
            <a:fld id="{8D72D48E-3765-554E-A712-B3C20F08EDB3}" type="slidenum">
              <a:rPr lang="en-US" smtClean="0"/>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Peterson,</a:t>
            </a:r>
            <a:r>
              <a:rPr lang="en-US" baseline="0" dirty="0" smtClean="0"/>
              <a:t> Latoya. “Judd Apatow and the Art of White Masculinity”. August 2008.  </a:t>
            </a:r>
          </a:p>
          <a:p>
            <a:r>
              <a:rPr lang="en-US" baseline="0" dirty="0" smtClean="0"/>
              <a:t>Quote from World Entertainment, “America fears the penis” Dec. 2007 </a:t>
            </a:r>
            <a:endParaRPr lang="en-US" dirty="0"/>
          </a:p>
        </p:txBody>
      </p:sp>
      <p:sp>
        <p:nvSpPr>
          <p:cNvPr id="4" name="Slide Number Placeholder 3"/>
          <p:cNvSpPr>
            <a:spLocks noGrp="1"/>
          </p:cNvSpPr>
          <p:nvPr>
            <p:ph type="sldNum" sz="quarter" idx="10"/>
          </p:nvPr>
        </p:nvSpPr>
        <p:spPr/>
        <p:txBody>
          <a:bodyPr/>
          <a:lstStyle/>
          <a:p>
            <a:fld id="{8D72D48E-3765-554E-A712-B3C20F08EDB3}"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0111B-9276-254C-AFE8-24B5CBD6A6F0}" type="datetimeFigureOut">
              <a:rPr lang="en-US" smtClean="0"/>
              <a:pPr/>
              <a:t>5/2/13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C0956B-4E7D-1940-B17B-98DC020C610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79000">
              <a:schemeClr val="tx2"/>
            </a:gs>
            <a:gs pos="100000">
              <a:srgbClr val="FFFFFF"/>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0111B-9276-254C-AFE8-24B5CBD6A6F0}" type="datetimeFigureOut">
              <a:rPr lang="en-US" smtClean="0"/>
              <a:pPr/>
              <a:t>5/2/13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0956B-4E7D-1940-B17B-98DC020C610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3"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7.jpeg"/><Relationship Id="rId3" Type="http://schemas.openxmlformats.org/officeDocument/2006/relationships/image" Target="../media/image9.jpeg"/><Relationship Id="rId5"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chemeClr val="bg1"/>
                </a:solidFill>
                <a:latin typeface="Copperplate"/>
              </a:rPr>
              <a:t>An Analysis of</a:t>
            </a:r>
            <a:br>
              <a:rPr lang="en-US" b="1" dirty="0" smtClean="0">
                <a:solidFill>
                  <a:schemeClr val="bg1"/>
                </a:solidFill>
                <a:latin typeface="Copperplate"/>
              </a:rPr>
            </a:br>
            <a:r>
              <a:rPr lang="en-US" b="1" dirty="0" smtClean="0">
                <a:solidFill>
                  <a:schemeClr val="bg1"/>
                </a:solidFill>
                <a:latin typeface="Copperplate"/>
              </a:rPr>
              <a:t>American white  Masculinity in 2013	</a:t>
            </a:r>
            <a:endParaRPr lang="en-US" b="1" dirty="0">
              <a:solidFill>
                <a:schemeClr val="bg1"/>
              </a:solidFill>
              <a:latin typeface="Copperplate"/>
            </a:endParaRPr>
          </a:p>
        </p:txBody>
      </p:sp>
      <p:sp>
        <p:nvSpPr>
          <p:cNvPr id="3" name="Subtitle 2"/>
          <p:cNvSpPr>
            <a:spLocks noGrp="1"/>
          </p:cNvSpPr>
          <p:nvPr>
            <p:ph type="subTitle" idx="1"/>
          </p:nvPr>
        </p:nvSpPr>
        <p:spPr/>
        <p:txBody>
          <a:bodyPr/>
          <a:lstStyle/>
          <a:p>
            <a:r>
              <a:rPr lang="en-US" dirty="0" smtClean="0">
                <a:latin typeface="Baskerville SemiBold"/>
              </a:rPr>
              <a:t>Eddie Pare</a:t>
            </a:r>
          </a:p>
        </p:txBody>
      </p:sp>
    </p:spTree>
  </p:cSld>
  <p:clrMapOvr>
    <a:masterClrMapping/>
  </p:clrMapOvr>
  <p:transition>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Judd Apatow</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latin typeface="American Typewriter"/>
              </a:rPr>
              <a:t>Films regularly feature a ‘</a:t>
            </a:r>
            <a:r>
              <a:rPr lang="en-US" dirty="0" err="1" smtClean="0">
                <a:solidFill>
                  <a:schemeClr val="bg1"/>
                </a:solidFill>
                <a:latin typeface="American Typewriter"/>
              </a:rPr>
              <a:t>bromosocial</a:t>
            </a:r>
            <a:r>
              <a:rPr lang="en-US" dirty="0" smtClean="0">
                <a:solidFill>
                  <a:schemeClr val="bg1"/>
                </a:solidFill>
                <a:latin typeface="American Typewriter"/>
              </a:rPr>
              <a:t>’ crew of men who portray different forms of masculinity</a:t>
            </a:r>
            <a:endParaRPr lang="en-US" dirty="0">
              <a:solidFill>
                <a:schemeClr val="bg1"/>
              </a:solidFill>
              <a:latin typeface="American Typewriter"/>
            </a:endParaRPr>
          </a:p>
          <a:p>
            <a:pPr lvl="2"/>
            <a:r>
              <a:rPr lang="en-US" dirty="0" smtClean="0">
                <a:solidFill>
                  <a:schemeClr val="bg1"/>
                </a:solidFill>
                <a:latin typeface="American Typewriter"/>
              </a:rPr>
              <a:t>Sensitive guy</a:t>
            </a:r>
            <a:endParaRPr lang="en-US" dirty="0">
              <a:solidFill>
                <a:schemeClr val="bg1"/>
              </a:solidFill>
              <a:latin typeface="American Typewriter"/>
            </a:endParaRPr>
          </a:p>
          <a:p>
            <a:pPr lvl="2"/>
            <a:r>
              <a:rPr lang="en-US" dirty="0">
                <a:solidFill>
                  <a:schemeClr val="bg1"/>
                </a:solidFill>
                <a:latin typeface="American Typewriter"/>
              </a:rPr>
              <a:t>Everyman</a:t>
            </a:r>
          </a:p>
          <a:p>
            <a:pPr lvl="2"/>
            <a:r>
              <a:rPr lang="en-US" dirty="0">
                <a:solidFill>
                  <a:schemeClr val="bg1"/>
                </a:solidFill>
                <a:latin typeface="American Typewriter"/>
              </a:rPr>
              <a:t>Stereotypical </a:t>
            </a:r>
            <a:r>
              <a:rPr lang="en-US" dirty="0" smtClean="0">
                <a:solidFill>
                  <a:schemeClr val="bg1"/>
                </a:solidFill>
                <a:latin typeface="American Typewriter"/>
              </a:rPr>
              <a:t>‘alpha male’</a:t>
            </a:r>
          </a:p>
          <a:p>
            <a:r>
              <a:rPr lang="en-US" dirty="0" smtClean="0">
                <a:solidFill>
                  <a:schemeClr val="bg1"/>
                </a:solidFill>
                <a:latin typeface="American Typewriter"/>
              </a:rPr>
              <a:t>Everyman </a:t>
            </a:r>
            <a:r>
              <a:rPr lang="en-US" dirty="0">
                <a:solidFill>
                  <a:schemeClr val="bg1"/>
                </a:solidFill>
                <a:latin typeface="American Typewriter"/>
              </a:rPr>
              <a:t>figure </a:t>
            </a:r>
            <a:r>
              <a:rPr lang="en-US" dirty="0" smtClean="0">
                <a:solidFill>
                  <a:schemeClr val="bg1"/>
                </a:solidFill>
                <a:latin typeface="American Typewriter"/>
              </a:rPr>
              <a:t>usually wins out in end</a:t>
            </a:r>
            <a:endParaRPr lang="en-US" dirty="0">
              <a:solidFill>
                <a:schemeClr val="bg1"/>
              </a:solidFill>
              <a:latin typeface="American Typewriter"/>
            </a:endParaRPr>
          </a:p>
          <a:p>
            <a:pPr lvl="1"/>
            <a:r>
              <a:rPr lang="en-US" dirty="0" smtClean="0">
                <a:solidFill>
                  <a:schemeClr val="bg1"/>
                </a:solidFill>
                <a:latin typeface="American Typewriter"/>
              </a:rPr>
              <a:t>Usually learns to be more stereotypically male and to rid self of some sensitive tendencies </a:t>
            </a:r>
          </a:p>
          <a:p>
            <a:pPr lvl="1"/>
            <a:r>
              <a:rPr lang="en-US" dirty="0">
                <a:solidFill>
                  <a:schemeClr val="bg1"/>
                </a:solidFill>
                <a:latin typeface="American Typewriter"/>
              </a:rPr>
              <a:t>Re-produces white masculinities that prefer being an ‘alpha male’ to a ‘sensitive guy’ </a:t>
            </a:r>
          </a:p>
          <a:p>
            <a:pPr lvl="1"/>
            <a:endParaRPr lang="en-US" dirty="0">
              <a:solidFill>
                <a:schemeClr val="bg1"/>
              </a:solidFill>
              <a:latin typeface="American Typewriter"/>
            </a:endParaRPr>
          </a:p>
          <a:p>
            <a:pPr lvl="1"/>
            <a:endParaRPr lang="en-US" dirty="0" smtClean="0">
              <a:solidFill>
                <a:schemeClr val="bg1"/>
              </a:solidFill>
              <a:latin typeface="American Typewriter"/>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63834379"/>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accel="50000" decel="5000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accel="50000" decel="5000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Will Ferrell</a:t>
            </a:r>
            <a:endParaRPr lang="en-US" dirty="0">
              <a:solidFill>
                <a:schemeClr val="accent6"/>
              </a:solidFill>
              <a:latin typeface="Copperplate"/>
            </a:endParaRPr>
          </a:p>
        </p:txBody>
      </p:sp>
      <p:sp>
        <p:nvSpPr>
          <p:cNvPr id="3" name="Content Placeholder 2"/>
          <p:cNvSpPr>
            <a:spLocks noGrp="1"/>
          </p:cNvSpPr>
          <p:nvPr>
            <p:ph idx="1"/>
          </p:nvPr>
        </p:nvSpPr>
        <p:spPr/>
        <p:txBody>
          <a:bodyPr>
            <a:normAutofit/>
          </a:bodyPr>
          <a:lstStyle/>
          <a:p>
            <a:endParaRPr lang="en-US" u="sng" dirty="0" smtClean="0"/>
          </a:p>
          <a:p>
            <a:endParaRPr lang="en-US" u="sng" dirty="0" smtClean="0"/>
          </a:p>
        </p:txBody>
      </p:sp>
      <p:pic>
        <p:nvPicPr>
          <p:cNvPr id="4" name="Picture 3" descr="Anchorman.jpg"/>
          <p:cNvPicPr>
            <a:picLocks noChangeAspect="1"/>
          </p:cNvPicPr>
          <p:nvPr/>
        </p:nvPicPr>
        <p:blipFill>
          <a:blip r:embed="rId2"/>
          <a:stretch>
            <a:fillRect/>
          </a:stretch>
        </p:blipFill>
        <p:spPr>
          <a:xfrm>
            <a:off x="5334000" y="1417638"/>
            <a:ext cx="3159143" cy="4672584"/>
          </a:xfrm>
          <a:prstGeom prst="rect">
            <a:avLst/>
          </a:prstGeom>
        </p:spPr>
      </p:pic>
      <p:pic>
        <p:nvPicPr>
          <p:cNvPr id="8" name="Picture 7" descr="Old School.jpg"/>
          <p:cNvPicPr>
            <a:picLocks noChangeAspect="1"/>
          </p:cNvPicPr>
          <p:nvPr/>
        </p:nvPicPr>
        <p:blipFill>
          <a:blip r:embed="rId3"/>
          <a:stretch>
            <a:fillRect/>
          </a:stretch>
        </p:blipFill>
        <p:spPr>
          <a:xfrm>
            <a:off x="609600" y="1417638"/>
            <a:ext cx="3080869" cy="4572000"/>
          </a:xfrm>
          <a:prstGeom prst="rect">
            <a:avLst/>
          </a:prstGeom>
        </p:spPr>
      </p:pic>
    </p:spTree>
  </p:cSld>
  <p:clrMapOvr>
    <a:masterClrMapping/>
  </p:clrMapOvr>
  <p:transition>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Will Ferrell</a:t>
            </a:r>
            <a:endParaRPr lang="en-US" dirty="0">
              <a:solidFill>
                <a:schemeClr val="accent6"/>
              </a:solidFill>
              <a:latin typeface="Copperplate"/>
            </a:endParaRPr>
          </a:p>
        </p:txBody>
      </p:sp>
      <p:sp>
        <p:nvSpPr>
          <p:cNvPr id="3" name="Content Placeholder 2"/>
          <p:cNvSpPr>
            <a:spLocks noGrp="1"/>
          </p:cNvSpPr>
          <p:nvPr>
            <p:ph idx="1"/>
          </p:nvPr>
        </p:nvSpPr>
        <p:spPr/>
        <p:txBody>
          <a:bodyPr>
            <a:normAutofit/>
          </a:bodyPr>
          <a:lstStyle/>
          <a:p>
            <a:pPr>
              <a:buNone/>
            </a:pPr>
            <a:endParaRPr lang="en-US" dirty="0"/>
          </a:p>
        </p:txBody>
      </p:sp>
      <p:pic>
        <p:nvPicPr>
          <p:cNvPr id="4" name="Picture 3" descr="Anchorman.jpg"/>
          <p:cNvPicPr>
            <a:picLocks noChangeAspect="1"/>
          </p:cNvPicPr>
          <p:nvPr/>
        </p:nvPicPr>
        <p:blipFill>
          <a:blip r:embed="rId2"/>
          <a:stretch>
            <a:fillRect/>
          </a:stretch>
        </p:blipFill>
        <p:spPr>
          <a:xfrm>
            <a:off x="3548062" y="1914525"/>
            <a:ext cx="2047875" cy="3028950"/>
          </a:xfrm>
          <a:prstGeom prst="rect">
            <a:avLst/>
          </a:prstGeom>
        </p:spPr>
      </p:pic>
      <p:pic>
        <p:nvPicPr>
          <p:cNvPr id="5" name="Picture 4" descr="Talladega Nights .jpg"/>
          <p:cNvPicPr>
            <a:picLocks noChangeAspect="1"/>
          </p:cNvPicPr>
          <p:nvPr/>
        </p:nvPicPr>
        <p:blipFill>
          <a:blip r:embed="rId3"/>
          <a:stretch>
            <a:fillRect/>
          </a:stretch>
        </p:blipFill>
        <p:spPr>
          <a:xfrm>
            <a:off x="143918" y="1417638"/>
            <a:ext cx="2946169" cy="4379976"/>
          </a:xfrm>
          <a:prstGeom prst="rect">
            <a:avLst/>
          </a:prstGeom>
        </p:spPr>
      </p:pic>
      <p:pic>
        <p:nvPicPr>
          <p:cNvPr id="6" name="Picture 5" descr="Step Brothers.jpg"/>
          <p:cNvPicPr preferRelativeResize="0">
            <a:picLocks/>
          </p:cNvPicPr>
          <p:nvPr/>
        </p:nvPicPr>
        <p:blipFill>
          <a:blip r:embed="rId4"/>
          <a:stretch>
            <a:fillRect/>
          </a:stretch>
        </p:blipFill>
        <p:spPr>
          <a:xfrm>
            <a:off x="6053089" y="1406906"/>
            <a:ext cx="2834640" cy="4389120"/>
          </a:xfrm>
          <a:prstGeom prst="rect">
            <a:avLst/>
          </a:prstGeom>
        </p:spPr>
      </p:pic>
      <p:pic>
        <p:nvPicPr>
          <p:cNvPr id="7" name="Picture 6" descr="Semi-Pro.jpg"/>
          <p:cNvPicPr>
            <a:picLocks noChangeAspect="1"/>
          </p:cNvPicPr>
          <p:nvPr/>
        </p:nvPicPr>
        <p:blipFill>
          <a:blip r:embed="rId5"/>
          <a:stretch>
            <a:fillRect/>
          </a:stretch>
        </p:blipFill>
        <p:spPr>
          <a:xfrm>
            <a:off x="3090087" y="1406906"/>
            <a:ext cx="2963002" cy="4389120"/>
          </a:xfrm>
          <a:prstGeom prst="rect">
            <a:avLst/>
          </a:prstGeom>
        </p:spPr>
      </p:pic>
    </p:spTree>
  </p:cSld>
  <p:clrMapOvr>
    <a:masterClrMapping/>
  </p:clrMapOvr>
  <p:transition>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Will Ferrell</a:t>
            </a:r>
            <a:endParaRPr lang="en-US" dirty="0">
              <a:solidFill>
                <a:schemeClr val="accent6"/>
              </a:solidFill>
              <a:latin typeface="Copperplate"/>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American Typewriter"/>
              </a:rPr>
              <a:t>Similar to Apatow </a:t>
            </a:r>
          </a:p>
          <a:p>
            <a:r>
              <a:rPr lang="en-US" dirty="0" smtClean="0">
                <a:solidFill>
                  <a:schemeClr val="bg1"/>
                </a:solidFill>
                <a:latin typeface="American Typewriter"/>
              </a:rPr>
              <a:t>The white masculinities he performs are seen by some as making fun of stereotypical ways of being white men</a:t>
            </a:r>
          </a:p>
          <a:p>
            <a:pPr lvl="1"/>
            <a:r>
              <a:rPr lang="en-US" dirty="0" smtClean="0">
                <a:solidFill>
                  <a:schemeClr val="bg1"/>
                </a:solidFill>
                <a:latin typeface="American Typewriter"/>
              </a:rPr>
              <a:t>White men who define their masculinity by independence, being in control, dominant, a subject, stoic, physically strong, invulnerable</a:t>
            </a:r>
          </a:p>
          <a:p>
            <a:pPr>
              <a:buNone/>
            </a:pPr>
            <a:endParaRPr lang="en-US" dirty="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solidFill>
                <a:latin typeface="Copperplate"/>
              </a:rPr>
              <a:t>On </a:t>
            </a:r>
            <a:r>
              <a:rPr lang="en-US" dirty="0" err="1" smtClean="0">
                <a:solidFill>
                  <a:schemeClr val="accent6"/>
                </a:solidFill>
                <a:latin typeface="Copperplate"/>
              </a:rPr>
              <a:t>Apatow</a:t>
            </a:r>
            <a:r>
              <a:rPr lang="en-US" dirty="0" smtClean="0">
                <a:solidFill>
                  <a:schemeClr val="accent6"/>
                </a:solidFill>
                <a:latin typeface="Copperplate"/>
              </a:rPr>
              <a:t> and Ferrell’s Films</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latin typeface="American Typewriter"/>
              </a:rPr>
              <a:t>They provide a popular language for understanding masculinity for white male viewers</a:t>
            </a:r>
          </a:p>
          <a:p>
            <a:pPr lvl="1"/>
            <a:r>
              <a:rPr lang="en-US" dirty="0" smtClean="0">
                <a:solidFill>
                  <a:schemeClr val="bg1"/>
                </a:solidFill>
                <a:latin typeface="American Typewriter"/>
              </a:rPr>
              <a:t>Create and generate pleasure in all-male </a:t>
            </a:r>
            <a:r>
              <a:rPr lang="en-US" dirty="0" err="1" smtClean="0">
                <a:solidFill>
                  <a:schemeClr val="bg1"/>
                </a:solidFill>
                <a:latin typeface="American Typewriter"/>
              </a:rPr>
              <a:t>homosocial</a:t>
            </a:r>
            <a:r>
              <a:rPr lang="en-US" dirty="0" smtClean="0">
                <a:solidFill>
                  <a:schemeClr val="bg1"/>
                </a:solidFill>
                <a:latin typeface="American Typewriter"/>
              </a:rPr>
              <a:t> environments that allow to escape the “feminist onslaught” that leaves men feeling helpless and judged </a:t>
            </a:r>
          </a:p>
          <a:p>
            <a:pPr lvl="2"/>
            <a:r>
              <a:rPr lang="en-US" dirty="0" smtClean="0">
                <a:solidFill>
                  <a:schemeClr val="bg1"/>
                </a:solidFill>
                <a:latin typeface="American Typewriter"/>
              </a:rPr>
              <a:t>Deprecation of strong female characters </a:t>
            </a:r>
          </a:p>
          <a:p>
            <a:pPr lvl="1"/>
            <a:r>
              <a:rPr lang="en-US" dirty="0" smtClean="0">
                <a:solidFill>
                  <a:schemeClr val="bg1"/>
                </a:solidFill>
                <a:latin typeface="American Typewriter"/>
              </a:rPr>
              <a:t>While supposedly poking fun at these white men, they have actually been a primary generator of this way of being a white man in the last decade</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Films</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77500" lnSpcReduction="20000"/>
          </a:bodyPr>
          <a:lstStyle/>
          <a:p>
            <a:r>
              <a:rPr lang="en-US" dirty="0" smtClean="0">
                <a:solidFill>
                  <a:schemeClr val="bg1"/>
                </a:solidFill>
                <a:latin typeface="American Typewriter"/>
              </a:rPr>
              <a:t>Portrayal of different masculinities</a:t>
            </a:r>
          </a:p>
          <a:p>
            <a:pPr lvl="1"/>
            <a:r>
              <a:rPr lang="en-US" dirty="0" smtClean="0">
                <a:solidFill>
                  <a:schemeClr val="bg1"/>
                </a:solidFill>
                <a:latin typeface="American Typewriter"/>
              </a:rPr>
              <a:t>How we are to perceive differences </a:t>
            </a:r>
          </a:p>
          <a:p>
            <a:pPr lvl="2"/>
            <a:r>
              <a:rPr lang="en-US" dirty="0" smtClean="0">
                <a:solidFill>
                  <a:schemeClr val="bg1"/>
                </a:solidFill>
                <a:latin typeface="American Typewriter"/>
              </a:rPr>
              <a:t>Sensitive</a:t>
            </a:r>
          </a:p>
          <a:p>
            <a:pPr lvl="2"/>
            <a:r>
              <a:rPr lang="en-US" dirty="0" smtClean="0">
                <a:solidFill>
                  <a:schemeClr val="bg1"/>
                </a:solidFill>
                <a:latin typeface="American Typewriter"/>
              </a:rPr>
              <a:t>Everyman</a:t>
            </a:r>
          </a:p>
          <a:p>
            <a:pPr lvl="2"/>
            <a:r>
              <a:rPr lang="en-US" dirty="0" smtClean="0">
                <a:solidFill>
                  <a:schemeClr val="bg1"/>
                </a:solidFill>
                <a:latin typeface="American Typewriter"/>
              </a:rPr>
              <a:t>Stereotypical </a:t>
            </a:r>
          </a:p>
          <a:p>
            <a:r>
              <a:rPr lang="en-US" dirty="0" smtClean="0">
                <a:solidFill>
                  <a:schemeClr val="bg1"/>
                </a:solidFill>
                <a:latin typeface="American Typewriter"/>
              </a:rPr>
              <a:t>The </a:t>
            </a:r>
            <a:r>
              <a:rPr lang="en-US" dirty="0" err="1" smtClean="0">
                <a:solidFill>
                  <a:schemeClr val="bg1"/>
                </a:solidFill>
                <a:latin typeface="American Typewriter"/>
              </a:rPr>
              <a:t>homosocial</a:t>
            </a:r>
            <a:r>
              <a:rPr lang="en-US" dirty="0" smtClean="0">
                <a:solidFill>
                  <a:schemeClr val="bg1"/>
                </a:solidFill>
                <a:latin typeface="American Typewriter"/>
              </a:rPr>
              <a:t> might be called the “</a:t>
            </a:r>
            <a:r>
              <a:rPr lang="en-US" dirty="0" err="1" smtClean="0">
                <a:solidFill>
                  <a:schemeClr val="bg1"/>
                </a:solidFill>
                <a:latin typeface="American Typewriter"/>
              </a:rPr>
              <a:t>bromosocial</a:t>
            </a:r>
            <a:r>
              <a:rPr lang="en-US" dirty="0" smtClean="0">
                <a:solidFill>
                  <a:schemeClr val="bg1"/>
                </a:solidFill>
                <a:latin typeface="American Typewriter"/>
              </a:rPr>
              <a:t>” </a:t>
            </a:r>
          </a:p>
          <a:p>
            <a:pPr lvl="1"/>
            <a:r>
              <a:rPr lang="en-US" dirty="0" smtClean="0">
                <a:solidFill>
                  <a:schemeClr val="bg1"/>
                </a:solidFill>
                <a:latin typeface="American Typewriter"/>
              </a:rPr>
              <a:t>The bro-culture in Apatow and Ferrell films</a:t>
            </a:r>
          </a:p>
          <a:p>
            <a:pPr lvl="1"/>
            <a:r>
              <a:rPr lang="en-US" dirty="0" smtClean="0">
                <a:solidFill>
                  <a:schemeClr val="bg1"/>
                </a:solidFill>
                <a:latin typeface="American Typewriter"/>
              </a:rPr>
              <a:t>Perceived “crisis” re-imagined</a:t>
            </a:r>
          </a:p>
          <a:p>
            <a:pPr lvl="1"/>
            <a:r>
              <a:rPr lang="en-US" dirty="0" smtClean="0">
                <a:solidFill>
                  <a:schemeClr val="bg1"/>
                </a:solidFill>
                <a:latin typeface="American Typewriter"/>
              </a:rPr>
              <a:t>Continuum of understanding my “crew” of friends</a:t>
            </a:r>
          </a:p>
          <a:p>
            <a:pPr lvl="2"/>
            <a:r>
              <a:rPr lang="en-US" dirty="0" smtClean="0">
                <a:solidFill>
                  <a:schemeClr val="bg1"/>
                </a:solidFill>
                <a:latin typeface="American Typewriter"/>
              </a:rPr>
              <a:t>Insecurities downplayed </a:t>
            </a:r>
          </a:p>
          <a:p>
            <a:pPr lvl="2"/>
            <a:r>
              <a:rPr lang="en-US" dirty="0" smtClean="0">
                <a:solidFill>
                  <a:schemeClr val="bg1"/>
                </a:solidFill>
                <a:latin typeface="American Typewriter"/>
              </a:rPr>
              <a:t>Conscious effort to mimic the everyman</a:t>
            </a:r>
          </a:p>
          <a:p>
            <a:pPr lvl="3"/>
            <a:r>
              <a:rPr lang="en-US" dirty="0" smtClean="0">
                <a:solidFill>
                  <a:schemeClr val="bg1"/>
                </a:solidFill>
                <a:latin typeface="American Typewriter"/>
              </a:rPr>
              <a:t>Hero of Apatow and Ferrell films</a:t>
            </a:r>
          </a:p>
          <a:p>
            <a:pPr lvl="1">
              <a:buNone/>
            </a:pPr>
            <a:r>
              <a:rPr lang="en-US" dirty="0" smtClean="0">
                <a:solidFill>
                  <a:schemeClr val="bg1"/>
                </a:solidFill>
                <a:latin typeface="American Typewriter"/>
              </a:rPr>
              <a:t>			</a:t>
            </a:r>
          </a:p>
          <a:p>
            <a:pPr lvl="2"/>
            <a:endParaRPr lang="en-US" dirty="0" smtClean="0">
              <a:solidFill>
                <a:schemeClr val="bg1"/>
              </a:solidFill>
              <a:latin typeface="American Typewriter"/>
            </a:endParaRPr>
          </a:p>
          <a:p>
            <a:pPr lvl="2"/>
            <a:endParaRPr lang="en-US" dirty="0" smtClean="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accel="50000" decel="5000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accel="50000" decel="5000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accel="50000" decel="50000"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accel="50000" decel="5000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accel="50000" decel="50000"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accel="50000" decel="50000" fill="hold" grpId="0" nodeType="with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accel="50000" decel="50000" fill="hold" grpId="0"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accel="50000" decel="50000" fill="hold" grpId="0"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 calcmode="lin" valueType="num">
                                      <p:cBhvr additive="base">
                                        <p:cTn id="5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solidFill>
                <a:latin typeface="Copperplate"/>
              </a:rPr>
              <a:t>The Masquerade of Masculinity</a:t>
            </a:r>
            <a:br>
              <a:rPr lang="en-US" dirty="0" smtClean="0">
                <a:solidFill>
                  <a:schemeClr val="accent6"/>
                </a:solidFill>
                <a:latin typeface="Copperplate"/>
              </a:rPr>
            </a:br>
            <a:endParaRPr lang="en-US" sz="3111" dirty="0">
              <a:solidFill>
                <a:schemeClr val="accent6"/>
              </a:solidFill>
              <a:latin typeface="Copperplate"/>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latin typeface="American Typewriter"/>
              </a:rPr>
              <a:t>So, coming of age in this context, how has it influenced how my friends and I perform our white masculinities? </a:t>
            </a:r>
          </a:p>
          <a:p>
            <a:r>
              <a:rPr lang="en-US" dirty="0" smtClean="0">
                <a:solidFill>
                  <a:schemeClr val="bg1"/>
                </a:solidFill>
                <a:latin typeface="American Typewriter"/>
              </a:rPr>
              <a:t>Mid-life crisis pressure to act now, while in college </a:t>
            </a:r>
          </a:p>
          <a:p>
            <a:pPr lvl="2"/>
            <a:r>
              <a:rPr lang="en-US" dirty="0" smtClean="0">
                <a:solidFill>
                  <a:schemeClr val="bg1"/>
                </a:solidFill>
                <a:latin typeface="American Typewriter"/>
              </a:rPr>
              <a:t>Fear of post-college reality </a:t>
            </a:r>
          </a:p>
          <a:p>
            <a:r>
              <a:rPr lang="en-US" dirty="0" smtClean="0">
                <a:solidFill>
                  <a:schemeClr val="bg1"/>
                </a:solidFill>
                <a:latin typeface="American Typewriter"/>
              </a:rPr>
              <a:t>Social pressure to “man-up” in post-9/11 society </a:t>
            </a:r>
          </a:p>
          <a:p>
            <a:r>
              <a:rPr lang="en-US" dirty="0" smtClean="0">
                <a:solidFill>
                  <a:schemeClr val="bg1"/>
                </a:solidFill>
                <a:latin typeface="American Typewriter"/>
              </a:rPr>
              <a:t>Absence of current movies that portray different white masculinities leaves one searching for sources of masculinity </a:t>
            </a:r>
            <a:endParaRPr lang="en-US" dirty="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accel="50000" decel="5000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accel="50000" decel="5000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Personal Reflection</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latin typeface="American Typewriter"/>
              </a:rPr>
              <a:t>College life </a:t>
            </a:r>
          </a:p>
          <a:p>
            <a:r>
              <a:rPr lang="en-US" dirty="0" smtClean="0">
                <a:solidFill>
                  <a:schemeClr val="bg1"/>
                </a:solidFill>
                <a:latin typeface="American Typewriter"/>
              </a:rPr>
              <a:t>Masculine status with ‘bros’ depends on hooking up</a:t>
            </a:r>
          </a:p>
          <a:p>
            <a:r>
              <a:rPr lang="en-US" dirty="0">
                <a:solidFill>
                  <a:schemeClr val="bg1"/>
                </a:solidFill>
                <a:latin typeface="American Typewriter"/>
              </a:rPr>
              <a:t>T</a:t>
            </a:r>
            <a:r>
              <a:rPr lang="en-US" dirty="0" smtClean="0">
                <a:solidFill>
                  <a:schemeClr val="bg1"/>
                </a:solidFill>
                <a:latin typeface="American Typewriter"/>
              </a:rPr>
              <a:t>he act itself is secondary to the story with the bros on the morning after </a:t>
            </a:r>
          </a:p>
          <a:p>
            <a:pPr lvl="1"/>
            <a:r>
              <a:rPr lang="en-US" dirty="0" smtClean="0">
                <a:solidFill>
                  <a:schemeClr val="bg1"/>
                </a:solidFill>
                <a:latin typeface="American Typewriter"/>
              </a:rPr>
              <a:t>Idea is to be the center of conversation </a:t>
            </a:r>
          </a:p>
          <a:p>
            <a:pPr lvl="1"/>
            <a:r>
              <a:rPr lang="en-US" dirty="0" smtClean="0">
                <a:solidFill>
                  <a:schemeClr val="bg1"/>
                </a:solidFill>
                <a:latin typeface="American Typewriter"/>
              </a:rPr>
              <a:t>Those who are “successful” are idealized while those not enjoying “success” are put down </a:t>
            </a:r>
          </a:p>
          <a:p>
            <a:pPr lvl="1"/>
            <a:r>
              <a:rPr lang="en-US" dirty="0" smtClean="0">
                <a:solidFill>
                  <a:schemeClr val="bg1"/>
                </a:solidFill>
                <a:latin typeface="American Typewriter"/>
              </a:rPr>
              <a:t>Pressure to sustain “success” in order to sustain status in group</a:t>
            </a:r>
          </a:p>
          <a:p>
            <a:pPr lvl="3">
              <a:buNone/>
            </a:pPr>
            <a:endParaRPr lang="en-US" dirty="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accel="50000" decel="5000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accel="50000" decel="5000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Of Two Minds</a:t>
            </a:r>
            <a:endParaRPr lang="en-US" dirty="0">
              <a:solidFill>
                <a:schemeClr val="accent6"/>
              </a:solidFill>
              <a:latin typeface="Copperplate"/>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American Typewriter"/>
              </a:rPr>
              <a:t>Search for alternative masculine performance </a:t>
            </a:r>
          </a:p>
          <a:p>
            <a:pPr lvl="1"/>
            <a:r>
              <a:rPr lang="en-US" dirty="0" smtClean="0">
                <a:solidFill>
                  <a:schemeClr val="bg1"/>
                </a:solidFill>
                <a:latin typeface="American Typewriter"/>
              </a:rPr>
              <a:t>Crisis of conscience</a:t>
            </a:r>
          </a:p>
          <a:p>
            <a:pPr lvl="1"/>
            <a:r>
              <a:rPr lang="en-US" dirty="0" smtClean="0">
                <a:solidFill>
                  <a:schemeClr val="bg1"/>
                </a:solidFill>
                <a:latin typeface="American Typewriter"/>
              </a:rPr>
              <a:t>Is this stereotypical or </a:t>
            </a:r>
            <a:r>
              <a:rPr lang="en-US" dirty="0" err="1" smtClean="0">
                <a:solidFill>
                  <a:schemeClr val="bg1"/>
                </a:solidFill>
                <a:latin typeface="American Typewriter"/>
              </a:rPr>
              <a:t>hypermasculine</a:t>
            </a:r>
            <a:r>
              <a:rPr lang="en-US" dirty="0" smtClean="0">
                <a:solidFill>
                  <a:schemeClr val="bg1"/>
                </a:solidFill>
                <a:latin typeface="American Typewriter"/>
              </a:rPr>
              <a:t> version of white masculinity really what it means to be a man? </a:t>
            </a:r>
          </a:p>
          <a:p>
            <a:pPr lvl="2"/>
            <a:r>
              <a:rPr lang="en-US" dirty="0" smtClean="0">
                <a:solidFill>
                  <a:schemeClr val="bg1"/>
                </a:solidFill>
                <a:latin typeface="American Typewriter"/>
              </a:rPr>
              <a:t>Relation to everyman figure</a:t>
            </a:r>
          </a:p>
          <a:p>
            <a:pPr lvl="2"/>
            <a:r>
              <a:rPr lang="en-US" dirty="0" smtClean="0">
                <a:solidFill>
                  <a:schemeClr val="bg1"/>
                </a:solidFill>
                <a:latin typeface="American Typewriter"/>
              </a:rPr>
              <a:t>Consciously performed </a:t>
            </a:r>
          </a:p>
          <a:p>
            <a:pPr lvl="2"/>
            <a:r>
              <a:rPr lang="en-US" dirty="0" smtClean="0">
                <a:solidFill>
                  <a:schemeClr val="bg1"/>
                </a:solidFill>
                <a:latin typeface="American Typewriter"/>
              </a:rPr>
              <a:t>Fear of stereotypical and sensitive </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accel="50000" decel="5000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r>
              <a:rPr lang="en-US" sz="2400" i="1" dirty="0" smtClean="0">
                <a:solidFill>
                  <a:schemeClr val="accent4"/>
                </a:solidFill>
                <a:latin typeface="American Typewriter"/>
              </a:rPr>
              <a:t>Dr. Kyle Kusz has not only mentored me with this project, but has also served as a personal mentor. For this project I am thankful, but for his lessons I am grateful.  </a:t>
            </a:r>
            <a:endParaRPr lang="en-US" sz="2400" i="1" dirty="0">
              <a:solidFill>
                <a:schemeClr val="accent4"/>
              </a:solidFill>
              <a:latin typeface="American Typewriter"/>
            </a:endParaRPr>
          </a:p>
        </p:txBody>
      </p:sp>
    </p:spTree>
  </p:cSld>
  <p:clrMapOvr>
    <a:masterClrMapping/>
  </p:clrMapOvr>
  <p:transition>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Learning Outcomes</a:t>
            </a:r>
            <a:endParaRPr lang="en-US" dirty="0">
              <a:solidFill>
                <a:schemeClr val="accent6"/>
              </a:solidFill>
              <a:latin typeface="Copperplate"/>
            </a:endParaRPr>
          </a:p>
        </p:txBody>
      </p:sp>
      <p:sp>
        <p:nvSpPr>
          <p:cNvPr id="3" name="Content Placeholder 2"/>
          <p:cNvSpPr>
            <a:spLocks noGrp="1"/>
          </p:cNvSpPr>
          <p:nvPr>
            <p:ph idx="1"/>
          </p:nvPr>
        </p:nvSpPr>
        <p:spPr/>
        <p:txBody>
          <a:bodyPr/>
          <a:lstStyle/>
          <a:p>
            <a:r>
              <a:rPr lang="en-US" dirty="0" smtClean="0">
                <a:solidFill>
                  <a:schemeClr val="bg1"/>
                </a:solidFill>
                <a:latin typeface="American Typewriter"/>
              </a:rPr>
              <a:t>Engage in a different field of academia</a:t>
            </a:r>
          </a:p>
          <a:p>
            <a:pPr lvl="1"/>
            <a:r>
              <a:rPr lang="en-US" dirty="0" smtClean="0">
                <a:solidFill>
                  <a:schemeClr val="bg1"/>
                </a:solidFill>
                <a:latin typeface="American Typewriter"/>
              </a:rPr>
              <a:t>Cultural and film analysis</a:t>
            </a:r>
          </a:p>
          <a:p>
            <a:pPr lvl="1"/>
            <a:r>
              <a:rPr lang="en-US" dirty="0" smtClean="0">
                <a:solidFill>
                  <a:schemeClr val="bg1"/>
                </a:solidFill>
                <a:latin typeface="American Typewriter"/>
              </a:rPr>
              <a:t>Sociology gets at “why” </a:t>
            </a:r>
          </a:p>
          <a:p>
            <a:r>
              <a:rPr lang="en-US" dirty="0" smtClean="0">
                <a:solidFill>
                  <a:schemeClr val="bg1"/>
                </a:solidFill>
                <a:latin typeface="American Typewriter"/>
              </a:rPr>
              <a:t>Personal reflection </a:t>
            </a:r>
          </a:p>
          <a:p>
            <a:pPr lvl="1"/>
            <a:r>
              <a:rPr lang="en-US" dirty="0" smtClean="0">
                <a:solidFill>
                  <a:schemeClr val="bg1"/>
                </a:solidFill>
                <a:latin typeface="American Typewriter"/>
              </a:rPr>
              <a:t>Exploration of my dilemma of how I perform my masculinity</a:t>
            </a:r>
          </a:p>
          <a:p>
            <a:pPr lvl="1"/>
            <a:r>
              <a:rPr lang="en-US" dirty="0" smtClean="0">
                <a:solidFill>
                  <a:schemeClr val="bg1"/>
                </a:solidFill>
                <a:latin typeface="American Typewriter"/>
              </a:rPr>
              <a:t>Crisis of conscience/search for identity </a:t>
            </a:r>
          </a:p>
          <a:p>
            <a:endParaRPr lang="en-US" dirty="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accel="50000" decel="5000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accel="50000" decel="5000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Sources</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25000" lnSpcReduction="20000"/>
          </a:bodyPr>
          <a:lstStyle/>
          <a:p>
            <a:r>
              <a:rPr lang="en-US" dirty="0" smtClean="0">
                <a:solidFill>
                  <a:schemeClr val="bg1"/>
                </a:solidFill>
                <a:latin typeface="American Typewriter"/>
              </a:rPr>
              <a:t>Goldberg, Michael. "Hegemony." </a:t>
            </a:r>
            <a:r>
              <a:rPr lang="en-US" i="1" dirty="0" smtClean="0">
                <a:solidFill>
                  <a:schemeClr val="bg1"/>
                </a:solidFill>
                <a:latin typeface="American Typewriter"/>
              </a:rPr>
              <a:t>Hegemony</a:t>
            </a:r>
            <a:r>
              <a:rPr lang="en-US" dirty="0" smtClean="0">
                <a:solidFill>
                  <a:schemeClr val="bg1"/>
                </a:solidFill>
                <a:latin typeface="American Typewriter"/>
              </a:rPr>
              <a:t>. </a:t>
            </a:r>
            <a:r>
              <a:rPr lang="en-US" dirty="0" err="1" smtClean="0">
                <a:solidFill>
                  <a:schemeClr val="bg1"/>
                </a:solidFill>
                <a:latin typeface="American Typewriter"/>
              </a:rPr>
              <a:t>http://faculty.washington.edu/mlg/courses/definitions/hegemony.html.</a:t>
            </a:r>
            <a:r>
              <a:rPr lang="en-US" dirty="0" smtClean="0">
                <a:solidFill>
                  <a:schemeClr val="bg1"/>
                </a:solidFill>
                <a:latin typeface="American Typewriter"/>
              </a:rPr>
              <a:t> Apr. 2013.</a:t>
            </a:r>
          </a:p>
          <a:p>
            <a:r>
              <a:rPr lang="en-US" dirty="0" smtClean="0">
                <a:solidFill>
                  <a:schemeClr val="bg1"/>
                </a:solidFill>
                <a:latin typeface="American Typewriter"/>
              </a:rPr>
              <a:t>Wise, Tim. http://www.timwise.org/f-a-q-s/. </a:t>
            </a:r>
          </a:p>
          <a:p>
            <a:r>
              <a:rPr lang="en-US" dirty="0" smtClean="0">
                <a:solidFill>
                  <a:schemeClr val="bg1"/>
                </a:solidFill>
                <a:latin typeface="American Typewriter"/>
              </a:rPr>
              <a:t>Wise, Tim.  </a:t>
            </a:r>
            <a:r>
              <a:rPr lang="en-US" i="1" dirty="0" smtClean="0">
                <a:solidFill>
                  <a:schemeClr val="bg1"/>
                </a:solidFill>
                <a:latin typeface="American Typewriter"/>
              </a:rPr>
              <a:t>White Like Me: Reflections on Race from a Privileged Son</a:t>
            </a:r>
            <a:r>
              <a:rPr lang="en-US" dirty="0" smtClean="0">
                <a:solidFill>
                  <a:schemeClr val="bg1"/>
                </a:solidFill>
                <a:latin typeface="American Typewriter"/>
              </a:rPr>
              <a:t>.  Brooklyn, NY:  Soft Skull Press. 2008 </a:t>
            </a:r>
          </a:p>
          <a:p>
            <a:r>
              <a:rPr lang="en-US" dirty="0" smtClean="0">
                <a:solidFill>
                  <a:schemeClr val="bg1"/>
                </a:solidFill>
                <a:latin typeface="American Typewriter"/>
              </a:rPr>
              <a:t>Faludi, Susan.  </a:t>
            </a:r>
            <a:r>
              <a:rPr lang="en-US" i="1" dirty="0" smtClean="0">
                <a:solidFill>
                  <a:schemeClr val="bg1"/>
                </a:solidFill>
                <a:latin typeface="American Typewriter"/>
              </a:rPr>
              <a:t>Stiffed: The Betrayal of the American Man. </a:t>
            </a:r>
            <a:r>
              <a:rPr lang="en-US" dirty="0" smtClean="0">
                <a:solidFill>
                  <a:schemeClr val="bg1"/>
                </a:solidFill>
                <a:latin typeface="American Typewriter"/>
              </a:rPr>
              <a:t>New York, NY: William and Morrow Publishing Company. 1999. </a:t>
            </a:r>
          </a:p>
          <a:p>
            <a:r>
              <a:rPr lang="en-US" dirty="0" smtClean="0">
                <a:solidFill>
                  <a:schemeClr val="bg1"/>
                </a:solidFill>
                <a:latin typeface="American Typewriter"/>
              </a:rPr>
              <a:t>Messner, Michael.  </a:t>
            </a:r>
            <a:r>
              <a:rPr lang="en-US" i="1" dirty="0" smtClean="0">
                <a:solidFill>
                  <a:schemeClr val="bg1"/>
                </a:solidFill>
                <a:latin typeface="American Typewriter"/>
              </a:rPr>
              <a:t>Politics of Masculinities:  Men in Movements</a:t>
            </a:r>
            <a:r>
              <a:rPr lang="en-US" dirty="0" smtClean="0">
                <a:solidFill>
                  <a:schemeClr val="bg1"/>
                </a:solidFill>
                <a:latin typeface="American Typewriter"/>
              </a:rPr>
              <a:t>.  California: Sage Publications Inc. 1997</a:t>
            </a:r>
          </a:p>
          <a:p>
            <a:r>
              <a:rPr lang="en-US" dirty="0" smtClean="0">
                <a:solidFill>
                  <a:schemeClr val="bg1"/>
                </a:solidFill>
                <a:latin typeface="American Typewriter"/>
              </a:rPr>
              <a:t>Kellner, Douglas. </a:t>
            </a:r>
            <a:r>
              <a:rPr lang="en-US" i="1" dirty="0" smtClean="0">
                <a:solidFill>
                  <a:schemeClr val="bg1"/>
                </a:solidFill>
                <a:latin typeface="American Typewriter"/>
              </a:rPr>
              <a:t> Cultural Studies, Identity and Politics Between the Modern and Postmodern Media Culture</a:t>
            </a:r>
            <a:r>
              <a:rPr lang="en-US" dirty="0" smtClean="0">
                <a:solidFill>
                  <a:schemeClr val="bg1"/>
                </a:solidFill>
                <a:latin typeface="American Typewriter"/>
              </a:rPr>
              <a:t>.  London, England: </a:t>
            </a:r>
            <a:r>
              <a:rPr lang="en-US" dirty="0" err="1" smtClean="0">
                <a:solidFill>
                  <a:schemeClr val="bg1"/>
                </a:solidFill>
                <a:latin typeface="American Typewriter"/>
              </a:rPr>
              <a:t>Routledge</a:t>
            </a:r>
            <a:r>
              <a:rPr lang="en-US" dirty="0" smtClean="0">
                <a:solidFill>
                  <a:schemeClr val="bg1"/>
                </a:solidFill>
                <a:latin typeface="American Typewriter"/>
              </a:rPr>
              <a:t> .  1995. </a:t>
            </a:r>
          </a:p>
          <a:p>
            <a:r>
              <a:rPr lang="en-US" dirty="0" smtClean="0">
                <a:solidFill>
                  <a:schemeClr val="bg1"/>
                </a:solidFill>
                <a:latin typeface="American Typewriter"/>
              </a:rPr>
              <a:t>Kimmel, Michael and Messner, Michael. </a:t>
            </a:r>
            <a:r>
              <a:rPr lang="en-US" i="1" dirty="0" smtClean="0">
                <a:solidFill>
                  <a:schemeClr val="bg1"/>
                </a:solidFill>
                <a:latin typeface="American Typewriter"/>
              </a:rPr>
              <a:t>Men’s Lives</a:t>
            </a:r>
            <a:r>
              <a:rPr lang="en-US" dirty="0" smtClean="0">
                <a:solidFill>
                  <a:schemeClr val="bg1"/>
                </a:solidFill>
                <a:latin typeface="American Typewriter"/>
              </a:rPr>
              <a:t>.  New York, NY:  MacMillan Publishing Company. 1992. </a:t>
            </a:r>
          </a:p>
          <a:p>
            <a:r>
              <a:rPr lang="en-US" dirty="0" smtClean="0">
                <a:solidFill>
                  <a:schemeClr val="bg1"/>
                </a:solidFill>
                <a:latin typeface="American Typewriter"/>
              </a:rPr>
              <a:t>Kusz, Kyle.  “Sincere Fictions of Whiteness in New </a:t>
            </a:r>
            <a:r>
              <a:rPr lang="en-US" dirty="0" err="1" smtClean="0">
                <a:solidFill>
                  <a:schemeClr val="bg1"/>
                </a:solidFill>
                <a:latin typeface="American Typewriter"/>
              </a:rPr>
              <a:t>Millenium</a:t>
            </a:r>
            <a:r>
              <a:rPr lang="en-US" dirty="0" smtClean="0">
                <a:solidFill>
                  <a:schemeClr val="bg1"/>
                </a:solidFill>
                <a:latin typeface="American Typewriter"/>
              </a:rPr>
              <a:t> American Sports Film”, </a:t>
            </a:r>
            <a:r>
              <a:rPr lang="en-US" i="1" dirty="0" smtClean="0">
                <a:solidFill>
                  <a:schemeClr val="bg1"/>
                </a:solidFill>
                <a:latin typeface="American Typewriter"/>
              </a:rPr>
              <a:t>Learning Culture Through Sports:  Perspectives on Society and Organized Sports</a:t>
            </a:r>
            <a:r>
              <a:rPr lang="en-US" dirty="0" smtClean="0">
                <a:solidFill>
                  <a:schemeClr val="bg1"/>
                </a:solidFill>
                <a:latin typeface="American Typewriter"/>
              </a:rPr>
              <a:t>.  New York:  </a:t>
            </a:r>
            <a:r>
              <a:rPr lang="en-US" dirty="0" err="1" smtClean="0">
                <a:solidFill>
                  <a:schemeClr val="bg1"/>
                </a:solidFill>
                <a:latin typeface="American Typewriter"/>
              </a:rPr>
              <a:t>Rowman</a:t>
            </a:r>
            <a:r>
              <a:rPr lang="en-US" dirty="0" smtClean="0">
                <a:solidFill>
                  <a:schemeClr val="bg1"/>
                </a:solidFill>
                <a:latin typeface="American Typewriter"/>
              </a:rPr>
              <a:t> &amp; </a:t>
            </a:r>
            <a:r>
              <a:rPr lang="en-US" dirty="0" err="1" smtClean="0">
                <a:solidFill>
                  <a:schemeClr val="bg1"/>
                </a:solidFill>
                <a:latin typeface="American Typewriter"/>
              </a:rPr>
              <a:t>Littlefied</a:t>
            </a:r>
            <a:r>
              <a:rPr lang="en-US" dirty="0" smtClean="0">
                <a:solidFill>
                  <a:schemeClr val="bg1"/>
                </a:solidFill>
                <a:latin typeface="American Typewriter"/>
              </a:rPr>
              <a:t> Publishers, Inc.  124-142. 2011</a:t>
            </a:r>
          </a:p>
          <a:p>
            <a:r>
              <a:rPr lang="en-US" dirty="0" smtClean="0">
                <a:solidFill>
                  <a:schemeClr val="bg1"/>
                </a:solidFill>
                <a:latin typeface="American Typewriter"/>
              </a:rPr>
              <a:t>McIntosh, Peggy. “White Privilege:  Unpacking the Invisible Backpack”.  Massachusetts.  1989.</a:t>
            </a:r>
          </a:p>
          <a:p>
            <a:r>
              <a:rPr lang="en-US" dirty="0" smtClean="0">
                <a:solidFill>
                  <a:schemeClr val="bg1"/>
                </a:solidFill>
                <a:latin typeface="American Typewriter"/>
              </a:rPr>
              <a:t>Lance Armstrong, Picture. http://sportsillustrated.cnn.com/vault/cover/toc/9879/</a:t>
            </a:r>
          </a:p>
          <a:p>
            <a:r>
              <a:rPr lang="en-US" dirty="0" smtClean="0">
                <a:solidFill>
                  <a:schemeClr val="bg1"/>
                </a:solidFill>
                <a:latin typeface="American Typewriter"/>
              </a:rPr>
              <a:t>Pat Tillman, Picture. http://sportsillustrated.cnn.com/vault/cover/toc/9986/</a:t>
            </a:r>
          </a:p>
          <a:p>
            <a:r>
              <a:rPr lang="en-US" dirty="0" smtClean="0">
                <a:solidFill>
                  <a:schemeClr val="bg1"/>
                </a:solidFill>
                <a:latin typeface="American Typewriter"/>
              </a:rPr>
              <a:t>Tim Tebow, Picture. http://sportsillustrated.cnn.com/vault/cover/toc/11270/ </a:t>
            </a:r>
          </a:p>
          <a:p>
            <a:r>
              <a:rPr lang="en-US" dirty="0" err="1" smtClean="0">
                <a:solidFill>
                  <a:schemeClr val="bg1"/>
                </a:solidFill>
                <a:latin typeface="American Typewriter"/>
              </a:rPr>
              <a:t>Tait</a:t>
            </a:r>
            <a:r>
              <a:rPr lang="en-US" dirty="0" smtClean="0">
                <a:solidFill>
                  <a:schemeClr val="bg1"/>
                </a:solidFill>
                <a:latin typeface="American Typewriter"/>
              </a:rPr>
              <a:t>, R. Colin.  “Absurd Masculinity: The Time-Bending Comic Persona of Will </a:t>
            </a:r>
            <a:r>
              <a:rPr lang="en-US" dirty="0" err="1" smtClean="0">
                <a:solidFill>
                  <a:schemeClr val="bg1"/>
                </a:solidFill>
                <a:latin typeface="American Typewriter"/>
              </a:rPr>
              <a:t>Ferrrell</a:t>
            </a:r>
            <a:r>
              <a:rPr lang="en-US" dirty="0" smtClean="0">
                <a:solidFill>
                  <a:schemeClr val="bg1"/>
                </a:solidFill>
                <a:latin typeface="American Typewriter"/>
              </a:rPr>
              <a:t>”. http://</a:t>
            </a:r>
            <a:r>
              <a:rPr lang="en-US" dirty="0" err="1" smtClean="0">
                <a:solidFill>
                  <a:schemeClr val="bg1"/>
                </a:solidFill>
                <a:latin typeface="American Typewriter"/>
              </a:rPr>
              <a:t>www.annehelenpetersen.com</a:t>
            </a:r>
            <a:r>
              <a:rPr lang="en-US" dirty="0" smtClean="0">
                <a:solidFill>
                  <a:schemeClr val="bg1"/>
                </a:solidFill>
                <a:latin typeface="American Typewriter"/>
              </a:rPr>
              <a:t>.  November 2011. </a:t>
            </a:r>
          </a:p>
          <a:p>
            <a:r>
              <a:rPr lang="en-US" dirty="0" err="1" smtClean="0">
                <a:solidFill>
                  <a:schemeClr val="bg1"/>
                </a:solidFill>
                <a:latin typeface="American Typewriter"/>
              </a:rPr>
              <a:t>Alilunas</a:t>
            </a:r>
            <a:r>
              <a:rPr lang="en-US" dirty="0" smtClean="0">
                <a:solidFill>
                  <a:schemeClr val="bg1"/>
                </a:solidFill>
                <a:latin typeface="American Typewriter"/>
              </a:rPr>
              <a:t>, Peter. “Male </a:t>
            </a:r>
            <a:r>
              <a:rPr lang="en-US" dirty="0" err="1" smtClean="0">
                <a:solidFill>
                  <a:schemeClr val="bg1"/>
                </a:solidFill>
                <a:latin typeface="American Typewriter"/>
              </a:rPr>
              <a:t>Masulinity</a:t>
            </a:r>
            <a:r>
              <a:rPr lang="en-US" dirty="0" smtClean="0">
                <a:solidFill>
                  <a:schemeClr val="bg1"/>
                </a:solidFill>
                <a:latin typeface="American Typewriter"/>
              </a:rPr>
              <a:t> as the Celebration of Failure:  The Frat Pack, Women, and the Trauma of Victimization in the “Dude Flick”. http://www.tft.ucla.edu/mediascape/spring08_malemasculinity.html </a:t>
            </a:r>
          </a:p>
          <a:p>
            <a:r>
              <a:rPr lang="en-US" dirty="0" smtClean="0">
                <a:solidFill>
                  <a:schemeClr val="bg1"/>
                </a:solidFill>
                <a:latin typeface="American Typewriter"/>
              </a:rPr>
              <a:t>Max, Tucker.  </a:t>
            </a:r>
            <a:r>
              <a:rPr lang="en-US" i="1" dirty="0" smtClean="0">
                <a:solidFill>
                  <a:schemeClr val="bg1"/>
                </a:solidFill>
                <a:latin typeface="American Typewriter"/>
              </a:rPr>
              <a:t>I Hope They Serve Beer in Hell</a:t>
            </a:r>
            <a:r>
              <a:rPr lang="en-US" dirty="0" smtClean="0">
                <a:solidFill>
                  <a:schemeClr val="bg1"/>
                </a:solidFill>
                <a:latin typeface="American Typewriter"/>
              </a:rPr>
              <a:t>. New York, NY: Kensington Publishing Co. 2009.  </a:t>
            </a:r>
          </a:p>
          <a:p>
            <a:r>
              <a:rPr lang="en-US" dirty="0" smtClean="0">
                <a:solidFill>
                  <a:schemeClr val="bg1"/>
                </a:solidFill>
                <a:latin typeface="American Typewriter"/>
              </a:rPr>
              <a:t>This is 40, Picture.  http://www.comingsoon.net/gallery/71249/This_Is_40_8.jpg</a:t>
            </a:r>
          </a:p>
          <a:p>
            <a:r>
              <a:rPr lang="en-US" dirty="0" smtClean="0">
                <a:solidFill>
                  <a:schemeClr val="bg1"/>
                </a:solidFill>
                <a:latin typeface="American Typewriter"/>
              </a:rPr>
              <a:t>The 40 Year Old Virgin, Picture. http://upload.wikimedia.org/wikipedia/en/thumb/4/43/40-Year-OldVirginMoviePoster.jpg/220px-40-Year-OldVirginMoviePoster.jpg </a:t>
            </a:r>
          </a:p>
          <a:p>
            <a:r>
              <a:rPr lang="en-US" dirty="0" smtClean="0">
                <a:solidFill>
                  <a:schemeClr val="bg1"/>
                </a:solidFill>
                <a:latin typeface="American Typewriter"/>
              </a:rPr>
              <a:t>Knocked Up, Picture.  http://upload.wikimedia.org/wikipedia/en/thumb/5/51/Knockedupmp.jpg/220px-Knockedupmp.jpg </a:t>
            </a:r>
          </a:p>
          <a:p>
            <a:r>
              <a:rPr lang="en-US" dirty="0" smtClean="0">
                <a:solidFill>
                  <a:schemeClr val="bg1"/>
                </a:solidFill>
                <a:latin typeface="American Typewriter"/>
              </a:rPr>
              <a:t>Anchorman:  The Legend of Ron Burgundy, Picture. http://upload.wikimedia.org/wikipedia/en/thumb/6/64/Movie_poster_Anchorman_The_Legend_of_Ron_Burgundy.jpg/215px-Movie_poster_Anchorman_The_Legend_of_Ron_Burgundy.jpg </a:t>
            </a:r>
          </a:p>
          <a:p>
            <a:r>
              <a:rPr lang="en-US" dirty="0" smtClean="0">
                <a:solidFill>
                  <a:schemeClr val="bg1"/>
                </a:solidFill>
                <a:latin typeface="American Typewriter"/>
              </a:rPr>
              <a:t>Step Brothers, Picture. http://upload.wikimedia.org/wikipedia/en/thumb/d/d9/StepbrothersMP08.jpg/220px-StepbrothersMP08.jpg</a:t>
            </a:r>
          </a:p>
          <a:p>
            <a:r>
              <a:rPr lang="en-US" dirty="0" smtClean="0">
                <a:solidFill>
                  <a:schemeClr val="bg1"/>
                </a:solidFill>
                <a:latin typeface="American Typewriter"/>
              </a:rPr>
              <a:t>Talladega Nights:  The Ballad of Ricky Bobby, Picture. http://www.thecinemasource.com/moviesdb/images/Talladega_Nights%20-%20Poster%20-%20Will_Ferrell.jpg</a:t>
            </a:r>
          </a:p>
          <a:p>
            <a:r>
              <a:rPr lang="en-US" dirty="0" smtClean="0">
                <a:solidFill>
                  <a:schemeClr val="bg1"/>
                </a:solidFill>
                <a:latin typeface="American Typewriter"/>
              </a:rPr>
              <a:t>Old School, Picture http://images.fanpop.com/images/image_uploads/Old-School-Movie-Poster-old-school-648683_500_742.jpg</a:t>
            </a:r>
          </a:p>
          <a:p>
            <a:r>
              <a:rPr lang="en-US" dirty="0" smtClean="0">
                <a:solidFill>
                  <a:schemeClr val="bg1"/>
                </a:solidFill>
                <a:latin typeface="American Typewriter"/>
              </a:rPr>
              <a:t>Semi-Pro, Picture. http://ia.mediaimdb.com/images/M/MV5BMTc1MjQ4NTc3M15BMl5BanBnXkFtZTcwMTc3NTg1MQ@@._V1_SY317_CR1,0,214,317_.jpg</a:t>
            </a:r>
          </a:p>
          <a:p>
            <a:r>
              <a:rPr lang="en-US" dirty="0" smtClean="0">
                <a:solidFill>
                  <a:schemeClr val="bg1"/>
                </a:solidFill>
                <a:latin typeface="American Typewriter"/>
              </a:rPr>
              <a:t>Dubois, WEB.  </a:t>
            </a:r>
            <a:r>
              <a:rPr lang="en-US" i="1" dirty="0" smtClean="0">
                <a:solidFill>
                  <a:schemeClr val="bg1"/>
                </a:solidFill>
                <a:latin typeface="American Typewriter"/>
              </a:rPr>
              <a:t>The Souls of Black Folk: Essays and Sketches</a:t>
            </a:r>
            <a:r>
              <a:rPr lang="en-US" dirty="0" smtClean="0">
                <a:solidFill>
                  <a:schemeClr val="bg1"/>
                </a:solidFill>
                <a:latin typeface="American Typewriter"/>
              </a:rPr>
              <a:t>.  Chicago:  A.C. </a:t>
            </a:r>
            <a:r>
              <a:rPr lang="en-US" dirty="0" err="1" smtClean="0">
                <a:solidFill>
                  <a:schemeClr val="bg1"/>
                </a:solidFill>
                <a:latin typeface="American Typewriter"/>
              </a:rPr>
              <a:t>McClurg</a:t>
            </a:r>
            <a:r>
              <a:rPr lang="en-US" dirty="0" smtClean="0">
                <a:solidFill>
                  <a:schemeClr val="bg1"/>
                </a:solidFill>
                <a:latin typeface="American Typewriter"/>
              </a:rPr>
              <a:t> &amp; Co., 1903.  </a:t>
            </a:r>
          </a:p>
          <a:p>
            <a:r>
              <a:rPr lang="en-US" dirty="0" smtClean="0">
                <a:solidFill>
                  <a:schemeClr val="bg1"/>
                </a:solidFill>
                <a:latin typeface="American Typewriter"/>
              </a:rPr>
              <a:t>Kusz, K.W. (2001). ‘I want to be the minority’: The politics of youthful white masculinities in sport and popular culture in 1990s America. </a:t>
            </a:r>
            <a:r>
              <a:rPr lang="en-US" i="1" dirty="0" smtClean="0">
                <a:solidFill>
                  <a:schemeClr val="bg1"/>
                </a:solidFill>
                <a:latin typeface="American Typewriter"/>
              </a:rPr>
              <a:t>Journal of Sport and Social Issues</a:t>
            </a:r>
            <a:r>
              <a:rPr lang="en-US" dirty="0" smtClean="0">
                <a:solidFill>
                  <a:schemeClr val="bg1"/>
                </a:solidFill>
                <a:latin typeface="American Typewriter"/>
              </a:rPr>
              <a:t>, 25(4), 390-416.</a:t>
            </a:r>
          </a:p>
          <a:p>
            <a:r>
              <a:rPr lang="en-US" dirty="0" smtClean="0">
                <a:solidFill>
                  <a:schemeClr val="bg1"/>
                </a:solidFill>
                <a:latin typeface="American Typewriter"/>
              </a:rPr>
              <a:t>Kusz, K.W. (2006). Why be a ‘Jackass’?: Media Images of Young White Men In and Out of Sport in New Millennium America. In S. </a:t>
            </a:r>
            <a:r>
              <a:rPr lang="en-US" dirty="0" err="1" smtClean="0">
                <a:solidFill>
                  <a:schemeClr val="bg1"/>
                </a:solidFill>
                <a:latin typeface="American Typewriter"/>
              </a:rPr>
              <a:t>Spickard</a:t>
            </a:r>
            <a:r>
              <a:rPr lang="en-US" dirty="0" smtClean="0">
                <a:solidFill>
                  <a:schemeClr val="bg1"/>
                </a:solidFill>
                <a:latin typeface="American Typewriter"/>
              </a:rPr>
              <a:t> </a:t>
            </a:r>
            <a:r>
              <a:rPr lang="en-US" dirty="0" err="1" smtClean="0">
                <a:solidFill>
                  <a:schemeClr val="bg1"/>
                </a:solidFill>
                <a:latin typeface="American Typewriter"/>
              </a:rPr>
              <a:t>Prettyman</a:t>
            </a:r>
            <a:r>
              <a:rPr lang="en-US" dirty="0" smtClean="0">
                <a:solidFill>
                  <a:schemeClr val="bg1"/>
                </a:solidFill>
                <a:latin typeface="American Typewriter"/>
              </a:rPr>
              <a:t> &amp; B. </a:t>
            </a:r>
            <a:r>
              <a:rPr lang="en-US" dirty="0" err="1" smtClean="0">
                <a:solidFill>
                  <a:schemeClr val="bg1"/>
                </a:solidFill>
                <a:latin typeface="American Typewriter"/>
              </a:rPr>
              <a:t>Lampman’s</a:t>
            </a:r>
            <a:r>
              <a:rPr lang="en-US" dirty="0" smtClean="0">
                <a:solidFill>
                  <a:schemeClr val="bg1"/>
                </a:solidFill>
                <a:latin typeface="American Typewriter"/>
              </a:rPr>
              <a:t> (Ed.) Changing the Game (pp. 182-196). Scarecrow Press: Lanham, MD.</a:t>
            </a:r>
          </a:p>
          <a:p>
            <a:r>
              <a:rPr lang="en-US" dirty="0" smtClean="0">
                <a:solidFill>
                  <a:schemeClr val="bg1"/>
                </a:solidFill>
                <a:latin typeface="American Typewriter"/>
              </a:rPr>
              <a:t>Kusz, K.W. (2007). From NASCAR Nation to Pat Tillman: Notes on sport and the politics of white cultural nationalism in post-9/11 America. </a:t>
            </a:r>
            <a:r>
              <a:rPr lang="en-US" i="1" dirty="0" smtClean="0">
                <a:solidFill>
                  <a:schemeClr val="bg1"/>
                </a:solidFill>
                <a:latin typeface="American Typewriter"/>
              </a:rPr>
              <a:t>Journal of Sport and Social Issues</a:t>
            </a:r>
            <a:r>
              <a:rPr lang="en-US" dirty="0" smtClean="0">
                <a:solidFill>
                  <a:schemeClr val="bg1"/>
                </a:solidFill>
                <a:latin typeface="American Typewriter"/>
              </a:rPr>
              <a:t>, 31(1), 77-88.</a:t>
            </a:r>
          </a:p>
          <a:p>
            <a:endParaRPr lang="en-US" dirty="0">
              <a:solidFill>
                <a:schemeClr val="bg1"/>
              </a:solidFill>
            </a:endParaRPr>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solidFill>
                <a:latin typeface="Copperplate"/>
              </a:rPr>
              <a:t>Theoretical Framework</a:t>
            </a:r>
            <a:endParaRPr lang="en-US" dirty="0">
              <a:solidFill>
                <a:schemeClr val="accent6"/>
              </a:solidFill>
              <a:latin typeface="Copperplate"/>
            </a:endParaRPr>
          </a:p>
        </p:txBody>
      </p:sp>
      <p:sp>
        <p:nvSpPr>
          <p:cNvPr id="3" name="Content Placeholder 2"/>
          <p:cNvSpPr>
            <a:spLocks noGrp="1"/>
          </p:cNvSpPr>
          <p:nvPr>
            <p:ph idx="1"/>
          </p:nvPr>
        </p:nvSpPr>
        <p:spPr>
          <a:xfrm>
            <a:off x="457200" y="1828800"/>
            <a:ext cx="8229600" cy="4297363"/>
          </a:xfrm>
        </p:spPr>
        <p:txBody>
          <a:bodyPr>
            <a:normAutofit/>
          </a:bodyPr>
          <a:lstStyle/>
          <a:p>
            <a:r>
              <a:rPr lang="en-US" dirty="0" smtClean="0">
                <a:solidFill>
                  <a:schemeClr val="bg1">
                    <a:lumMod val="95000"/>
                  </a:schemeClr>
                </a:solidFill>
                <a:latin typeface="American Typewriter"/>
              </a:rPr>
              <a:t>Hegemony Theory </a:t>
            </a:r>
          </a:p>
          <a:p>
            <a:pPr lvl="1"/>
            <a:r>
              <a:rPr lang="en-US" dirty="0" smtClean="0">
                <a:solidFill>
                  <a:schemeClr val="bg1">
                    <a:lumMod val="95000"/>
                  </a:schemeClr>
                </a:solidFill>
                <a:latin typeface="American Typewriter"/>
              </a:rPr>
              <a:t>Social power works through controlling the ideas that circulate in society </a:t>
            </a:r>
          </a:p>
          <a:p>
            <a:pPr lvl="2"/>
            <a:r>
              <a:rPr lang="en-US" dirty="0" smtClean="0">
                <a:solidFill>
                  <a:schemeClr val="bg1">
                    <a:lumMod val="95000"/>
                  </a:schemeClr>
                </a:solidFill>
                <a:latin typeface="American Typewriter"/>
              </a:rPr>
              <a:t>Power Bloc </a:t>
            </a:r>
          </a:p>
          <a:p>
            <a:pPr lvl="3"/>
            <a:r>
              <a:rPr lang="en-US" dirty="0" smtClean="0">
                <a:solidFill>
                  <a:schemeClr val="bg1">
                    <a:lumMod val="95000"/>
                  </a:schemeClr>
                </a:solidFill>
                <a:latin typeface="American Typewriter"/>
              </a:rPr>
              <a:t>Struggles to decide what ideas get defined as “common sense” ideas </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Media as cultural pedagogy</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85000" lnSpcReduction="10000"/>
          </a:bodyPr>
          <a:lstStyle/>
          <a:p>
            <a:r>
              <a:rPr lang="en-US" dirty="0" smtClean="0">
                <a:solidFill>
                  <a:schemeClr val="bg1"/>
                </a:solidFill>
                <a:latin typeface="American Typewriter"/>
              </a:rPr>
              <a:t>“A media culture has emerged in which images, sounds, and spectacles help produce the fabric of everyday life, dominating leisure time, shaping political views and social behavior, and providing the materials out of which people forge their very identities.” </a:t>
            </a:r>
          </a:p>
          <a:p>
            <a:r>
              <a:rPr lang="en-US" dirty="0" smtClean="0">
                <a:solidFill>
                  <a:schemeClr val="bg1"/>
                </a:solidFill>
                <a:latin typeface="American Typewriter"/>
              </a:rPr>
              <a:t>“Media culture also provides the materials out of which many people construct their sense of class, of ethnicity and race, of nationality, [and ideas] of “us and “them”.  </a:t>
            </a:r>
          </a:p>
          <a:p>
            <a:pPr lvl="1"/>
            <a:endParaRPr lang="en-US" dirty="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solidFill>
                <a:latin typeface="Copperplate"/>
              </a:rPr>
              <a:t>Stories of White Masculinity in American culture</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85000" lnSpcReduction="10000"/>
          </a:bodyPr>
          <a:lstStyle/>
          <a:p>
            <a:r>
              <a:rPr lang="en-US" dirty="0" smtClean="0">
                <a:solidFill>
                  <a:schemeClr val="bg1"/>
                </a:solidFill>
                <a:latin typeface="American Typewriter"/>
              </a:rPr>
              <a:t>The patterned ways we tell and re-tell stories of white masculinity</a:t>
            </a:r>
          </a:p>
          <a:p>
            <a:pPr lvl="1"/>
            <a:r>
              <a:rPr lang="en-US" dirty="0" smtClean="0">
                <a:solidFill>
                  <a:schemeClr val="bg1"/>
                </a:solidFill>
                <a:latin typeface="American Typewriter"/>
              </a:rPr>
              <a:t>As “Cowboys”</a:t>
            </a:r>
            <a:endParaRPr lang="en-US" dirty="0" smtClean="0">
              <a:solidFill>
                <a:schemeClr val="bg1"/>
              </a:solidFill>
              <a:latin typeface="American Typewriter"/>
            </a:endParaRPr>
          </a:p>
          <a:p>
            <a:pPr lvl="2"/>
            <a:r>
              <a:rPr lang="en-US" dirty="0" smtClean="0">
                <a:solidFill>
                  <a:schemeClr val="bg1"/>
                </a:solidFill>
                <a:latin typeface="American Typewriter"/>
              </a:rPr>
              <a:t>Lance Armstrong</a:t>
            </a:r>
          </a:p>
          <a:p>
            <a:pPr lvl="2"/>
            <a:r>
              <a:rPr lang="en-US" dirty="0" smtClean="0">
                <a:solidFill>
                  <a:schemeClr val="bg1"/>
                </a:solidFill>
                <a:latin typeface="American Typewriter"/>
              </a:rPr>
              <a:t>Pat Tillman</a:t>
            </a:r>
          </a:p>
          <a:p>
            <a:pPr lvl="2"/>
            <a:r>
              <a:rPr lang="en-US" dirty="0" smtClean="0">
                <a:solidFill>
                  <a:schemeClr val="bg1"/>
                </a:solidFill>
                <a:latin typeface="American Typewriter"/>
              </a:rPr>
              <a:t>Tim Tebow</a:t>
            </a:r>
          </a:p>
          <a:p>
            <a:pPr lvl="1"/>
            <a:r>
              <a:rPr lang="en-US" dirty="0" smtClean="0">
                <a:solidFill>
                  <a:schemeClr val="bg1"/>
                </a:solidFill>
                <a:latin typeface="American Typewriter"/>
              </a:rPr>
              <a:t>As self-determined individuals whose choices positively improve their situations</a:t>
            </a:r>
          </a:p>
          <a:p>
            <a:pPr lvl="2"/>
            <a:r>
              <a:rPr lang="en-US" dirty="0" smtClean="0">
                <a:solidFill>
                  <a:schemeClr val="bg1"/>
                </a:solidFill>
                <a:latin typeface="American Typewriter"/>
              </a:rPr>
              <a:t>Often described as “hard-working” with indomitable will</a:t>
            </a:r>
          </a:p>
          <a:p>
            <a:pPr lvl="3"/>
            <a:r>
              <a:rPr lang="en-US" dirty="0" smtClean="0">
                <a:solidFill>
                  <a:schemeClr val="bg1"/>
                </a:solidFill>
                <a:latin typeface="American Typewriter"/>
              </a:rPr>
              <a:t>Accomplishments that seem unlikely</a:t>
            </a:r>
          </a:p>
          <a:p>
            <a:pPr lvl="3"/>
            <a:r>
              <a:rPr lang="en-US" dirty="0" smtClean="0">
                <a:solidFill>
                  <a:schemeClr val="bg1"/>
                </a:solidFill>
                <a:latin typeface="American Typewriter"/>
              </a:rPr>
              <a:t>Often displays of physical strength and will </a:t>
            </a:r>
          </a:p>
          <a:p>
            <a:pPr lvl="2"/>
            <a:r>
              <a:rPr lang="en-US" dirty="0" smtClean="0">
                <a:solidFill>
                  <a:schemeClr val="bg1"/>
                </a:solidFill>
                <a:latin typeface="American Typewriter"/>
              </a:rPr>
              <a:t>The Problem: These portrayals mask the institutional privileges from which white men benefit</a:t>
            </a:r>
          </a:p>
          <a:p>
            <a:pPr>
              <a:buNone/>
            </a:pPr>
            <a:endParaRPr lang="en-US" dirty="0" smtClean="0">
              <a:solidFill>
                <a:schemeClr val="bg1"/>
              </a:solidFill>
              <a:latin typeface="American Typewriter"/>
            </a:endParaRPr>
          </a:p>
        </p:txBody>
      </p:sp>
      <p:pic>
        <p:nvPicPr>
          <p:cNvPr id="4" name="Picture 3" descr="Pat Tillman Pic.jpg"/>
          <p:cNvPicPr>
            <a:picLocks noChangeAspect="1"/>
          </p:cNvPicPr>
          <p:nvPr/>
        </p:nvPicPr>
        <p:blipFill>
          <a:blip r:embed="rId2"/>
          <a:stretch>
            <a:fillRect/>
          </a:stretch>
        </p:blipFill>
        <p:spPr>
          <a:xfrm>
            <a:off x="3200400" y="1417638"/>
            <a:ext cx="3048000" cy="3975100"/>
          </a:xfrm>
          <a:prstGeom prst="rect">
            <a:avLst/>
          </a:prstGeom>
        </p:spPr>
      </p:pic>
      <p:pic>
        <p:nvPicPr>
          <p:cNvPr id="5" name="Picture 4" descr="Lance Armstrong Pic.jpg"/>
          <p:cNvPicPr>
            <a:picLocks noChangeAspect="1"/>
          </p:cNvPicPr>
          <p:nvPr/>
        </p:nvPicPr>
        <p:blipFill>
          <a:blip r:embed="rId3"/>
          <a:stretch>
            <a:fillRect/>
          </a:stretch>
        </p:blipFill>
        <p:spPr>
          <a:xfrm>
            <a:off x="3200400" y="1417638"/>
            <a:ext cx="3048000" cy="3975100"/>
          </a:xfrm>
          <a:prstGeom prst="rect">
            <a:avLst/>
          </a:prstGeom>
        </p:spPr>
      </p:pic>
      <p:pic>
        <p:nvPicPr>
          <p:cNvPr id="6" name="Picture 5" descr="Tebow Pic.jpg"/>
          <p:cNvPicPr>
            <a:picLocks noChangeAspect="1"/>
          </p:cNvPicPr>
          <p:nvPr/>
        </p:nvPicPr>
        <p:blipFill>
          <a:blip r:embed="rId4"/>
          <a:stretch>
            <a:fillRect/>
          </a:stretch>
        </p:blipFill>
        <p:spPr>
          <a:xfrm>
            <a:off x="3200400" y="1417638"/>
            <a:ext cx="3048000" cy="3975100"/>
          </a:xfrm>
          <a:prstGeom prst="rect">
            <a:avLst/>
          </a:prstGeom>
        </p:spPr>
      </p:pic>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3"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3"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3"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3"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3"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accel="50000" decel="50000" fill="hold" grpId="3"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accel="50000" decel="50000" fill="hold" grpId="3"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accel="50000" decel="50000" fill="hold" grpId="3"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accel="50000" decel="50000" fill="hold" grpId="3"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accel="50000" decel="50000" fill="hold" grpId="3"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5"/>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4"/>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nodeType="clickEffect">
                                  <p:stCondLst>
                                    <p:cond delay="0"/>
                                  </p:stCondLst>
                                  <p:childTnLst>
                                    <p:set>
                                      <p:cBhvr>
                                        <p:cTn id="6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3"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Films</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85000" lnSpcReduction="10000"/>
          </a:bodyPr>
          <a:lstStyle/>
          <a:p>
            <a:r>
              <a:rPr lang="en-US" dirty="0" smtClean="0">
                <a:solidFill>
                  <a:schemeClr val="bg1"/>
                </a:solidFill>
                <a:latin typeface="American Typewriter"/>
              </a:rPr>
              <a:t>Post-9/11 Culture</a:t>
            </a:r>
          </a:p>
          <a:p>
            <a:pPr lvl="1"/>
            <a:r>
              <a:rPr lang="en-US" dirty="0" smtClean="0">
                <a:solidFill>
                  <a:schemeClr val="bg1"/>
                </a:solidFill>
                <a:latin typeface="American Typewriter"/>
              </a:rPr>
              <a:t>Re-masculinization of American men in media</a:t>
            </a:r>
          </a:p>
          <a:p>
            <a:pPr lvl="2"/>
            <a:r>
              <a:rPr lang="en-US" dirty="0" smtClean="0">
                <a:solidFill>
                  <a:schemeClr val="bg1"/>
                </a:solidFill>
                <a:latin typeface="American Typewriter"/>
              </a:rPr>
              <a:t>Bring back the cowboy figure </a:t>
            </a:r>
          </a:p>
          <a:p>
            <a:pPr lvl="1"/>
            <a:r>
              <a:rPr lang="en-US" dirty="0" smtClean="0">
                <a:solidFill>
                  <a:schemeClr val="bg1"/>
                </a:solidFill>
                <a:latin typeface="American Typewriter"/>
              </a:rPr>
              <a:t>Rise of man-boy figure in American films</a:t>
            </a:r>
          </a:p>
          <a:p>
            <a:pPr lvl="2"/>
            <a:r>
              <a:rPr lang="en-US" dirty="0" smtClean="0">
                <a:solidFill>
                  <a:schemeClr val="bg1"/>
                </a:solidFill>
                <a:latin typeface="American Typewriter"/>
              </a:rPr>
              <a:t>Judd Apatow and Will Ferrell</a:t>
            </a:r>
          </a:p>
          <a:p>
            <a:r>
              <a:rPr lang="en-US" dirty="0" smtClean="0">
                <a:solidFill>
                  <a:schemeClr val="bg1"/>
                </a:solidFill>
                <a:latin typeface="American Typewriter"/>
              </a:rPr>
              <a:t>Are their films a comedic attempt to chip away at the white male power structure? </a:t>
            </a:r>
          </a:p>
          <a:p>
            <a:r>
              <a:rPr lang="en-US" dirty="0" smtClean="0">
                <a:solidFill>
                  <a:schemeClr val="bg1"/>
                </a:solidFill>
                <a:latin typeface="American Typewriter"/>
              </a:rPr>
              <a:t>Or, in poking fun at dominant masculine ideals, Apatow and Ferrell are re-producing the very stereotypical ideas about masculinity they think they are ridiculing</a:t>
            </a:r>
            <a:endParaRPr lang="en-US" dirty="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accel="50000" decel="5000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accel="50000" decel="5000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Judd Apatow</a:t>
            </a:r>
            <a:endParaRPr lang="en-US" dirty="0">
              <a:solidFill>
                <a:schemeClr val="accent6"/>
              </a:solidFill>
              <a:latin typeface="Copperplate"/>
            </a:endParaRPr>
          </a:p>
        </p:txBody>
      </p:sp>
      <p:sp>
        <p:nvSpPr>
          <p:cNvPr id="3" name="Content Placeholder 2"/>
          <p:cNvSpPr>
            <a:spLocks noGrp="1"/>
          </p:cNvSpPr>
          <p:nvPr>
            <p:ph idx="1"/>
          </p:nvPr>
        </p:nvSpPr>
        <p:spPr/>
        <p:txBody>
          <a:bodyPr/>
          <a:lstStyle/>
          <a:p>
            <a:endParaRPr lang="en-US" u="sng" dirty="0"/>
          </a:p>
        </p:txBody>
      </p:sp>
      <p:pic>
        <p:nvPicPr>
          <p:cNvPr id="4" name="Picture 3" descr="40 Year Old Virgin.jpg"/>
          <p:cNvPicPr>
            <a:picLocks noChangeAspect="1"/>
          </p:cNvPicPr>
          <p:nvPr/>
        </p:nvPicPr>
        <p:blipFill>
          <a:blip r:embed="rId2"/>
          <a:stretch>
            <a:fillRect/>
          </a:stretch>
        </p:blipFill>
        <p:spPr>
          <a:xfrm>
            <a:off x="372024" y="1600200"/>
            <a:ext cx="2752176" cy="4078224"/>
          </a:xfrm>
          <a:prstGeom prst="rect">
            <a:avLst/>
          </a:prstGeom>
        </p:spPr>
      </p:pic>
      <p:pic>
        <p:nvPicPr>
          <p:cNvPr id="5" name="Picture 4" descr="Knocked Up .jpg"/>
          <p:cNvPicPr>
            <a:picLocks noChangeAspect="1"/>
          </p:cNvPicPr>
          <p:nvPr/>
        </p:nvPicPr>
        <p:blipFill>
          <a:blip r:embed="rId3"/>
          <a:stretch>
            <a:fillRect/>
          </a:stretch>
        </p:blipFill>
        <p:spPr>
          <a:xfrm>
            <a:off x="3124200" y="1600200"/>
            <a:ext cx="2794000" cy="4127500"/>
          </a:xfrm>
          <a:prstGeom prst="rect">
            <a:avLst/>
          </a:prstGeom>
        </p:spPr>
      </p:pic>
      <p:pic>
        <p:nvPicPr>
          <p:cNvPr id="6" name="Picture 5" descr="This is 40 .jpg"/>
          <p:cNvPicPr>
            <a:picLocks noChangeAspect="1"/>
          </p:cNvPicPr>
          <p:nvPr/>
        </p:nvPicPr>
        <p:blipFill>
          <a:blip r:embed="rId4"/>
          <a:stretch>
            <a:fillRect/>
          </a:stretch>
        </p:blipFill>
        <p:spPr>
          <a:xfrm>
            <a:off x="5918200" y="1612900"/>
            <a:ext cx="2822571" cy="4114800"/>
          </a:xfrm>
          <a:prstGeom prst="rect">
            <a:avLst/>
          </a:prstGeom>
        </p:spPr>
      </p:pic>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Judd Apatow</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77500" lnSpcReduction="20000"/>
          </a:bodyPr>
          <a:lstStyle/>
          <a:p>
            <a:r>
              <a:rPr lang="en-US" dirty="0" err="1" smtClean="0">
                <a:solidFill>
                  <a:schemeClr val="bg1"/>
                </a:solidFill>
                <a:latin typeface="American Typewriter"/>
              </a:rPr>
              <a:t>Apatow</a:t>
            </a:r>
            <a:r>
              <a:rPr lang="en-US" dirty="0" smtClean="0">
                <a:solidFill>
                  <a:schemeClr val="bg1"/>
                </a:solidFill>
                <a:latin typeface="American Typewriter"/>
              </a:rPr>
              <a:t> began his career with the celebration of </a:t>
            </a:r>
            <a:r>
              <a:rPr lang="en-US" dirty="0" err="1" smtClean="0">
                <a:solidFill>
                  <a:schemeClr val="bg1"/>
                </a:solidFill>
                <a:latin typeface="American Typewriter"/>
              </a:rPr>
              <a:t>a“nerd</a:t>
            </a:r>
            <a:r>
              <a:rPr lang="en-US" dirty="0" smtClean="0">
                <a:solidFill>
                  <a:schemeClr val="bg1"/>
                </a:solidFill>
                <a:latin typeface="American Typewriter"/>
              </a:rPr>
              <a:t>” figure of white masculinity, but many of his films have featured other more stereotypical white masculinities</a:t>
            </a:r>
          </a:p>
          <a:p>
            <a:r>
              <a:rPr lang="en-US" dirty="0" smtClean="0">
                <a:solidFill>
                  <a:schemeClr val="bg1"/>
                </a:solidFill>
                <a:latin typeface="American Typewriter"/>
              </a:rPr>
              <a:t>“America fears the penis, and that’s something I’m going to help them get over.”  Judd Apatow, 2007  </a:t>
            </a:r>
          </a:p>
          <a:p>
            <a:r>
              <a:rPr lang="en-US" dirty="0" smtClean="0">
                <a:solidFill>
                  <a:schemeClr val="bg1"/>
                </a:solidFill>
                <a:latin typeface="American Typewriter"/>
              </a:rPr>
              <a:t>Films follow the post-9/11 trend of re-masculinization of American white men in an unique way</a:t>
            </a:r>
          </a:p>
          <a:p>
            <a:r>
              <a:rPr lang="en-US" dirty="0">
                <a:solidFill>
                  <a:schemeClr val="bg1"/>
                </a:solidFill>
                <a:latin typeface="American Typewriter"/>
              </a:rPr>
              <a:t>His films are predicated on this idea that white masculinity has been disempowerment by feminism </a:t>
            </a:r>
          </a:p>
          <a:p>
            <a:endParaRPr lang="en-US" dirty="0" smtClean="0">
              <a:solidFill>
                <a:schemeClr val="bg1"/>
              </a:solidFill>
              <a:latin typeface="American Typewriter"/>
            </a:endParaRPr>
          </a:p>
          <a:p>
            <a:pPr lvl="1"/>
            <a:endParaRPr lang="en-US" dirty="0" smtClean="0">
              <a:solidFill>
                <a:schemeClr val="bg1"/>
              </a:solidFill>
              <a:latin typeface="American Typewriter"/>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latin typeface="Copperplate"/>
              </a:rPr>
              <a:t>Judd Apatow</a:t>
            </a:r>
            <a:endParaRPr lang="en-US" dirty="0">
              <a:solidFill>
                <a:schemeClr val="accent6"/>
              </a:solidFill>
              <a:latin typeface="Copperplate"/>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1"/>
                </a:solidFill>
                <a:latin typeface="American Typewriter"/>
              </a:rPr>
              <a:t>“Judd Apatow and the Art of White Masculinity” by Latoya Peterson </a:t>
            </a:r>
          </a:p>
          <a:p>
            <a:pPr lvl="1"/>
            <a:r>
              <a:rPr lang="en-US" dirty="0" smtClean="0">
                <a:solidFill>
                  <a:schemeClr val="bg1"/>
                </a:solidFill>
                <a:latin typeface="American Typewriter"/>
              </a:rPr>
              <a:t>“His films…demonstrate the ways in which white masculinity has been ‘wounded’ by the feminist, gay, and civil rights movements.  In Apatow’s movies we see an entire generation of white men who rely on each other for a sense of validation and understanding, a generation of men who in many ways by refusing to grow-up are able to avoid the reality of changing power structures in American society.” </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5867</TotalTime>
  <Words>1976</Words>
  <Application>Microsoft Macintosh PowerPoint</Application>
  <PresentationFormat>On-screen Show (4:3)</PresentationFormat>
  <Paragraphs>139</Paragraphs>
  <Slides>20</Slides>
  <Notes>5</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Office Theme</vt:lpstr>
      <vt:lpstr>An Analysis of American white  Masculinity in 2013 </vt:lpstr>
      <vt:lpstr>Learning Outcomes</vt:lpstr>
      <vt:lpstr>Theoretical Framework</vt:lpstr>
      <vt:lpstr>Media as cultural pedagogy</vt:lpstr>
      <vt:lpstr>Stories of White Masculinity in American culture</vt:lpstr>
      <vt:lpstr>Films</vt:lpstr>
      <vt:lpstr>Judd Apatow</vt:lpstr>
      <vt:lpstr>Judd Apatow</vt:lpstr>
      <vt:lpstr>Judd Apatow</vt:lpstr>
      <vt:lpstr>Judd Apatow</vt:lpstr>
      <vt:lpstr>Will Ferrell</vt:lpstr>
      <vt:lpstr>Will Ferrell</vt:lpstr>
      <vt:lpstr>Will Ferrell</vt:lpstr>
      <vt:lpstr>On Apatow and Ferrell’s Films</vt:lpstr>
      <vt:lpstr>Films</vt:lpstr>
      <vt:lpstr>The Masquerade of Masculinity </vt:lpstr>
      <vt:lpstr>Personal Reflection</vt:lpstr>
      <vt:lpstr>Of Two Minds</vt:lpstr>
      <vt:lpstr>Slide 19</vt:lpstr>
      <vt:lpstr>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Analysis of American Masculinity </dc:title>
  <dc:creator>Edward Pare</dc:creator>
  <cp:lastModifiedBy>Edward Pare</cp:lastModifiedBy>
  <cp:revision>150</cp:revision>
  <cp:lastPrinted>2013-04-29T06:00:28Z</cp:lastPrinted>
  <dcterms:created xsi:type="dcterms:W3CDTF">2013-05-02T14:04:32Z</dcterms:created>
  <dcterms:modified xsi:type="dcterms:W3CDTF">2013-05-02T14:08:33Z</dcterms:modified>
</cp:coreProperties>
</file>