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6" autoAdjust="0"/>
    <p:restoredTop sz="94658" autoAdjust="0"/>
  </p:normalViewPr>
  <p:slideViewPr>
    <p:cSldViewPr>
      <p:cViewPr varScale="1">
        <p:scale>
          <a:sx n="74" d="100"/>
          <a:sy n="74" d="100"/>
        </p:scale>
        <p:origin x="-42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408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Shape 2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Shape 2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Shape 2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ctrTitle"/>
          </p:nvPr>
        </p:nvSpPr>
        <p:spPr>
          <a:xfrm>
            <a:off x="1997075" y="1461141"/>
            <a:ext cx="6400799" cy="147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ubTitle" idx="1"/>
          </p:nvPr>
        </p:nvSpPr>
        <p:spPr>
          <a:xfrm>
            <a:off x="1997075" y="3002402"/>
            <a:ext cx="6400799" cy="1162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203200" algn="l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32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03200" algn="l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32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03200" algn="l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32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03200" algn="l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32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03200" algn="l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32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03200" algn="l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32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03200" algn="l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32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03200" algn="l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32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03200" algn="l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32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/>
          <p:nvPr/>
        </p:nvSpPr>
        <p:spPr>
          <a:xfrm>
            <a:off x="0" y="0"/>
            <a:ext cx="3135299" cy="6858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16" name="Shape 16"/>
          <p:cNvSpPr/>
          <p:nvPr/>
        </p:nvSpPr>
        <p:spPr>
          <a:xfrm>
            <a:off x="3175" y="0"/>
            <a:ext cx="635000" cy="812800"/>
          </a:xfrm>
          <a:custGeom>
            <a:avLst/>
            <a:gdLst/>
            <a:ahLst/>
            <a:cxnLst/>
            <a:rect l="0" t="0" r="0" b="0"/>
            <a:pathLst>
              <a:path w="400" h="512" extrusionOk="0">
                <a:moveTo>
                  <a:pt x="400" y="512"/>
                </a:moveTo>
                <a:lnTo>
                  <a:pt x="2" y="0"/>
                </a:lnTo>
                <a:lnTo>
                  <a:pt x="0" y="0"/>
                </a:lnTo>
                <a:lnTo>
                  <a:pt x="0" y="512"/>
                </a:lnTo>
                <a:lnTo>
                  <a:pt x="400" y="512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17" name="Shape 17"/>
          <p:cNvSpPr/>
          <p:nvPr/>
        </p:nvSpPr>
        <p:spPr>
          <a:xfrm>
            <a:off x="3175" y="2555875"/>
            <a:ext cx="635000" cy="815975"/>
          </a:xfrm>
          <a:custGeom>
            <a:avLst/>
            <a:gdLst/>
            <a:ahLst/>
            <a:cxnLst/>
            <a:rect l="0" t="0" r="0" b="0"/>
            <a:pathLst>
              <a:path w="400" h="514" extrusionOk="0">
                <a:moveTo>
                  <a:pt x="400" y="0"/>
                </a:moveTo>
                <a:lnTo>
                  <a:pt x="0" y="0"/>
                </a:lnTo>
                <a:lnTo>
                  <a:pt x="0" y="514"/>
                </a:lnTo>
                <a:lnTo>
                  <a:pt x="2" y="514"/>
                </a:lnTo>
                <a:lnTo>
                  <a:pt x="400" y="0"/>
                </a:lnTo>
                <a:close/>
              </a:path>
            </a:pathLst>
          </a:custGeom>
          <a:gradFill>
            <a:gsLst>
              <a:gs pos="0">
                <a:srgbClr val="0090DA"/>
              </a:gs>
              <a:gs pos="54000">
                <a:srgbClr val="0090DA"/>
              </a:gs>
              <a:gs pos="98000">
                <a:srgbClr val="2BC4F3"/>
              </a:gs>
              <a:gs pos="100000">
                <a:srgbClr val="00AEEE"/>
              </a:gs>
            </a:gsLst>
            <a:lin ang="81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18" name="Shape 18"/>
          <p:cNvSpPr/>
          <p:nvPr/>
        </p:nvSpPr>
        <p:spPr>
          <a:xfrm>
            <a:off x="3175" y="1743075"/>
            <a:ext cx="635000" cy="812800"/>
          </a:xfrm>
          <a:custGeom>
            <a:avLst/>
            <a:gdLst/>
            <a:ahLst/>
            <a:cxnLst/>
            <a:rect l="0" t="0" r="0" b="0"/>
            <a:pathLst>
              <a:path w="400" h="512" extrusionOk="0">
                <a:moveTo>
                  <a:pt x="400" y="512"/>
                </a:moveTo>
                <a:lnTo>
                  <a:pt x="2" y="0"/>
                </a:lnTo>
                <a:lnTo>
                  <a:pt x="0" y="0"/>
                </a:lnTo>
                <a:lnTo>
                  <a:pt x="0" y="512"/>
                </a:lnTo>
                <a:lnTo>
                  <a:pt x="400" y="512"/>
                </a:lnTo>
                <a:close/>
              </a:path>
            </a:pathLst>
          </a:custGeom>
          <a:gradFill>
            <a:gsLst>
              <a:gs pos="0">
                <a:srgbClr val="AAAAAA"/>
              </a:gs>
              <a:gs pos="54000">
                <a:srgbClr val="AAAAAA"/>
              </a:gs>
              <a:gs pos="98000">
                <a:srgbClr val="D2D2D2"/>
              </a:gs>
              <a:gs pos="100000">
                <a:srgbClr val="B9B9B9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19" name="Shape 19"/>
          <p:cNvSpPr/>
          <p:nvPr/>
        </p:nvSpPr>
        <p:spPr>
          <a:xfrm>
            <a:off x="152400" y="1743075"/>
            <a:ext cx="1317625" cy="812800"/>
          </a:xfrm>
          <a:custGeom>
            <a:avLst/>
            <a:gdLst/>
            <a:ahLst/>
            <a:cxnLst/>
            <a:rect l="0" t="0" r="0" b="0"/>
            <a:pathLst>
              <a:path w="830" h="512" extrusionOk="0">
                <a:moveTo>
                  <a:pt x="398" y="512"/>
                </a:moveTo>
                <a:lnTo>
                  <a:pt x="830" y="512"/>
                </a:lnTo>
                <a:lnTo>
                  <a:pt x="432" y="0"/>
                </a:lnTo>
                <a:lnTo>
                  <a:pt x="0" y="0"/>
                </a:lnTo>
                <a:lnTo>
                  <a:pt x="398" y="512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20" name="Shape 20"/>
          <p:cNvSpPr/>
          <p:nvPr/>
        </p:nvSpPr>
        <p:spPr>
          <a:xfrm>
            <a:off x="152400" y="4302125"/>
            <a:ext cx="1317625" cy="812800"/>
          </a:xfrm>
          <a:custGeom>
            <a:avLst/>
            <a:gdLst/>
            <a:ahLst/>
            <a:cxnLst/>
            <a:rect l="0" t="0" r="0" b="0"/>
            <a:pathLst>
              <a:path w="830" h="512" extrusionOk="0">
                <a:moveTo>
                  <a:pt x="830" y="0"/>
                </a:moveTo>
                <a:lnTo>
                  <a:pt x="398" y="0"/>
                </a:lnTo>
                <a:lnTo>
                  <a:pt x="0" y="512"/>
                </a:lnTo>
                <a:lnTo>
                  <a:pt x="432" y="512"/>
                </a:lnTo>
                <a:lnTo>
                  <a:pt x="830" y="0"/>
                </a:lnTo>
                <a:close/>
              </a:path>
            </a:pathLst>
          </a:custGeom>
          <a:gradFill>
            <a:gsLst>
              <a:gs pos="0">
                <a:srgbClr val="0090DA"/>
              </a:gs>
              <a:gs pos="54000">
                <a:srgbClr val="0090DA"/>
              </a:gs>
              <a:gs pos="98000">
                <a:srgbClr val="2BC4F3"/>
              </a:gs>
              <a:gs pos="100000">
                <a:srgbClr val="00AEEE"/>
              </a:gs>
            </a:gsLst>
            <a:lin ang="81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21" name="Shape 21"/>
          <p:cNvSpPr/>
          <p:nvPr/>
        </p:nvSpPr>
        <p:spPr>
          <a:xfrm>
            <a:off x="152400" y="3486150"/>
            <a:ext cx="1317625" cy="815975"/>
          </a:xfrm>
          <a:custGeom>
            <a:avLst/>
            <a:gdLst/>
            <a:ahLst/>
            <a:cxnLst/>
            <a:rect l="0" t="0" r="0" b="0"/>
            <a:pathLst>
              <a:path w="830" h="514" extrusionOk="0">
                <a:moveTo>
                  <a:pt x="432" y="0"/>
                </a:moveTo>
                <a:lnTo>
                  <a:pt x="0" y="0"/>
                </a:lnTo>
                <a:lnTo>
                  <a:pt x="398" y="514"/>
                </a:lnTo>
                <a:lnTo>
                  <a:pt x="830" y="514"/>
                </a:lnTo>
                <a:lnTo>
                  <a:pt x="432" y="0"/>
                </a:lnTo>
                <a:close/>
              </a:path>
            </a:pathLst>
          </a:custGeom>
          <a:gradFill>
            <a:gsLst>
              <a:gs pos="0">
                <a:srgbClr val="AAAAAA"/>
              </a:gs>
              <a:gs pos="54000">
                <a:srgbClr val="AAAAAA"/>
              </a:gs>
              <a:gs pos="98000">
                <a:srgbClr val="D2D2D2"/>
              </a:gs>
              <a:gs pos="100000">
                <a:srgbClr val="B9B9B9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22" name="Shape 22"/>
          <p:cNvSpPr/>
          <p:nvPr/>
        </p:nvSpPr>
        <p:spPr>
          <a:xfrm>
            <a:off x="984250" y="3486150"/>
            <a:ext cx="1322387" cy="815975"/>
          </a:xfrm>
          <a:custGeom>
            <a:avLst/>
            <a:gdLst/>
            <a:ahLst/>
            <a:cxnLst/>
            <a:rect l="0" t="0" r="0" b="0"/>
            <a:pathLst>
              <a:path w="833" h="514" extrusionOk="0">
                <a:moveTo>
                  <a:pt x="399" y="514"/>
                </a:moveTo>
                <a:lnTo>
                  <a:pt x="833" y="514"/>
                </a:lnTo>
                <a:lnTo>
                  <a:pt x="435" y="0"/>
                </a:lnTo>
                <a:lnTo>
                  <a:pt x="0" y="0"/>
                </a:lnTo>
                <a:lnTo>
                  <a:pt x="399" y="514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23" name="Shape 23"/>
          <p:cNvSpPr/>
          <p:nvPr/>
        </p:nvSpPr>
        <p:spPr>
          <a:xfrm>
            <a:off x="3175" y="3486150"/>
            <a:ext cx="635000" cy="815975"/>
          </a:xfrm>
          <a:custGeom>
            <a:avLst/>
            <a:gdLst/>
            <a:ahLst/>
            <a:cxnLst/>
            <a:rect l="0" t="0" r="0" b="0"/>
            <a:pathLst>
              <a:path w="400" h="514" extrusionOk="0">
                <a:moveTo>
                  <a:pt x="2" y="0"/>
                </a:moveTo>
                <a:lnTo>
                  <a:pt x="0" y="0"/>
                </a:lnTo>
                <a:lnTo>
                  <a:pt x="0" y="514"/>
                </a:lnTo>
                <a:lnTo>
                  <a:pt x="400" y="514"/>
                </a:lnTo>
                <a:lnTo>
                  <a:pt x="2" y="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24" name="Shape 24"/>
          <p:cNvSpPr/>
          <p:nvPr/>
        </p:nvSpPr>
        <p:spPr>
          <a:xfrm>
            <a:off x="984250" y="6045200"/>
            <a:ext cx="1322387" cy="812800"/>
          </a:xfrm>
          <a:custGeom>
            <a:avLst/>
            <a:gdLst/>
            <a:ahLst/>
            <a:cxnLst/>
            <a:rect l="0" t="0" r="0" b="0"/>
            <a:pathLst>
              <a:path w="833" h="512" extrusionOk="0">
                <a:moveTo>
                  <a:pt x="399" y="0"/>
                </a:moveTo>
                <a:lnTo>
                  <a:pt x="0" y="512"/>
                </a:lnTo>
                <a:lnTo>
                  <a:pt x="435" y="512"/>
                </a:lnTo>
                <a:lnTo>
                  <a:pt x="833" y="0"/>
                </a:lnTo>
                <a:lnTo>
                  <a:pt x="399" y="0"/>
                </a:lnTo>
                <a:close/>
              </a:path>
            </a:pathLst>
          </a:custGeom>
          <a:gradFill>
            <a:gsLst>
              <a:gs pos="0">
                <a:srgbClr val="0090DA"/>
              </a:gs>
              <a:gs pos="54000">
                <a:srgbClr val="0090DA"/>
              </a:gs>
              <a:gs pos="98000">
                <a:srgbClr val="2BC4F3"/>
              </a:gs>
              <a:gs pos="100000">
                <a:srgbClr val="00AEEE"/>
              </a:gs>
            </a:gsLst>
            <a:lin ang="81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25" name="Shape 25"/>
          <p:cNvSpPr/>
          <p:nvPr/>
        </p:nvSpPr>
        <p:spPr>
          <a:xfrm>
            <a:off x="984250" y="5232400"/>
            <a:ext cx="1322387" cy="812800"/>
          </a:xfrm>
          <a:custGeom>
            <a:avLst/>
            <a:gdLst/>
            <a:ahLst/>
            <a:cxnLst/>
            <a:rect l="0" t="0" r="0" b="0"/>
            <a:pathLst>
              <a:path w="833" h="512" extrusionOk="0">
                <a:moveTo>
                  <a:pt x="435" y="0"/>
                </a:moveTo>
                <a:lnTo>
                  <a:pt x="0" y="0"/>
                </a:lnTo>
                <a:lnTo>
                  <a:pt x="399" y="512"/>
                </a:lnTo>
                <a:lnTo>
                  <a:pt x="833" y="512"/>
                </a:lnTo>
                <a:lnTo>
                  <a:pt x="435" y="0"/>
                </a:lnTo>
                <a:close/>
              </a:path>
            </a:pathLst>
          </a:custGeom>
          <a:gradFill>
            <a:gsLst>
              <a:gs pos="0">
                <a:srgbClr val="AAAAAA"/>
              </a:gs>
              <a:gs pos="54000">
                <a:srgbClr val="AAAAAA"/>
              </a:gs>
              <a:gs pos="98000">
                <a:srgbClr val="D2D2D2"/>
              </a:gs>
              <a:gs pos="100000">
                <a:srgbClr val="B9B9B9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26" name="Shape 26"/>
          <p:cNvSpPr/>
          <p:nvPr/>
        </p:nvSpPr>
        <p:spPr>
          <a:xfrm>
            <a:off x="1820863" y="5232400"/>
            <a:ext cx="1317625" cy="812800"/>
          </a:xfrm>
          <a:custGeom>
            <a:avLst/>
            <a:gdLst/>
            <a:ahLst/>
            <a:cxnLst/>
            <a:rect l="0" t="0" r="0" b="0"/>
            <a:pathLst>
              <a:path w="830" h="512" extrusionOk="0">
                <a:moveTo>
                  <a:pt x="434" y="0"/>
                </a:moveTo>
                <a:lnTo>
                  <a:pt x="0" y="0"/>
                </a:lnTo>
                <a:lnTo>
                  <a:pt x="398" y="512"/>
                </a:lnTo>
                <a:lnTo>
                  <a:pt x="830" y="512"/>
                </a:lnTo>
                <a:lnTo>
                  <a:pt x="434" y="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27" name="Shape 27"/>
          <p:cNvSpPr/>
          <p:nvPr/>
        </p:nvSpPr>
        <p:spPr>
          <a:xfrm>
            <a:off x="3175" y="812800"/>
            <a:ext cx="635000" cy="812800"/>
          </a:xfrm>
          <a:custGeom>
            <a:avLst/>
            <a:gdLst/>
            <a:ahLst/>
            <a:cxnLst/>
            <a:rect l="0" t="0" r="0" b="0"/>
            <a:pathLst>
              <a:path w="400" h="512" extrusionOk="0">
                <a:moveTo>
                  <a:pt x="400" y="0"/>
                </a:moveTo>
                <a:lnTo>
                  <a:pt x="0" y="0"/>
                </a:lnTo>
                <a:lnTo>
                  <a:pt x="0" y="512"/>
                </a:lnTo>
                <a:lnTo>
                  <a:pt x="2" y="512"/>
                </a:lnTo>
                <a:lnTo>
                  <a:pt x="400" y="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28" name="Shape 28"/>
          <p:cNvSpPr/>
          <p:nvPr/>
        </p:nvSpPr>
        <p:spPr>
          <a:xfrm>
            <a:off x="152400" y="2555875"/>
            <a:ext cx="1317625" cy="815975"/>
          </a:xfrm>
          <a:custGeom>
            <a:avLst/>
            <a:gdLst/>
            <a:ahLst/>
            <a:cxnLst/>
            <a:rect l="0" t="0" r="0" b="0"/>
            <a:pathLst>
              <a:path w="830" h="514" extrusionOk="0">
                <a:moveTo>
                  <a:pt x="0" y="514"/>
                </a:moveTo>
                <a:lnTo>
                  <a:pt x="432" y="514"/>
                </a:lnTo>
                <a:lnTo>
                  <a:pt x="830" y="0"/>
                </a:lnTo>
                <a:lnTo>
                  <a:pt x="398" y="0"/>
                </a:lnTo>
                <a:lnTo>
                  <a:pt x="0" y="514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29" name="Shape 29"/>
          <p:cNvSpPr/>
          <p:nvPr/>
        </p:nvSpPr>
        <p:spPr>
          <a:xfrm>
            <a:off x="984250" y="4302125"/>
            <a:ext cx="1322387" cy="812800"/>
          </a:xfrm>
          <a:custGeom>
            <a:avLst/>
            <a:gdLst/>
            <a:ahLst/>
            <a:cxnLst/>
            <a:rect l="0" t="0" r="0" b="0"/>
            <a:pathLst>
              <a:path w="833" h="512" extrusionOk="0">
                <a:moveTo>
                  <a:pt x="0" y="512"/>
                </a:moveTo>
                <a:lnTo>
                  <a:pt x="435" y="512"/>
                </a:lnTo>
                <a:lnTo>
                  <a:pt x="833" y="0"/>
                </a:lnTo>
                <a:lnTo>
                  <a:pt x="399" y="0"/>
                </a:lnTo>
                <a:lnTo>
                  <a:pt x="0" y="512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30" name="Shape 30"/>
          <p:cNvSpPr/>
          <p:nvPr/>
        </p:nvSpPr>
        <p:spPr>
          <a:xfrm>
            <a:off x="3175" y="4302125"/>
            <a:ext cx="635000" cy="812800"/>
          </a:xfrm>
          <a:custGeom>
            <a:avLst/>
            <a:gdLst/>
            <a:ahLst/>
            <a:cxnLst/>
            <a:rect l="0" t="0" r="0" b="0"/>
            <a:pathLst>
              <a:path w="400" h="512" extrusionOk="0">
                <a:moveTo>
                  <a:pt x="400" y="0"/>
                </a:moveTo>
                <a:lnTo>
                  <a:pt x="0" y="0"/>
                </a:lnTo>
                <a:lnTo>
                  <a:pt x="0" y="512"/>
                </a:lnTo>
                <a:lnTo>
                  <a:pt x="2" y="512"/>
                </a:lnTo>
                <a:lnTo>
                  <a:pt x="400" y="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31" name="Shape 31"/>
          <p:cNvSpPr/>
          <p:nvPr/>
        </p:nvSpPr>
        <p:spPr>
          <a:xfrm>
            <a:off x="1820863" y="6045200"/>
            <a:ext cx="1317625" cy="812800"/>
          </a:xfrm>
          <a:custGeom>
            <a:avLst/>
            <a:gdLst/>
            <a:ahLst/>
            <a:cxnLst/>
            <a:rect l="0" t="0" r="0" b="0"/>
            <a:pathLst>
              <a:path w="830" h="512" extrusionOk="0">
                <a:moveTo>
                  <a:pt x="398" y="0"/>
                </a:moveTo>
                <a:lnTo>
                  <a:pt x="0" y="512"/>
                </a:lnTo>
                <a:lnTo>
                  <a:pt x="434" y="512"/>
                </a:lnTo>
                <a:lnTo>
                  <a:pt x="830" y="0"/>
                </a:lnTo>
                <a:lnTo>
                  <a:pt x="398" y="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32" name="Shape 32"/>
          <p:cNvSpPr/>
          <p:nvPr/>
        </p:nvSpPr>
        <p:spPr>
          <a:xfrm>
            <a:off x="152400" y="6045200"/>
            <a:ext cx="1317625" cy="812800"/>
          </a:xfrm>
          <a:custGeom>
            <a:avLst/>
            <a:gdLst/>
            <a:ahLst/>
            <a:cxnLst/>
            <a:rect l="0" t="0" r="0" b="0"/>
            <a:pathLst>
              <a:path w="830" h="512" extrusionOk="0">
                <a:moveTo>
                  <a:pt x="398" y="0"/>
                </a:moveTo>
                <a:lnTo>
                  <a:pt x="0" y="512"/>
                </a:lnTo>
                <a:lnTo>
                  <a:pt x="432" y="512"/>
                </a:lnTo>
                <a:lnTo>
                  <a:pt x="830" y="0"/>
                </a:lnTo>
                <a:lnTo>
                  <a:pt x="398" y="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33" name="Shape 33"/>
          <p:cNvSpPr/>
          <p:nvPr/>
        </p:nvSpPr>
        <p:spPr>
          <a:xfrm>
            <a:off x="3175" y="6045200"/>
            <a:ext cx="635000" cy="812800"/>
          </a:xfrm>
          <a:custGeom>
            <a:avLst/>
            <a:gdLst/>
            <a:ahLst/>
            <a:cxnLst/>
            <a:rect l="0" t="0" r="0" b="0"/>
            <a:pathLst>
              <a:path w="400" h="512" extrusionOk="0">
                <a:moveTo>
                  <a:pt x="400" y="0"/>
                </a:moveTo>
                <a:lnTo>
                  <a:pt x="0" y="0"/>
                </a:lnTo>
                <a:lnTo>
                  <a:pt x="0" y="512"/>
                </a:lnTo>
                <a:lnTo>
                  <a:pt x="2" y="512"/>
                </a:lnTo>
                <a:lnTo>
                  <a:pt x="400" y="0"/>
                </a:lnTo>
                <a:close/>
              </a:path>
            </a:pathLst>
          </a:custGeom>
          <a:gradFill>
            <a:gsLst>
              <a:gs pos="0">
                <a:srgbClr val="0090DA"/>
              </a:gs>
              <a:gs pos="54000">
                <a:srgbClr val="0090DA"/>
              </a:gs>
              <a:gs pos="98000">
                <a:srgbClr val="2BC4F3"/>
              </a:gs>
              <a:gs pos="100000">
                <a:srgbClr val="00AEEE"/>
              </a:gs>
            </a:gsLst>
            <a:lin ang="81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34" name="Shape 34"/>
          <p:cNvSpPr/>
          <p:nvPr/>
        </p:nvSpPr>
        <p:spPr>
          <a:xfrm>
            <a:off x="3175" y="5232400"/>
            <a:ext cx="635000" cy="812800"/>
          </a:xfrm>
          <a:custGeom>
            <a:avLst/>
            <a:gdLst/>
            <a:ahLst/>
            <a:cxnLst/>
            <a:rect l="0" t="0" r="0" b="0"/>
            <a:pathLst>
              <a:path w="400" h="512" extrusionOk="0">
                <a:moveTo>
                  <a:pt x="400" y="512"/>
                </a:moveTo>
                <a:lnTo>
                  <a:pt x="2" y="0"/>
                </a:lnTo>
                <a:lnTo>
                  <a:pt x="0" y="0"/>
                </a:lnTo>
                <a:lnTo>
                  <a:pt x="0" y="512"/>
                </a:lnTo>
                <a:lnTo>
                  <a:pt x="400" y="512"/>
                </a:lnTo>
                <a:close/>
              </a:path>
            </a:pathLst>
          </a:custGeom>
          <a:gradFill>
            <a:gsLst>
              <a:gs pos="0">
                <a:srgbClr val="AAAAAA"/>
              </a:gs>
              <a:gs pos="54000">
                <a:srgbClr val="AAAAAA"/>
              </a:gs>
              <a:gs pos="98000">
                <a:srgbClr val="D2D2D2"/>
              </a:gs>
              <a:gs pos="100000">
                <a:srgbClr val="B9B9B9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35" name="Shape 35"/>
          <p:cNvSpPr/>
          <p:nvPr/>
        </p:nvSpPr>
        <p:spPr>
          <a:xfrm>
            <a:off x="152400" y="5232400"/>
            <a:ext cx="1317625" cy="812800"/>
          </a:xfrm>
          <a:custGeom>
            <a:avLst/>
            <a:gdLst/>
            <a:ahLst/>
            <a:cxnLst/>
            <a:rect l="0" t="0" r="0" b="0"/>
            <a:pathLst>
              <a:path w="830" h="512" extrusionOk="0">
                <a:moveTo>
                  <a:pt x="398" y="512"/>
                </a:moveTo>
                <a:lnTo>
                  <a:pt x="830" y="512"/>
                </a:lnTo>
                <a:lnTo>
                  <a:pt x="432" y="0"/>
                </a:lnTo>
                <a:lnTo>
                  <a:pt x="0" y="0"/>
                </a:lnTo>
                <a:lnTo>
                  <a:pt x="398" y="512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36" name="Shape 36"/>
          <p:cNvSpPr/>
          <p:nvPr/>
        </p:nvSpPr>
        <p:spPr>
          <a:xfrm>
            <a:off x="7415211" y="0"/>
            <a:ext cx="1555750" cy="816301"/>
          </a:xfrm>
          <a:custGeom>
            <a:avLst/>
            <a:gdLst/>
            <a:ahLst/>
            <a:cxnLst/>
            <a:rect l="0" t="0" r="0" b="0"/>
            <a:pathLst>
              <a:path w="980" h="607" extrusionOk="0">
                <a:moveTo>
                  <a:pt x="510" y="607"/>
                </a:moveTo>
                <a:lnTo>
                  <a:pt x="980" y="0"/>
                </a:lnTo>
                <a:lnTo>
                  <a:pt x="470" y="0"/>
                </a:lnTo>
                <a:lnTo>
                  <a:pt x="0" y="607"/>
                </a:lnTo>
                <a:lnTo>
                  <a:pt x="510" y="607"/>
                </a:lnTo>
                <a:lnTo>
                  <a:pt x="510" y="607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37" name="Shape 37"/>
          <p:cNvSpPr/>
          <p:nvPr/>
        </p:nvSpPr>
        <p:spPr>
          <a:xfrm>
            <a:off x="8397875" y="1746911"/>
            <a:ext cx="746125" cy="813611"/>
          </a:xfrm>
          <a:custGeom>
            <a:avLst/>
            <a:gdLst/>
            <a:ahLst/>
            <a:cxnLst/>
            <a:rect l="0" t="0" r="0" b="0"/>
            <a:pathLst>
              <a:path w="470" h="605" extrusionOk="0">
                <a:moveTo>
                  <a:pt x="470" y="0"/>
                </a:moveTo>
                <a:lnTo>
                  <a:pt x="0" y="605"/>
                </a:lnTo>
                <a:lnTo>
                  <a:pt x="470" y="605"/>
                </a:lnTo>
                <a:lnTo>
                  <a:pt x="470" y="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38" name="Shape 38"/>
          <p:cNvSpPr/>
          <p:nvPr/>
        </p:nvSpPr>
        <p:spPr>
          <a:xfrm>
            <a:off x="8397875" y="2560524"/>
            <a:ext cx="746125" cy="813611"/>
          </a:xfrm>
          <a:custGeom>
            <a:avLst/>
            <a:gdLst/>
            <a:ahLst/>
            <a:cxnLst/>
            <a:rect l="0" t="0" r="0" b="0"/>
            <a:pathLst>
              <a:path w="470" h="605" extrusionOk="0">
                <a:moveTo>
                  <a:pt x="0" y="0"/>
                </a:moveTo>
                <a:lnTo>
                  <a:pt x="470" y="605"/>
                </a:lnTo>
                <a:lnTo>
                  <a:pt x="470" y="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39" name="Shape 39"/>
          <p:cNvSpPr/>
          <p:nvPr/>
        </p:nvSpPr>
        <p:spPr>
          <a:xfrm>
            <a:off x="8397875" y="2689"/>
            <a:ext cx="746125" cy="813611"/>
          </a:xfrm>
          <a:custGeom>
            <a:avLst/>
            <a:gdLst/>
            <a:ahLst/>
            <a:cxnLst/>
            <a:rect l="0" t="0" r="0" b="0"/>
            <a:pathLst>
              <a:path w="470" h="605" extrusionOk="0">
                <a:moveTo>
                  <a:pt x="470" y="0"/>
                </a:moveTo>
                <a:lnTo>
                  <a:pt x="0" y="605"/>
                </a:lnTo>
                <a:lnTo>
                  <a:pt x="470" y="605"/>
                </a:lnTo>
                <a:lnTo>
                  <a:pt x="470" y="0"/>
                </a:lnTo>
                <a:close/>
              </a:path>
            </a:pathLst>
          </a:custGeom>
          <a:gradFill>
            <a:gsLst>
              <a:gs pos="0">
                <a:srgbClr val="0090DA"/>
              </a:gs>
              <a:gs pos="54000">
                <a:srgbClr val="0090DA"/>
              </a:gs>
              <a:gs pos="98000">
                <a:srgbClr val="2BC4F3"/>
              </a:gs>
              <a:gs pos="100000">
                <a:srgbClr val="00AEEE"/>
              </a:gs>
            </a:gsLst>
            <a:lin ang="188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40" name="Shape 40"/>
          <p:cNvSpPr/>
          <p:nvPr/>
        </p:nvSpPr>
        <p:spPr>
          <a:xfrm>
            <a:off x="8397875" y="816300"/>
            <a:ext cx="746125" cy="809578"/>
          </a:xfrm>
          <a:custGeom>
            <a:avLst/>
            <a:gdLst/>
            <a:ahLst/>
            <a:cxnLst/>
            <a:rect l="0" t="0" r="0" b="0"/>
            <a:pathLst>
              <a:path w="470" h="602" extrusionOk="0">
                <a:moveTo>
                  <a:pt x="0" y="0"/>
                </a:moveTo>
                <a:lnTo>
                  <a:pt x="470" y="602"/>
                </a:lnTo>
                <a:lnTo>
                  <a:pt x="470" y="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AAAAAA"/>
              </a:gs>
              <a:gs pos="54000">
                <a:srgbClr val="AAAAAA"/>
              </a:gs>
              <a:gs pos="98000">
                <a:srgbClr val="D2D2D2"/>
              </a:gs>
              <a:gs pos="100000">
                <a:srgbClr val="B9B9B9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41" name="Shape 41"/>
          <p:cNvSpPr/>
          <p:nvPr/>
        </p:nvSpPr>
        <p:spPr>
          <a:xfrm>
            <a:off x="7415211" y="816300"/>
            <a:ext cx="1555750" cy="813611"/>
          </a:xfrm>
          <a:custGeom>
            <a:avLst/>
            <a:gdLst/>
            <a:ahLst/>
            <a:cxnLst/>
            <a:rect l="0" t="0" r="0" b="0"/>
            <a:pathLst>
              <a:path w="980" h="605" extrusionOk="0">
                <a:moveTo>
                  <a:pt x="510" y="0"/>
                </a:moveTo>
                <a:lnTo>
                  <a:pt x="980" y="605"/>
                </a:lnTo>
                <a:lnTo>
                  <a:pt x="470" y="605"/>
                </a:lnTo>
                <a:lnTo>
                  <a:pt x="0" y="0"/>
                </a:lnTo>
                <a:lnTo>
                  <a:pt x="510" y="0"/>
                </a:lnTo>
                <a:lnTo>
                  <a:pt x="510" y="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687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buNone/>
              <a:defRPr sz="3600"/>
            </a:lvl1pPr>
            <a:lvl2pPr rtl="0">
              <a:buNone/>
              <a:defRPr sz="3600"/>
            </a:lvl2pPr>
            <a:lvl3pPr rtl="0">
              <a:buNone/>
              <a:defRPr sz="3600"/>
            </a:lvl3pPr>
            <a:lvl4pPr rtl="0">
              <a:buNone/>
              <a:defRPr sz="3600"/>
            </a:lvl4pPr>
            <a:lvl5pPr rtl="0">
              <a:buNone/>
              <a:defRPr sz="3600"/>
            </a:lvl5pPr>
            <a:lvl6pPr rtl="0">
              <a:buNone/>
              <a:defRPr sz="3600"/>
            </a:lvl6pPr>
            <a:lvl7pPr rtl="0">
              <a:buNone/>
              <a:defRPr sz="3600"/>
            </a:lvl7pPr>
            <a:lvl8pPr rtl="0">
              <a:buNone/>
              <a:defRPr sz="3600"/>
            </a:lvl8pPr>
            <a:lvl9pPr rtl="0">
              <a:buNone/>
              <a:defRPr sz="3600"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0"/>
              </a:spcBef>
              <a:buClr>
                <a:schemeClr val="lt1"/>
              </a:buClr>
              <a:buSzPct val="166666"/>
              <a:buFont typeface="Arial"/>
              <a:buChar char="•"/>
              <a:defRPr sz="3200">
                <a:solidFill>
                  <a:schemeClr val="lt1"/>
                </a:solidFill>
              </a:defRPr>
            </a:lvl1pPr>
            <a:lvl2pPr marL="742950" indent="-285750" algn="l" rtl="0">
              <a:spcBef>
                <a:spcPts val="560"/>
              </a:spcBef>
              <a:buClr>
                <a:schemeClr val="lt1"/>
              </a:buClr>
              <a:buSzPct val="100000"/>
              <a:buFont typeface="Courier New"/>
              <a:buChar char="o"/>
              <a:defRPr sz="2800">
                <a:solidFill>
                  <a:schemeClr val="lt1"/>
                </a:solidFill>
              </a:defRPr>
            </a:lvl2pPr>
            <a:lvl3pPr marL="1143000" indent="-228600" algn="l" rtl="0">
              <a:spcBef>
                <a:spcPts val="480"/>
              </a:spcBef>
              <a:buClr>
                <a:schemeClr val="lt1"/>
              </a:buClr>
              <a:buSzPct val="100000"/>
              <a:buFont typeface="Wingdings"/>
              <a:buChar char="§"/>
              <a:defRPr sz="2400">
                <a:solidFill>
                  <a:schemeClr val="lt1"/>
                </a:solidFill>
              </a:defRPr>
            </a:lvl3pPr>
            <a:lvl4pPr marL="1600200" indent="-228600" algn="l" rtl="0">
              <a:spcBef>
                <a:spcPts val="400"/>
              </a:spcBef>
              <a:buClr>
                <a:schemeClr val="lt1"/>
              </a:buClr>
              <a:buSzPct val="166666"/>
              <a:buFont typeface="Arial"/>
              <a:buChar char="•"/>
              <a:defRPr sz="2000">
                <a:solidFill>
                  <a:schemeClr val="lt1"/>
                </a:solidFill>
              </a:defRPr>
            </a:lvl4pPr>
            <a:lvl5pPr marL="2057400" indent="-228600" algn="l" rtl="0">
              <a:spcBef>
                <a:spcPts val="400"/>
              </a:spcBef>
              <a:buClr>
                <a:schemeClr val="lt1"/>
              </a:buClr>
              <a:buSzPct val="100000"/>
              <a:buFont typeface="Courier New"/>
              <a:buChar char="o"/>
              <a:defRPr sz="2000">
                <a:solidFill>
                  <a:schemeClr val="lt1"/>
                </a:solidFill>
              </a:defRPr>
            </a:lvl5pPr>
            <a:lvl6pPr marL="2514600" indent="-228600" algn="l" rtl="0">
              <a:spcBef>
                <a:spcPts val="400"/>
              </a:spcBef>
              <a:buClr>
                <a:schemeClr val="lt1"/>
              </a:buClr>
              <a:buSzPct val="100000"/>
              <a:buFont typeface="Wingdings"/>
              <a:buChar char="§"/>
              <a:defRPr sz="2000">
                <a:solidFill>
                  <a:schemeClr val="lt1"/>
                </a:solidFill>
              </a:defRPr>
            </a:lvl6pPr>
            <a:lvl7pPr marL="2971800" indent="-228600" algn="l" rtl="0">
              <a:spcBef>
                <a:spcPts val="400"/>
              </a:spcBef>
              <a:buClr>
                <a:schemeClr val="lt1"/>
              </a:buClr>
              <a:buSzPct val="166666"/>
              <a:buFont typeface="Arial"/>
              <a:buChar char="•"/>
              <a:defRPr sz="2000">
                <a:solidFill>
                  <a:schemeClr val="lt1"/>
                </a:solidFill>
              </a:defRPr>
            </a:lvl7pPr>
            <a:lvl8pPr marL="3429000" indent="-228600" algn="l" rtl="0">
              <a:spcBef>
                <a:spcPts val="400"/>
              </a:spcBef>
              <a:buClr>
                <a:schemeClr val="lt1"/>
              </a:buClr>
              <a:buSzPct val="100000"/>
              <a:buFont typeface="Courier New"/>
              <a:buChar char="o"/>
              <a:defRPr sz="2000" baseline="0">
                <a:solidFill>
                  <a:schemeClr val="lt1"/>
                </a:solidFill>
              </a:defRPr>
            </a:lvl8pPr>
            <a:lvl9pPr marL="3886200" indent="-228600" algn="l" rtl="0">
              <a:spcBef>
                <a:spcPts val="400"/>
              </a:spcBef>
              <a:buClr>
                <a:schemeClr val="lt1"/>
              </a:buClr>
              <a:buSzPct val="100000"/>
              <a:buFont typeface="Wingdings"/>
              <a:buChar char="§"/>
              <a:defRPr sz="2000" baseline="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Shape 45"/>
          <p:cNvSpPr/>
          <p:nvPr/>
        </p:nvSpPr>
        <p:spPr>
          <a:xfrm>
            <a:off x="7415211" y="0"/>
            <a:ext cx="1555750" cy="816301"/>
          </a:xfrm>
          <a:custGeom>
            <a:avLst/>
            <a:gdLst/>
            <a:ahLst/>
            <a:cxnLst/>
            <a:rect l="0" t="0" r="0" b="0"/>
            <a:pathLst>
              <a:path w="980" h="607" extrusionOk="0">
                <a:moveTo>
                  <a:pt x="510" y="607"/>
                </a:moveTo>
                <a:lnTo>
                  <a:pt x="980" y="0"/>
                </a:lnTo>
                <a:lnTo>
                  <a:pt x="470" y="0"/>
                </a:lnTo>
                <a:lnTo>
                  <a:pt x="0" y="607"/>
                </a:lnTo>
                <a:lnTo>
                  <a:pt x="510" y="607"/>
                </a:lnTo>
                <a:lnTo>
                  <a:pt x="510" y="607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46" name="Shape 46"/>
          <p:cNvSpPr/>
          <p:nvPr/>
        </p:nvSpPr>
        <p:spPr>
          <a:xfrm>
            <a:off x="8397875" y="1746911"/>
            <a:ext cx="746125" cy="813611"/>
          </a:xfrm>
          <a:custGeom>
            <a:avLst/>
            <a:gdLst/>
            <a:ahLst/>
            <a:cxnLst/>
            <a:rect l="0" t="0" r="0" b="0"/>
            <a:pathLst>
              <a:path w="470" h="605" extrusionOk="0">
                <a:moveTo>
                  <a:pt x="470" y="0"/>
                </a:moveTo>
                <a:lnTo>
                  <a:pt x="0" y="605"/>
                </a:lnTo>
                <a:lnTo>
                  <a:pt x="470" y="605"/>
                </a:lnTo>
                <a:lnTo>
                  <a:pt x="470" y="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47" name="Shape 47"/>
          <p:cNvSpPr/>
          <p:nvPr/>
        </p:nvSpPr>
        <p:spPr>
          <a:xfrm>
            <a:off x="8397875" y="2560524"/>
            <a:ext cx="746125" cy="813611"/>
          </a:xfrm>
          <a:custGeom>
            <a:avLst/>
            <a:gdLst/>
            <a:ahLst/>
            <a:cxnLst/>
            <a:rect l="0" t="0" r="0" b="0"/>
            <a:pathLst>
              <a:path w="470" h="605" extrusionOk="0">
                <a:moveTo>
                  <a:pt x="0" y="0"/>
                </a:moveTo>
                <a:lnTo>
                  <a:pt x="470" y="605"/>
                </a:lnTo>
                <a:lnTo>
                  <a:pt x="470" y="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48" name="Shape 48"/>
          <p:cNvSpPr/>
          <p:nvPr/>
        </p:nvSpPr>
        <p:spPr>
          <a:xfrm>
            <a:off x="7415211" y="816300"/>
            <a:ext cx="1555750" cy="813611"/>
          </a:xfrm>
          <a:custGeom>
            <a:avLst/>
            <a:gdLst/>
            <a:ahLst/>
            <a:cxnLst/>
            <a:rect l="0" t="0" r="0" b="0"/>
            <a:pathLst>
              <a:path w="980" h="605" extrusionOk="0">
                <a:moveTo>
                  <a:pt x="510" y="0"/>
                </a:moveTo>
                <a:lnTo>
                  <a:pt x="980" y="605"/>
                </a:lnTo>
                <a:lnTo>
                  <a:pt x="470" y="605"/>
                </a:lnTo>
                <a:lnTo>
                  <a:pt x="0" y="0"/>
                </a:lnTo>
                <a:lnTo>
                  <a:pt x="510" y="0"/>
                </a:lnTo>
                <a:lnTo>
                  <a:pt x="510" y="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687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1pPr>
            <a:lvl2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2pPr>
            <a:lvl3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3pPr>
            <a:lvl4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4pPr>
            <a:lvl5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5pPr>
            <a:lvl6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6pPr>
            <a:lvl7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7pPr>
            <a:lvl8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8pPr>
            <a:lvl9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buNone/>
              <a:defRPr sz="2800"/>
            </a:lvl1pPr>
            <a:lvl2pPr rtl="0">
              <a:buNone/>
              <a:defRPr sz="2400"/>
            </a:lvl2pPr>
            <a:lvl3pPr rtl="0">
              <a:buNone/>
              <a:defRPr sz="20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buNone/>
              <a:defRPr sz="2800"/>
            </a:lvl1pPr>
            <a:lvl2pPr rtl="0">
              <a:buNone/>
              <a:defRPr sz="2400"/>
            </a:lvl2pPr>
            <a:lvl3pPr rtl="0">
              <a:buNone/>
              <a:defRPr sz="20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>
            <a:endParaRPr/>
          </a:p>
        </p:txBody>
      </p:sp>
      <p:sp>
        <p:nvSpPr>
          <p:cNvPr id="53" name="Shape 53"/>
          <p:cNvSpPr/>
          <p:nvPr/>
        </p:nvSpPr>
        <p:spPr>
          <a:xfrm>
            <a:off x="7415211" y="0"/>
            <a:ext cx="1555750" cy="816301"/>
          </a:xfrm>
          <a:custGeom>
            <a:avLst/>
            <a:gdLst/>
            <a:ahLst/>
            <a:cxnLst/>
            <a:rect l="0" t="0" r="0" b="0"/>
            <a:pathLst>
              <a:path w="980" h="607" extrusionOk="0">
                <a:moveTo>
                  <a:pt x="510" y="607"/>
                </a:moveTo>
                <a:lnTo>
                  <a:pt x="980" y="0"/>
                </a:lnTo>
                <a:lnTo>
                  <a:pt x="470" y="0"/>
                </a:lnTo>
                <a:lnTo>
                  <a:pt x="0" y="607"/>
                </a:lnTo>
                <a:lnTo>
                  <a:pt x="510" y="607"/>
                </a:lnTo>
                <a:lnTo>
                  <a:pt x="510" y="607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54" name="Shape 54"/>
          <p:cNvSpPr/>
          <p:nvPr/>
        </p:nvSpPr>
        <p:spPr>
          <a:xfrm>
            <a:off x="8397875" y="1746911"/>
            <a:ext cx="746125" cy="813611"/>
          </a:xfrm>
          <a:custGeom>
            <a:avLst/>
            <a:gdLst/>
            <a:ahLst/>
            <a:cxnLst/>
            <a:rect l="0" t="0" r="0" b="0"/>
            <a:pathLst>
              <a:path w="470" h="605" extrusionOk="0">
                <a:moveTo>
                  <a:pt x="470" y="0"/>
                </a:moveTo>
                <a:lnTo>
                  <a:pt x="0" y="605"/>
                </a:lnTo>
                <a:lnTo>
                  <a:pt x="470" y="605"/>
                </a:lnTo>
                <a:lnTo>
                  <a:pt x="470" y="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55" name="Shape 55"/>
          <p:cNvSpPr/>
          <p:nvPr/>
        </p:nvSpPr>
        <p:spPr>
          <a:xfrm>
            <a:off x="8397875" y="2560524"/>
            <a:ext cx="746125" cy="813611"/>
          </a:xfrm>
          <a:custGeom>
            <a:avLst/>
            <a:gdLst/>
            <a:ahLst/>
            <a:cxnLst/>
            <a:rect l="0" t="0" r="0" b="0"/>
            <a:pathLst>
              <a:path w="470" h="605" extrusionOk="0">
                <a:moveTo>
                  <a:pt x="0" y="0"/>
                </a:moveTo>
                <a:lnTo>
                  <a:pt x="470" y="605"/>
                </a:lnTo>
                <a:lnTo>
                  <a:pt x="470" y="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56" name="Shape 56"/>
          <p:cNvSpPr/>
          <p:nvPr/>
        </p:nvSpPr>
        <p:spPr>
          <a:xfrm>
            <a:off x="7415211" y="816300"/>
            <a:ext cx="1555750" cy="813611"/>
          </a:xfrm>
          <a:custGeom>
            <a:avLst/>
            <a:gdLst/>
            <a:ahLst/>
            <a:cxnLst/>
            <a:rect l="0" t="0" r="0" b="0"/>
            <a:pathLst>
              <a:path w="980" h="605" extrusionOk="0">
                <a:moveTo>
                  <a:pt x="510" y="0"/>
                </a:moveTo>
                <a:lnTo>
                  <a:pt x="980" y="605"/>
                </a:lnTo>
                <a:lnTo>
                  <a:pt x="470" y="605"/>
                </a:lnTo>
                <a:lnTo>
                  <a:pt x="0" y="0"/>
                </a:lnTo>
                <a:lnTo>
                  <a:pt x="510" y="0"/>
                </a:lnTo>
                <a:lnTo>
                  <a:pt x="510" y="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687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1pPr>
            <a:lvl2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2pPr>
            <a:lvl3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3pPr>
            <a:lvl4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4pPr>
            <a:lvl5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5pPr>
            <a:lvl6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6pPr>
            <a:lvl7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7pPr>
            <a:lvl8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8pPr>
            <a:lvl9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9" name="Shape 59"/>
          <p:cNvSpPr/>
          <p:nvPr/>
        </p:nvSpPr>
        <p:spPr>
          <a:xfrm>
            <a:off x="3175" y="3486150"/>
            <a:ext cx="635000" cy="815975"/>
          </a:xfrm>
          <a:custGeom>
            <a:avLst/>
            <a:gdLst/>
            <a:ahLst/>
            <a:cxnLst/>
            <a:rect l="0" t="0" r="0" b="0"/>
            <a:pathLst>
              <a:path w="400" h="514" extrusionOk="0">
                <a:moveTo>
                  <a:pt x="2" y="0"/>
                </a:moveTo>
                <a:lnTo>
                  <a:pt x="0" y="0"/>
                </a:lnTo>
                <a:lnTo>
                  <a:pt x="0" y="514"/>
                </a:lnTo>
                <a:lnTo>
                  <a:pt x="400" y="514"/>
                </a:lnTo>
                <a:lnTo>
                  <a:pt x="2" y="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60" name="Shape 60"/>
          <p:cNvSpPr/>
          <p:nvPr/>
        </p:nvSpPr>
        <p:spPr>
          <a:xfrm>
            <a:off x="3175" y="4302125"/>
            <a:ext cx="635000" cy="812800"/>
          </a:xfrm>
          <a:custGeom>
            <a:avLst/>
            <a:gdLst/>
            <a:ahLst/>
            <a:cxnLst/>
            <a:rect l="0" t="0" r="0" b="0"/>
            <a:pathLst>
              <a:path w="400" h="512" extrusionOk="0">
                <a:moveTo>
                  <a:pt x="400" y="0"/>
                </a:moveTo>
                <a:lnTo>
                  <a:pt x="0" y="0"/>
                </a:lnTo>
                <a:lnTo>
                  <a:pt x="0" y="512"/>
                </a:lnTo>
                <a:lnTo>
                  <a:pt x="2" y="512"/>
                </a:lnTo>
                <a:lnTo>
                  <a:pt x="400" y="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61" name="Shape 61"/>
          <p:cNvSpPr/>
          <p:nvPr/>
        </p:nvSpPr>
        <p:spPr>
          <a:xfrm>
            <a:off x="152400" y="6045200"/>
            <a:ext cx="1317625" cy="812800"/>
          </a:xfrm>
          <a:custGeom>
            <a:avLst/>
            <a:gdLst/>
            <a:ahLst/>
            <a:cxnLst/>
            <a:rect l="0" t="0" r="0" b="0"/>
            <a:pathLst>
              <a:path w="830" h="512" extrusionOk="0">
                <a:moveTo>
                  <a:pt x="398" y="0"/>
                </a:moveTo>
                <a:lnTo>
                  <a:pt x="0" y="512"/>
                </a:lnTo>
                <a:lnTo>
                  <a:pt x="432" y="512"/>
                </a:lnTo>
                <a:lnTo>
                  <a:pt x="830" y="0"/>
                </a:lnTo>
                <a:lnTo>
                  <a:pt x="398" y="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62" name="Shape 62"/>
          <p:cNvSpPr/>
          <p:nvPr/>
        </p:nvSpPr>
        <p:spPr>
          <a:xfrm>
            <a:off x="152400" y="5232400"/>
            <a:ext cx="1317625" cy="812800"/>
          </a:xfrm>
          <a:custGeom>
            <a:avLst/>
            <a:gdLst/>
            <a:ahLst/>
            <a:cxnLst/>
            <a:rect l="0" t="0" r="0" b="0"/>
            <a:pathLst>
              <a:path w="830" h="512" extrusionOk="0">
                <a:moveTo>
                  <a:pt x="398" y="512"/>
                </a:moveTo>
                <a:lnTo>
                  <a:pt x="830" y="512"/>
                </a:lnTo>
                <a:lnTo>
                  <a:pt x="432" y="0"/>
                </a:lnTo>
                <a:lnTo>
                  <a:pt x="0" y="0"/>
                </a:lnTo>
                <a:lnTo>
                  <a:pt x="398" y="512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63" name="Shape 63"/>
          <p:cNvSpPr/>
          <p:nvPr/>
        </p:nvSpPr>
        <p:spPr>
          <a:xfrm>
            <a:off x="7415211" y="0"/>
            <a:ext cx="1555750" cy="816301"/>
          </a:xfrm>
          <a:custGeom>
            <a:avLst/>
            <a:gdLst/>
            <a:ahLst/>
            <a:cxnLst/>
            <a:rect l="0" t="0" r="0" b="0"/>
            <a:pathLst>
              <a:path w="980" h="607" extrusionOk="0">
                <a:moveTo>
                  <a:pt x="510" y="607"/>
                </a:moveTo>
                <a:lnTo>
                  <a:pt x="980" y="0"/>
                </a:lnTo>
                <a:lnTo>
                  <a:pt x="470" y="0"/>
                </a:lnTo>
                <a:lnTo>
                  <a:pt x="0" y="607"/>
                </a:lnTo>
                <a:lnTo>
                  <a:pt x="510" y="607"/>
                </a:lnTo>
                <a:lnTo>
                  <a:pt x="510" y="607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64" name="Shape 64"/>
          <p:cNvSpPr/>
          <p:nvPr/>
        </p:nvSpPr>
        <p:spPr>
          <a:xfrm>
            <a:off x="8397875" y="1746911"/>
            <a:ext cx="746125" cy="813611"/>
          </a:xfrm>
          <a:custGeom>
            <a:avLst/>
            <a:gdLst/>
            <a:ahLst/>
            <a:cxnLst/>
            <a:rect l="0" t="0" r="0" b="0"/>
            <a:pathLst>
              <a:path w="470" h="605" extrusionOk="0">
                <a:moveTo>
                  <a:pt x="470" y="0"/>
                </a:moveTo>
                <a:lnTo>
                  <a:pt x="0" y="605"/>
                </a:lnTo>
                <a:lnTo>
                  <a:pt x="470" y="605"/>
                </a:lnTo>
                <a:lnTo>
                  <a:pt x="470" y="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65" name="Shape 65"/>
          <p:cNvSpPr/>
          <p:nvPr/>
        </p:nvSpPr>
        <p:spPr>
          <a:xfrm>
            <a:off x="8397875" y="2560524"/>
            <a:ext cx="746125" cy="813611"/>
          </a:xfrm>
          <a:custGeom>
            <a:avLst/>
            <a:gdLst/>
            <a:ahLst/>
            <a:cxnLst/>
            <a:rect l="0" t="0" r="0" b="0"/>
            <a:pathLst>
              <a:path w="470" h="605" extrusionOk="0">
                <a:moveTo>
                  <a:pt x="0" y="0"/>
                </a:moveTo>
                <a:lnTo>
                  <a:pt x="470" y="605"/>
                </a:lnTo>
                <a:lnTo>
                  <a:pt x="470" y="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66" name="Shape 66"/>
          <p:cNvSpPr/>
          <p:nvPr/>
        </p:nvSpPr>
        <p:spPr>
          <a:xfrm>
            <a:off x="7415211" y="816300"/>
            <a:ext cx="1555750" cy="813611"/>
          </a:xfrm>
          <a:custGeom>
            <a:avLst/>
            <a:gdLst/>
            <a:ahLst/>
            <a:cxnLst/>
            <a:rect l="0" t="0" r="0" b="0"/>
            <a:pathLst>
              <a:path w="980" h="605" extrusionOk="0">
                <a:moveTo>
                  <a:pt x="510" y="0"/>
                </a:moveTo>
                <a:lnTo>
                  <a:pt x="980" y="605"/>
                </a:lnTo>
                <a:lnTo>
                  <a:pt x="470" y="605"/>
                </a:lnTo>
                <a:lnTo>
                  <a:pt x="0" y="0"/>
                </a:lnTo>
                <a:lnTo>
                  <a:pt x="510" y="0"/>
                </a:lnTo>
                <a:lnTo>
                  <a:pt x="510" y="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574800" y="4427537"/>
            <a:ext cx="5486399" cy="684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14300" algn="ctr" rtl="0">
              <a:buSzPct val="100000"/>
              <a:buNone/>
              <a:defRPr sz="1800"/>
            </a:lvl1pPr>
            <a:lvl2pPr marL="0" indent="114300" algn="ctr" rtl="0">
              <a:buSzPct val="100000"/>
              <a:buNone/>
              <a:defRPr sz="1800"/>
            </a:lvl2pPr>
            <a:lvl3pPr marL="0" indent="114300" algn="ctr" rtl="0">
              <a:buSzPct val="100000"/>
              <a:buNone/>
              <a:defRPr sz="1800"/>
            </a:lvl3pPr>
            <a:lvl4pPr marL="0" indent="114300" algn="ctr" rtl="0">
              <a:buSzPct val="100000"/>
              <a:buNone/>
              <a:defRPr sz="1800"/>
            </a:lvl4pPr>
            <a:lvl5pPr marL="0" indent="114300" algn="ctr" rtl="0">
              <a:buSzPct val="100000"/>
              <a:buNone/>
              <a:defRPr sz="1800"/>
            </a:lvl5pPr>
            <a:lvl6pPr marL="0" indent="114300" algn="ctr" rtl="0">
              <a:buSzPct val="100000"/>
              <a:buNone/>
              <a:defRPr sz="1800"/>
            </a:lvl6pPr>
            <a:lvl7pPr marL="0" indent="114300" algn="ctr" rtl="0">
              <a:buSzPct val="100000"/>
              <a:buNone/>
              <a:defRPr sz="1800"/>
            </a:lvl7pPr>
            <a:lvl8pPr marL="0" indent="114300" algn="ctr" rtl="0">
              <a:buSzPct val="100000"/>
              <a:buNone/>
              <a:defRPr sz="1800"/>
            </a:lvl8pPr>
            <a:lvl9pPr marL="0" indent="114300" algn="ctr" rtl="0">
              <a:buSzPct val="100000"/>
              <a:buNone/>
              <a:defRPr sz="1800"/>
            </a:lvl9pPr>
          </a:lstStyle>
          <a:p>
            <a:endParaRPr/>
          </a:p>
        </p:txBody>
      </p:sp>
      <p:sp>
        <p:nvSpPr>
          <p:cNvPr id="69" name="Shape 69"/>
          <p:cNvSpPr/>
          <p:nvPr/>
        </p:nvSpPr>
        <p:spPr>
          <a:xfrm>
            <a:off x="3175" y="3486150"/>
            <a:ext cx="635000" cy="815975"/>
          </a:xfrm>
          <a:custGeom>
            <a:avLst/>
            <a:gdLst/>
            <a:ahLst/>
            <a:cxnLst/>
            <a:rect l="0" t="0" r="0" b="0"/>
            <a:pathLst>
              <a:path w="400" h="514" extrusionOk="0">
                <a:moveTo>
                  <a:pt x="2" y="0"/>
                </a:moveTo>
                <a:lnTo>
                  <a:pt x="0" y="0"/>
                </a:lnTo>
                <a:lnTo>
                  <a:pt x="0" y="514"/>
                </a:lnTo>
                <a:lnTo>
                  <a:pt x="400" y="514"/>
                </a:lnTo>
                <a:lnTo>
                  <a:pt x="2" y="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70" name="Shape 70"/>
          <p:cNvSpPr/>
          <p:nvPr/>
        </p:nvSpPr>
        <p:spPr>
          <a:xfrm>
            <a:off x="3175" y="4302125"/>
            <a:ext cx="635000" cy="812800"/>
          </a:xfrm>
          <a:custGeom>
            <a:avLst/>
            <a:gdLst/>
            <a:ahLst/>
            <a:cxnLst/>
            <a:rect l="0" t="0" r="0" b="0"/>
            <a:pathLst>
              <a:path w="400" h="512" extrusionOk="0">
                <a:moveTo>
                  <a:pt x="400" y="0"/>
                </a:moveTo>
                <a:lnTo>
                  <a:pt x="0" y="0"/>
                </a:lnTo>
                <a:lnTo>
                  <a:pt x="0" y="512"/>
                </a:lnTo>
                <a:lnTo>
                  <a:pt x="2" y="512"/>
                </a:lnTo>
                <a:lnTo>
                  <a:pt x="400" y="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71" name="Shape 71"/>
          <p:cNvSpPr/>
          <p:nvPr/>
        </p:nvSpPr>
        <p:spPr>
          <a:xfrm>
            <a:off x="152400" y="6045200"/>
            <a:ext cx="1317625" cy="812800"/>
          </a:xfrm>
          <a:custGeom>
            <a:avLst/>
            <a:gdLst/>
            <a:ahLst/>
            <a:cxnLst/>
            <a:rect l="0" t="0" r="0" b="0"/>
            <a:pathLst>
              <a:path w="830" h="512" extrusionOk="0">
                <a:moveTo>
                  <a:pt x="398" y="0"/>
                </a:moveTo>
                <a:lnTo>
                  <a:pt x="0" y="512"/>
                </a:lnTo>
                <a:lnTo>
                  <a:pt x="432" y="512"/>
                </a:lnTo>
                <a:lnTo>
                  <a:pt x="830" y="0"/>
                </a:lnTo>
                <a:lnTo>
                  <a:pt x="398" y="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72" name="Shape 72"/>
          <p:cNvSpPr/>
          <p:nvPr/>
        </p:nvSpPr>
        <p:spPr>
          <a:xfrm>
            <a:off x="152400" y="5232400"/>
            <a:ext cx="1317625" cy="812800"/>
          </a:xfrm>
          <a:custGeom>
            <a:avLst/>
            <a:gdLst/>
            <a:ahLst/>
            <a:cxnLst/>
            <a:rect l="0" t="0" r="0" b="0"/>
            <a:pathLst>
              <a:path w="830" h="512" extrusionOk="0">
                <a:moveTo>
                  <a:pt x="398" y="512"/>
                </a:moveTo>
                <a:lnTo>
                  <a:pt x="830" y="512"/>
                </a:lnTo>
                <a:lnTo>
                  <a:pt x="432" y="0"/>
                </a:lnTo>
                <a:lnTo>
                  <a:pt x="0" y="0"/>
                </a:lnTo>
                <a:lnTo>
                  <a:pt x="398" y="512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73" name="Shape 73"/>
          <p:cNvSpPr/>
          <p:nvPr/>
        </p:nvSpPr>
        <p:spPr>
          <a:xfrm>
            <a:off x="7415211" y="0"/>
            <a:ext cx="1555750" cy="816301"/>
          </a:xfrm>
          <a:custGeom>
            <a:avLst/>
            <a:gdLst/>
            <a:ahLst/>
            <a:cxnLst/>
            <a:rect l="0" t="0" r="0" b="0"/>
            <a:pathLst>
              <a:path w="980" h="607" extrusionOk="0">
                <a:moveTo>
                  <a:pt x="510" y="607"/>
                </a:moveTo>
                <a:lnTo>
                  <a:pt x="980" y="0"/>
                </a:lnTo>
                <a:lnTo>
                  <a:pt x="470" y="0"/>
                </a:lnTo>
                <a:lnTo>
                  <a:pt x="0" y="607"/>
                </a:lnTo>
                <a:lnTo>
                  <a:pt x="510" y="607"/>
                </a:lnTo>
                <a:lnTo>
                  <a:pt x="510" y="607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74" name="Shape 74"/>
          <p:cNvSpPr/>
          <p:nvPr/>
        </p:nvSpPr>
        <p:spPr>
          <a:xfrm>
            <a:off x="8397875" y="1746911"/>
            <a:ext cx="746125" cy="813611"/>
          </a:xfrm>
          <a:custGeom>
            <a:avLst/>
            <a:gdLst/>
            <a:ahLst/>
            <a:cxnLst/>
            <a:rect l="0" t="0" r="0" b="0"/>
            <a:pathLst>
              <a:path w="470" h="605" extrusionOk="0">
                <a:moveTo>
                  <a:pt x="470" y="0"/>
                </a:moveTo>
                <a:lnTo>
                  <a:pt x="0" y="605"/>
                </a:lnTo>
                <a:lnTo>
                  <a:pt x="470" y="605"/>
                </a:lnTo>
                <a:lnTo>
                  <a:pt x="470" y="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75" name="Shape 75"/>
          <p:cNvSpPr/>
          <p:nvPr/>
        </p:nvSpPr>
        <p:spPr>
          <a:xfrm>
            <a:off x="8397875" y="2560524"/>
            <a:ext cx="746125" cy="813611"/>
          </a:xfrm>
          <a:custGeom>
            <a:avLst/>
            <a:gdLst/>
            <a:ahLst/>
            <a:cxnLst/>
            <a:rect l="0" t="0" r="0" b="0"/>
            <a:pathLst>
              <a:path w="470" h="605" extrusionOk="0">
                <a:moveTo>
                  <a:pt x="0" y="0"/>
                </a:moveTo>
                <a:lnTo>
                  <a:pt x="470" y="605"/>
                </a:lnTo>
                <a:lnTo>
                  <a:pt x="470" y="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76" name="Shape 76"/>
          <p:cNvSpPr/>
          <p:nvPr/>
        </p:nvSpPr>
        <p:spPr>
          <a:xfrm>
            <a:off x="7415211" y="816300"/>
            <a:ext cx="1555750" cy="813611"/>
          </a:xfrm>
          <a:custGeom>
            <a:avLst/>
            <a:gdLst/>
            <a:ahLst/>
            <a:cxnLst/>
            <a:rect l="0" t="0" r="0" b="0"/>
            <a:pathLst>
              <a:path w="980" h="605" extrusionOk="0">
                <a:moveTo>
                  <a:pt x="510" y="0"/>
                </a:moveTo>
                <a:lnTo>
                  <a:pt x="980" y="605"/>
                </a:lnTo>
                <a:lnTo>
                  <a:pt x="470" y="605"/>
                </a:lnTo>
                <a:lnTo>
                  <a:pt x="0" y="0"/>
                </a:lnTo>
                <a:lnTo>
                  <a:pt x="510" y="0"/>
                </a:lnTo>
                <a:lnTo>
                  <a:pt x="510" y="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2890DA"/>
            </a:gs>
            <a:gs pos="100000">
              <a:schemeClr val="dk2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687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0"/>
              </a:spcBef>
              <a:buClr>
                <a:schemeClr val="lt1"/>
              </a:buClr>
              <a:buSzPct val="166666"/>
              <a:buFont typeface="Arial"/>
              <a:buChar char="•"/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560"/>
              </a:spcBef>
              <a:buClr>
                <a:schemeClr val="lt1"/>
              </a:buClr>
              <a:buSzPct val="100000"/>
              <a:buFont typeface="Courier New"/>
              <a:buChar char="o"/>
              <a:defRPr sz="2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chemeClr val="lt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400"/>
              </a:spcBef>
              <a:buClr>
                <a:schemeClr val="lt1"/>
              </a:buClr>
              <a:buSzPct val="166666"/>
              <a:buFont typeface="Arial"/>
              <a:buChar char="•"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400"/>
              </a:spcBef>
              <a:buClr>
                <a:schemeClr val="lt1"/>
              </a:buClr>
              <a:buSzPct val="100000"/>
              <a:buFont typeface="Courier New"/>
              <a:buChar char="o"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400"/>
              </a:spcBef>
              <a:buClr>
                <a:schemeClr val="lt1"/>
              </a:buClr>
              <a:buSzPct val="100000"/>
              <a:buFont typeface="Wingdings"/>
              <a:buChar char="§"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400"/>
              </a:spcBef>
              <a:buClr>
                <a:schemeClr val="lt1"/>
              </a:buClr>
              <a:buSzPct val="166666"/>
              <a:buFont typeface="Arial"/>
              <a:buChar char="•"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400"/>
              </a:spcBef>
              <a:buClr>
                <a:schemeClr val="lt1"/>
              </a:buClr>
              <a:buSzPct val="100000"/>
              <a:buFont typeface="Courier New"/>
              <a:buChar char="o"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400"/>
              </a:spcBef>
              <a:buClr>
                <a:schemeClr val="lt1"/>
              </a:buClr>
              <a:buSzPct val="100000"/>
              <a:buFont typeface="Wingdings"/>
              <a:buChar char="§"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Shape 7"/>
          <p:cNvSpPr/>
          <p:nvPr/>
        </p:nvSpPr>
        <p:spPr>
          <a:xfrm>
            <a:off x="0" y="0"/>
            <a:ext cx="3135299" cy="6858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8" name="Shape 8"/>
          <p:cNvSpPr/>
          <p:nvPr/>
        </p:nvSpPr>
        <p:spPr>
          <a:xfrm>
            <a:off x="3175" y="6045200"/>
            <a:ext cx="635000" cy="812800"/>
          </a:xfrm>
          <a:custGeom>
            <a:avLst/>
            <a:gdLst/>
            <a:ahLst/>
            <a:cxnLst/>
            <a:rect l="0" t="0" r="0" b="0"/>
            <a:pathLst>
              <a:path w="400" h="512" extrusionOk="0">
                <a:moveTo>
                  <a:pt x="400" y="0"/>
                </a:moveTo>
                <a:lnTo>
                  <a:pt x="0" y="0"/>
                </a:lnTo>
                <a:lnTo>
                  <a:pt x="0" y="512"/>
                </a:lnTo>
                <a:lnTo>
                  <a:pt x="2" y="512"/>
                </a:lnTo>
                <a:lnTo>
                  <a:pt x="400" y="0"/>
                </a:lnTo>
                <a:close/>
              </a:path>
            </a:pathLst>
          </a:custGeom>
          <a:gradFill>
            <a:gsLst>
              <a:gs pos="0">
                <a:srgbClr val="0090DA"/>
              </a:gs>
              <a:gs pos="54000">
                <a:srgbClr val="0090DA"/>
              </a:gs>
              <a:gs pos="98000">
                <a:srgbClr val="2BC4F3"/>
              </a:gs>
              <a:gs pos="100000">
                <a:srgbClr val="00AEEE"/>
              </a:gs>
            </a:gsLst>
            <a:lin ang="81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9" name="Shape 9"/>
          <p:cNvSpPr/>
          <p:nvPr/>
        </p:nvSpPr>
        <p:spPr>
          <a:xfrm>
            <a:off x="3175" y="5232400"/>
            <a:ext cx="635000" cy="812800"/>
          </a:xfrm>
          <a:custGeom>
            <a:avLst/>
            <a:gdLst/>
            <a:ahLst/>
            <a:cxnLst/>
            <a:rect l="0" t="0" r="0" b="0"/>
            <a:pathLst>
              <a:path w="400" h="512" extrusionOk="0">
                <a:moveTo>
                  <a:pt x="400" y="512"/>
                </a:moveTo>
                <a:lnTo>
                  <a:pt x="2" y="0"/>
                </a:lnTo>
                <a:lnTo>
                  <a:pt x="0" y="0"/>
                </a:lnTo>
                <a:lnTo>
                  <a:pt x="0" y="512"/>
                </a:lnTo>
                <a:lnTo>
                  <a:pt x="400" y="512"/>
                </a:lnTo>
                <a:close/>
              </a:path>
            </a:pathLst>
          </a:custGeom>
          <a:gradFill>
            <a:gsLst>
              <a:gs pos="0">
                <a:srgbClr val="AAAAAA"/>
              </a:gs>
              <a:gs pos="54000">
                <a:srgbClr val="AAAAAA"/>
              </a:gs>
              <a:gs pos="98000">
                <a:srgbClr val="D2D2D2"/>
              </a:gs>
              <a:gs pos="100000">
                <a:srgbClr val="B9B9B9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10" name="Shape 10"/>
          <p:cNvSpPr/>
          <p:nvPr/>
        </p:nvSpPr>
        <p:spPr>
          <a:xfrm>
            <a:off x="8397875" y="2689"/>
            <a:ext cx="746125" cy="813611"/>
          </a:xfrm>
          <a:custGeom>
            <a:avLst/>
            <a:gdLst/>
            <a:ahLst/>
            <a:cxnLst/>
            <a:rect l="0" t="0" r="0" b="0"/>
            <a:pathLst>
              <a:path w="470" h="605" extrusionOk="0">
                <a:moveTo>
                  <a:pt x="470" y="0"/>
                </a:moveTo>
                <a:lnTo>
                  <a:pt x="0" y="605"/>
                </a:lnTo>
                <a:lnTo>
                  <a:pt x="470" y="605"/>
                </a:lnTo>
                <a:lnTo>
                  <a:pt x="470" y="0"/>
                </a:lnTo>
                <a:close/>
              </a:path>
            </a:pathLst>
          </a:custGeom>
          <a:gradFill>
            <a:gsLst>
              <a:gs pos="0">
                <a:srgbClr val="0090DA"/>
              </a:gs>
              <a:gs pos="54000">
                <a:srgbClr val="0090DA"/>
              </a:gs>
              <a:gs pos="98000">
                <a:srgbClr val="2BC4F3"/>
              </a:gs>
              <a:gs pos="100000">
                <a:srgbClr val="00AEEE"/>
              </a:gs>
            </a:gsLst>
            <a:lin ang="188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11" name="Shape 11"/>
          <p:cNvSpPr/>
          <p:nvPr/>
        </p:nvSpPr>
        <p:spPr>
          <a:xfrm>
            <a:off x="8397875" y="816300"/>
            <a:ext cx="746125" cy="809578"/>
          </a:xfrm>
          <a:custGeom>
            <a:avLst/>
            <a:gdLst/>
            <a:ahLst/>
            <a:cxnLst/>
            <a:rect l="0" t="0" r="0" b="0"/>
            <a:pathLst>
              <a:path w="470" h="602" extrusionOk="0">
                <a:moveTo>
                  <a:pt x="0" y="0"/>
                </a:moveTo>
                <a:lnTo>
                  <a:pt x="470" y="602"/>
                </a:lnTo>
                <a:lnTo>
                  <a:pt x="470" y="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AAAAAA"/>
              </a:gs>
              <a:gs pos="54000">
                <a:srgbClr val="AAAAAA"/>
              </a:gs>
              <a:gs pos="98000">
                <a:srgbClr val="D2D2D2"/>
              </a:gs>
              <a:gs pos="100000">
                <a:srgbClr val="B9B9B9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ctrTitle"/>
          </p:nvPr>
        </p:nvSpPr>
        <p:spPr>
          <a:xfrm>
            <a:off x="748825" y="1328155"/>
            <a:ext cx="7050900" cy="1470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 rtl="0">
              <a:buNone/>
            </a:pPr>
            <a:r>
              <a:rPr lang="en" dirty="0"/>
              <a:t> </a:t>
            </a:r>
            <a:r>
              <a:rPr lang="en" sz="3600" dirty="0"/>
              <a:t>Compassion Meditation vs. Mindfulness Meditation: </a:t>
            </a:r>
          </a:p>
          <a:p>
            <a:pPr algn="ctr">
              <a:buNone/>
            </a:pPr>
            <a:r>
              <a:rPr lang="en" sz="3600" dirty="0"/>
              <a:t>Effect on Attitude and Disposition</a:t>
            </a:r>
          </a:p>
        </p:txBody>
      </p:sp>
      <p:sp>
        <p:nvSpPr>
          <p:cNvPr id="80" name="Shape 80"/>
          <p:cNvSpPr txBox="1">
            <a:spLocks noGrp="1"/>
          </p:cNvSpPr>
          <p:nvPr>
            <p:ph type="subTitle" idx="1"/>
          </p:nvPr>
        </p:nvSpPr>
        <p:spPr>
          <a:xfrm>
            <a:off x="2505582" y="5239180"/>
            <a:ext cx="6786000" cy="9254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buNone/>
            </a:pPr>
            <a:r>
              <a:rPr lang="en"/>
              <a:t>By Graham Maione</a:t>
            </a:r>
          </a:p>
          <a:p>
            <a:pPr algn="ctr">
              <a:buNone/>
            </a:pPr>
            <a:r>
              <a:rPr lang="en"/>
              <a:t>Advisor: Dr. Paul Bueno de Mesquita</a:t>
            </a:r>
          </a:p>
        </p:txBody>
      </p:sp>
      <p:sp>
        <p:nvSpPr>
          <p:cNvPr id="81" name="Shape 81"/>
          <p:cNvSpPr/>
          <p:nvPr/>
        </p:nvSpPr>
        <p:spPr>
          <a:xfrm>
            <a:off x="3632525" y="2798155"/>
            <a:ext cx="2374246" cy="2472929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lnSpc>
                <a:spcPct val="150000"/>
              </a:lnSpc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The Life Orientation Test (LOT-R)</a:t>
            </a:r>
          </a:p>
          <a:p>
            <a:pPr marL="457200" lvl="0" indent="-431800" rtl="0">
              <a:lnSpc>
                <a:spcPct val="150000"/>
              </a:lnSpc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Subjective Happiness Scale (SHS)</a:t>
            </a:r>
          </a:p>
          <a:p>
            <a:pPr marL="457200" lvl="0" indent="-431800" rtl="0">
              <a:lnSpc>
                <a:spcPct val="150000"/>
              </a:lnSpc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The Attitudes Towards Interpersonal Peer Violence Scale (ATIPV)</a:t>
            </a:r>
          </a:p>
          <a:p>
            <a:pPr marL="457200" lvl="0" indent="-431800" rtl="0">
              <a:lnSpc>
                <a:spcPct val="150000"/>
              </a:lnSpc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The Perceived Stress Scale</a:t>
            </a:r>
          </a:p>
          <a:p>
            <a:pPr marL="457200" lvl="0" indent="-431800">
              <a:lnSpc>
                <a:spcPct val="150000"/>
              </a:lnSpc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Mindful Attention Awareness Scale</a:t>
            </a:r>
          </a:p>
        </p:txBody>
      </p:sp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>
            <a:off x="264950" y="0"/>
            <a:ext cx="8229600" cy="1325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buNone/>
            </a:pPr>
            <a:r>
              <a:rPr lang="en" sz="4800">
                <a:solidFill>
                  <a:schemeClr val="lt1"/>
                </a:solidFill>
              </a:rPr>
              <a:t>Method: Materials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Minimal Risk IRB approval</a:t>
            </a:r>
          </a:p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One month of recruitment</a:t>
            </a:r>
          </a:p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Random Assignment to 1 of 3 groups</a:t>
            </a:r>
          </a:p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Experimental groups met 3 times for 45 once a week for 3 weeks.</a:t>
            </a:r>
          </a:p>
          <a:p>
            <a:pPr marL="914400" lvl="1" indent="-406400" rtl="0">
              <a:buClr>
                <a:schemeClr val="lt1"/>
              </a:buClr>
              <a:buSzPct val="87500"/>
              <a:buFont typeface="Courier New"/>
              <a:buChar char="o"/>
            </a:pPr>
            <a:r>
              <a:rPr lang="en"/>
              <a:t>Supplemental private meditation assigned</a:t>
            </a:r>
          </a:p>
          <a:p>
            <a:pPr marL="914400" lvl="1" indent="-406400" rtl="0">
              <a:buClr>
                <a:schemeClr val="lt1"/>
              </a:buClr>
              <a:buSzPct val="87500"/>
              <a:buFont typeface="Courier New"/>
              <a:buChar char="o"/>
            </a:pPr>
            <a:r>
              <a:rPr lang="en"/>
              <a:t>Administered measures before first and after last treatment session</a:t>
            </a:r>
          </a:p>
          <a:p>
            <a:pPr marL="914400" lvl="1" indent="-406400" rtl="0">
              <a:buClr>
                <a:schemeClr val="lt1"/>
              </a:buClr>
              <a:buSzPct val="87500"/>
              <a:buFont typeface="Courier New"/>
              <a:buChar char="o"/>
            </a:pPr>
            <a:r>
              <a:rPr lang="en"/>
              <a:t>Meditation room used as study location</a:t>
            </a:r>
          </a:p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Control group used as a baseline</a:t>
            </a:r>
          </a:p>
          <a:p>
            <a:endParaRPr/>
          </a:p>
        </p:txBody>
      </p:sp>
      <p:sp>
        <p:nvSpPr>
          <p:cNvPr id="145" name="Shape 14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687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buNone/>
            </a:pPr>
            <a:r>
              <a:rPr lang="en" sz="4800">
                <a:solidFill>
                  <a:schemeClr val="lt1"/>
                </a:solidFill>
              </a:rPr>
              <a:t>Method: Procedure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687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endParaRPr/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152" name="Shape 152"/>
          <p:cNvSpPr/>
          <p:nvPr/>
        </p:nvSpPr>
        <p:spPr>
          <a:xfrm>
            <a:off x="1548124" y="1245254"/>
            <a:ext cx="6047750" cy="4540622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457200" y="1369025"/>
            <a:ext cx="75891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Both within-group means improved across all 5 measured categories of attitude and disposition</a:t>
            </a:r>
          </a:p>
          <a:p>
            <a:pPr marL="914400" lvl="1" indent="-406400" rtl="0">
              <a:buClr>
                <a:schemeClr val="lt1"/>
              </a:buClr>
              <a:buSzPct val="87500"/>
              <a:buFont typeface="Courier New"/>
              <a:buChar char="o"/>
            </a:pPr>
            <a:r>
              <a:rPr lang="en"/>
              <a:t>Not to a significant degree</a:t>
            </a:r>
          </a:p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Differences existed between all 3 group means</a:t>
            </a:r>
          </a:p>
          <a:p>
            <a:pPr marL="914400" lvl="1" indent="-406400" rtl="0">
              <a:buClr>
                <a:schemeClr val="lt1"/>
              </a:buClr>
              <a:buSzPct val="87500"/>
              <a:buFont typeface="Courier New"/>
              <a:buChar char="o"/>
            </a:pPr>
            <a:r>
              <a:rPr lang="en"/>
              <a:t>Not to a significant degree</a:t>
            </a:r>
          </a:p>
          <a:p>
            <a:pPr marL="457200" lvl="0" indent="-4318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Average within subject change score improved across all categories</a:t>
            </a:r>
          </a:p>
        </p:txBody>
      </p:sp>
      <p:sp>
        <p:nvSpPr>
          <p:cNvPr id="158" name="Shape 158"/>
          <p:cNvSpPr txBox="1">
            <a:spLocks noGrp="1"/>
          </p:cNvSpPr>
          <p:nvPr>
            <p:ph type="title"/>
          </p:nvPr>
        </p:nvSpPr>
        <p:spPr>
          <a:xfrm>
            <a:off x="457200" y="-87300"/>
            <a:ext cx="8229600" cy="1325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buNone/>
            </a:pPr>
            <a:r>
              <a:rPr lang="en" sz="4800">
                <a:solidFill>
                  <a:schemeClr val="lt1"/>
                </a:solidFill>
              </a:rPr>
              <a:t>Results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title"/>
          </p:nvPr>
        </p:nvSpPr>
        <p:spPr>
          <a:xfrm>
            <a:off x="762000" y="457200"/>
            <a:ext cx="687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 rtl="0">
              <a:buNone/>
            </a:pPr>
            <a:r>
              <a:rPr lang="en" sz="4800" dirty="0">
                <a:solidFill>
                  <a:schemeClr val="lt1"/>
                </a:solidFill>
              </a:rPr>
              <a:t>Results</a:t>
            </a:r>
          </a:p>
          <a:p>
            <a:endParaRPr dirty="0"/>
          </a:p>
        </p:txBody>
      </p:sp>
      <p:sp>
        <p:nvSpPr>
          <p:cNvPr id="164" name="Shape 164"/>
          <p:cNvSpPr/>
          <p:nvPr/>
        </p:nvSpPr>
        <p:spPr>
          <a:xfrm>
            <a:off x="1396682" y="2549030"/>
            <a:ext cx="5417230" cy="343885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65" name="Shape 165"/>
          <p:cNvSpPr txBox="1"/>
          <p:nvPr/>
        </p:nvSpPr>
        <p:spPr>
          <a:xfrm>
            <a:off x="116875" y="599750"/>
            <a:ext cx="3657600" cy="4572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457200" y="1147525"/>
            <a:ext cx="8229600" cy="4469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Mindful +0.5 change score</a:t>
            </a:r>
          </a:p>
          <a:p>
            <a:pPr marL="457200" lvl="0" indent="-4318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Compassion +3.5 change score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457200" y="1137875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Mindful +0.28 change score</a:t>
            </a:r>
          </a:p>
          <a:p>
            <a:pPr marL="457200" lvl="0" indent="-4318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Compassion +0.13 change score</a:t>
            </a:r>
          </a:p>
        </p:txBody>
      </p:sp>
      <p:sp>
        <p:nvSpPr>
          <p:cNvPr id="172" name="Shape 172"/>
          <p:cNvSpPr txBox="1">
            <a:spLocks noGrp="1"/>
          </p:cNvSpPr>
          <p:nvPr>
            <p:ph type="title"/>
          </p:nvPr>
        </p:nvSpPr>
        <p:spPr>
          <a:xfrm>
            <a:off x="304800" y="-228600"/>
            <a:ext cx="8229600" cy="13208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buNone/>
            </a:pPr>
            <a:r>
              <a:rPr lang="en" sz="4800" dirty="0">
                <a:solidFill>
                  <a:schemeClr val="lt1"/>
                </a:solidFill>
              </a:rPr>
              <a:t>Results</a:t>
            </a:r>
          </a:p>
        </p:txBody>
      </p:sp>
      <p:sp>
        <p:nvSpPr>
          <p:cNvPr id="173" name="Shape 173"/>
          <p:cNvSpPr/>
          <p:nvPr/>
        </p:nvSpPr>
        <p:spPr>
          <a:xfrm>
            <a:off x="1524000" y="2590800"/>
            <a:ext cx="5229225" cy="351472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457200" y="1118600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Mindful +.04 change score</a:t>
            </a:r>
          </a:p>
          <a:p>
            <a:pPr marL="457200" lvl="0" indent="-4318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Compassion +.09 change score</a:t>
            </a:r>
          </a:p>
        </p:txBody>
      </p:sp>
      <p:sp>
        <p:nvSpPr>
          <p:cNvPr id="179" name="Shape 179"/>
          <p:cNvSpPr txBox="1">
            <a:spLocks noGrp="1"/>
          </p:cNvSpPr>
          <p:nvPr>
            <p:ph type="title"/>
          </p:nvPr>
        </p:nvSpPr>
        <p:spPr>
          <a:xfrm>
            <a:off x="408700" y="-126125"/>
            <a:ext cx="8229600" cy="1325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buNone/>
            </a:pPr>
            <a:r>
              <a:rPr lang="en" sz="4800">
                <a:solidFill>
                  <a:schemeClr val="lt1"/>
                </a:solidFill>
              </a:rPr>
              <a:t>Results</a:t>
            </a:r>
          </a:p>
        </p:txBody>
      </p:sp>
      <p:sp>
        <p:nvSpPr>
          <p:cNvPr id="180" name="Shape 180"/>
          <p:cNvSpPr/>
          <p:nvPr/>
        </p:nvSpPr>
        <p:spPr>
          <a:xfrm>
            <a:off x="1572137" y="2300350"/>
            <a:ext cx="5580377" cy="340522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457199" y="1166775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Mindful +2.5 change score</a:t>
            </a:r>
          </a:p>
          <a:p>
            <a:pPr marL="457200" lvl="0" indent="-4318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Compassion +1 change score</a:t>
            </a:r>
          </a:p>
        </p:txBody>
      </p:sp>
      <p:sp>
        <p:nvSpPr>
          <p:cNvPr id="186" name="Shape 186"/>
          <p:cNvSpPr txBox="1">
            <a:spLocks noGrp="1"/>
          </p:cNvSpPr>
          <p:nvPr>
            <p:ph type="title"/>
          </p:nvPr>
        </p:nvSpPr>
        <p:spPr>
          <a:xfrm>
            <a:off x="369900" y="-106700"/>
            <a:ext cx="8229600" cy="1325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buNone/>
            </a:pPr>
            <a:r>
              <a:rPr lang="en" sz="4800">
                <a:solidFill>
                  <a:schemeClr val="lt1"/>
                </a:solidFill>
              </a:rPr>
              <a:t>Results</a:t>
            </a:r>
          </a:p>
        </p:txBody>
      </p:sp>
      <p:sp>
        <p:nvSpPr>
          <p:cNvPr id="187" name="Shape 187"/>
          <p:cNvSpPr/>
          <p:nvPr/>
        </p:nvSpPr>
        <p:spPr>
          <a:xfrm>
            <a:off x="1423825" y="2358150"/>
            <a:ext cx="5840756" cy="3769801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457199" y="1209300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Mindful +0.4 change score</a:t>
            </a:r>
          </a:p>
          <a:p>
            <a:pPr marL="457200" lvl="0" indent="-4318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Compassion +.12 change score</a:t>
            </a:r>
          </a:p>
        </p:txBody>
      </p:sp>
      <p:sp>
        <p:nvSpPr>
          <p:cNvPr id="193" name="Shape 193"/>
          <p:cNvSpPr txBox="1">
            <a:spLocks noGrp="1"/>
          </p:cNvSpPr>
          <p:nvPr>
            <p:ph type="title"/>
          </p:nvPr>
        </p:nvSpPr>
        <p:spPr>
          <a:xfrm>
            <a:off x="369900" y="-68250"/>
            <a:ext cx="8229600" cy="1325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buNone/>
            </a:pPr>
            <a:r>
              <a:rPr lang="en" sz="4800">
                <a:solidFill>
                  <a:schemeClr val="lt1"/>
                </a:solidFill>
              </a:rPr>
              <a:t>Results</a:t>
            </a:r>
          </a:p>
        </p:txBody>
      </p:sp>
      <p:sp>
        <p:nvSpPr>
          <p:cNvPr id="194" name="Shape 194"/>
          <p:cNvSpPr/>
          <p:nvPr/>
        </p:nvSpPr>
        <p:spPr>
          <a:xfrm>
            <a:off x="1535271" y="2351975"/>
            <a:ext cx="5898856" cy="374087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>
            <a:spLocks noGrp="1"/>
          </p:cNvSpPr>
          <p:nvPr>
            <p:ph type="title"/>
          </p:nvPr>
        </p:nvSpPr>
        <p:spPr>
          <a:xfrm>
            <a:off x="996600" y="91637"/>
            <a:ext cx="687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buNone/>
            </a:pPr>
            <a:r>
              <a:rPr lang="en" sz="4800"/>
              <a:t>Results</a:t>
            </a:r>
          </a:p>
        </p:txBody>
      </p:sp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201" name="Shape 201"/>
          <p:cNvSpPr/>
          <p:nvPr/>
        </p:nvSpPr>
        <p:spPr>
          <a:xfrm>
            <a:off x="508775" y="1655000"/>
            <a:ext cx="7445563" cy="420801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02" name="Shape 202"/>
          <p:cNvSpPr txBox="1"/>
          <p:nvPr/>
        </p:nvSpPr>
        <p:spPr>
          <a:xfrm>
            <a:off x="4941225" y="5923700"/>
            <a:ext cx="3034199" cy="2118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/>
              <a:t>*lower levels indicate less stress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457200" y="1173990"/>
            <a:ext cx="77883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>
                <a:solidFill>
                  <a:schemeClr val="lt1"/>
                </a:solidFill>
              </a:rPr>
              <a:t>Meditation originated in Eastern spiritual traditions over 12,000 years ago.</a:t>
            </a:r>
          </a:p>
          <a:p>
            <a:endParaRPr/>
          </a:p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>
                <a:solidFill>
                  <a:schemeClr val="lt1"/>
                </a:solidFill>
              </a:rPr>
              <a:t>Numerous types and goals</a:t>
            </a:r>
          </a:p>
          <a:p>
            <a:endParaRPr/>
          </a:p>
          <a:p>
            <a:pPr marL="457200" lvl="0" indent="-4318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>
                <a:solidFill>
                  <a:schemeClr val="lt1"/>
                </a:solidFill>
              </a:rPr>
              <a:t>Usually involves a self-induced state of awareness and reduction of physical/psychological unrest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457200" y="-151709"/>
            <a:ext cx="8229600" cy="1325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buNone/>
            </a:pPr>
            <a:r>
              <a:rPr lang="en" sz="4800">
                <a:solidFill>
                  <a:schemeClr val="lt1"/>
                </a:solidFill>
              </a:rPr>
              <a:t>Background</a:t>
            </a:r>
          </a:p>
        </p:txBody>
      </p:sp>
      <p:sp>
        <p:nvSpPr>
          <p:cNvPr id="88" name="Shape 88"/>
          <p:cNvSpPr/>
          <p:nvPr/>
        </p:nvSpPr>
        <p:spPr>
          <a:xfrm>
            <a:off x="7132922" y="4631837"/>
            <a:ext cx="1663852" cy="2081487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xfrm>
            <a:off x="381000" y="838200"/>
            <a:ext cx="77724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 i="1" dirty="0"/>
              <a:t>"I found it easier in the past couple weeks to take deep breaths when I felt troubled or stressed.  I feel the same, but would like to make a change and continue with meditation."</a:t>
            </a:r>
          </a:p>
          <a:p>
            <a:endParaRPr dirty="0"/>
          </a:p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 i="1" dirty="0"/>
              <a:t>"Overall I thought this was a really positive experience that has helped me reinstate mindfulness during a stressful time in my life.  Could be a great addition to URI 101 curriculum all incoming students."</a:t>
            </a:r>
          </a:p>
        </p:txBody>
      </p:sp>
      <p:sp>
        <p:nvSpPr>
          <p:cNvPr id="208" name="Shape 208"/>
          <p:cNvSpPr txBox="1">
            <a:spLocks noGrp="1"/>
          </p:cNvSpPr>
          <p:nvPr>
            <p:ph type="title"/>
          </p:nvPr>
        </p:nvSpPr>
        <p:spPr>
          <a:xfrm>
            <a:off x="0" y="-533400"/>
            <a:ext cx="8229600" cy="1325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buNone/>
            </a:pPr>
            <a:r>
              <a:rPr lang="en" sz="4800" dirty="0">
                <a:solidFill>
                  <a:schemeClr val="lt1"/>
                </a:solidFill>
              </a:rPr>
              <a:t>Qualitative Comments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body" idx="1"/>
          </p:nvPr>
        </p:nvSpPr>
        <p:spPr>
          <a:xfrm>
            <a:off x="457199" y="1436475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 u="sng"/>
              <a:t>Optimism</a:t>
            </a:r>
            <a:r>
              <a:rPr lang="en"/>
              <a:t> - relationship between positive feelings towards self and others</a:t>
            </a:r>
          </a:p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 u="sng"/>
              <a:t>Happiness</a:t>
            </a:r>
            <a:r>
              <a:rPr lang="en"/>
              <a:t> - measure may have been too limited</a:t>
            </a:r>
          </a:p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 u="sng"/>
              <a:t>Peer Violence</a:t>
            </a:r>
            <a:r>
              <a:rPr lang="en"/>
              <a:t> - measure may have been unrealistic for participants</a:t>
            </a:r>
          </a:p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 u="sng"/>
              <a:t>Stress</a:t>
            </a:r>
            <a:r>
              <a:rPr lang="en"/>
              <a:t> - relationship between present moment and stress reduction</a:t>
            </a:r>
          </a:p>
          <a:p>
            <a:pPr marL="457200" lvl="0" indent="-4318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 u="sng"/>
              <a:t>Mindfulness</a:t>
            </a:r>
            <a:r>
              <a:rPr lang="en"/>
              <a:t> - more in depth description necessary for goal orientation</a:t>
            </a:r>
          </a:p>
        </p:txBody>
      </p:sp>
      <p:sp>
        <p:nvSpPr>
          <p:cNvPr id="214" name="Shape 214"/>
          <p:cNvSpPr txBox="1">
            <a:spLocks noGrp="1"/>
          </p:cNvSpPr>
          <p:nvPr>
            <p:ph type="title"/>
          </p:nvPr>
        </p:nvSpPr>
        <p:spPr>
          <a:xfrm>
            <a:off x="360200" y="-320100"/>
            <a:ext cx="8229600" cy="1325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buNone/>
            </a:pPr>
            <a:r>
              <a:rPr lang="en" sz="4800">
                <a:solidFill>
                  <a:schemeClr val="lt1"/>
                </a:solidFill>
              </a:rPr>
              <a:t>Discussion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Sample Size</a:t>
            </a:r>
          </a:p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Sample Diversity</a:t>
            </a:r>
          </a:p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Measures</a:t>
            </a:r>
          </a:p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Duration and Intensity</a:t>
            </a:r>
          </a:p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Participant mortality </a:t>
            </a:r>
          </a:p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Timing of study during semester</a:t>
            </a:r>
          </a:p>
          <a:p>
            <a:pPr marL="457200" lvl="0" indent="-4318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Variability of self-report measures </a:t>
            </a:r>
          </a:p>
        </p:txBody>
      </p:sp>
      <p:sp>
        <p:nvSpPr>
          <p:cNvPr id="220" name="Shape 220"/>
          <p:cNvSpPr txBox="1">
            <a:spLocks noGrp="1"/>
          </p:cNvSpPr>
          <p:nvPr>
            <p:ph type="title"/>
          </p:nvPr>
        </p:nvSpPr>
        <p:spPr>
          <a:xfrm>
            <a:off x="457200" y="-287962"/>
            <a:ext cx="8229600" cy="1325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buNone/>
            </a:pPr>
            <a:r>
              <a:rPr lang="en" sz="4800">
                <a:solidFill>
                  <a:schemeClr val="lt1"/>
                </a:solidFill>
              </a:rPr>
              <a:t>Limitations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Longitudinal Design</a:t>
            </a:r>
          </a:p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Higher Incentive</a:t>
            </a:r>
          </a:p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Examination of the relationship between optimism and compassion</a:t>
            </a:r>
          </a:p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Differences in effectiveness of meditation for males and females</a:t>
            </a:r>
          </a:p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Focus on 1 category of attitude or disposition at a time</a:t>
            </a:r>
          </a:p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More within subject design to account for score variability</a:t>
            </a:r>
          </a:p>
        </p:txBody>
      </p:sp>
      <p:sp>
        <p:nvSpPr>
          <p:cNvPr id="226" name="Shape 22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687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buNone/>
            </a:pPr>
            <a:r>
              <a:rPr lang="en" sz="4800">
                <a:solidFill>
                  <a:schemeClr val="lt1"/>
                </a:solidFill>
              </a:rPr>
              <a:t>Direction for Future Research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687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buNone/>
            </a:pPr>
            <a:r>
              <a:rPr lang="en" sz="4800"/>
              <a:t>References</a:t>
            </a:r>
          </a:p>
        </p:txBody>
      </p:sp>
      <p:sp>
        <p:nvSpPr>
          <p:cNvPr id="232" name="Shape 232"/>
          <p:cNvSpPr txBox="1">
            <a:spLocks noGrp="1"/>
          </p:cNvSpPr>
          <p:nvPr>
            <p:ph type="body" idx="1"/>
          </p:nvPr>
        </p:nvSpPr>
        <p:spPr>
          <a:xfrm>
            <a:off x="457200" y="920175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buNone/>
            </a:pPr>
            <a:r>
              <a:rPr lang="en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lvl="0" rtl="0">
              <a:lnSpc>
                <a:spcPct val="115000"/>
              </a:lnSpc>
              <a:buNone/>
            </a:pPr>
            <a:r>
              <a:rPr lang="en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lvl="0" rtl="0">
              <a:lnSpc>
                <a:spcPct val="115000"/>
              </a:lnSpc>
              <a:buNone/>
            </a:pPr>
            <a:r>
              <a:rPr lang="en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lvl="0" rtl="0">
              <a:lnSpc>
                <a:spcPct val="115000"/>
              </a:lnSpc>
              <a:buNone/>
            </a:pPr>
            <a:r>
              <a:rPr lang="en" sz="1800"/>
              <a:t>Gordon,Shonin, E., Sumich, A., Sundin, E. C., &amp; Griffiths, M. D. (2013). Meditation awareness training (mat) for psychological well-being in a sub-clinical, Sample of university students: A controlled pilot study. </a:t>
            </a:r>
            <a:r>
              <a:rPr lang="en" sz="1800" i="1"/>
              <a:t>Mindfulness</a:t>
            </a:r>
            <a:r>
              <a:rPr lang="en" sz="1800"/>
              <a:t>, doi:10.1007/s12671-012-0191-5</a:t>
            </a:r>
          </a:p>
          <a:p>
            <a:pPr lvl="0" rtl="0">
              <a:lnSpc>
                <a:spcPct val="115000"/>
              </a:lnSpc>
              <a:buNone/>
            </a:pPr>
            <a:r>
              <a:rPr lang="en" sz="1800"/>
              <a:t> </a:t>
            </a:r>
          </a:p>
          <a:p>
            <a:pPr lvl="0" rtl="0">
              <a:lnSpc>
                <a:spcPct val="115000"/>
              </a:lnSpc>
              <a:buNone/>
            </a:pPr>
            <a:r>
              <a:rPr lang="en" sz="1800"/>
              <a:t>Mascaro, J. S., Rilling, J. K., Negi, L., &amp; Raison, C. L. (2013). Compassion meditation enhances empathic accuracy and related neural activity. </a:t>
            </a:r>
            <a:r>
              <a:rPr lang="en" sz="1800" i="1"/>
              <a:t>Social Cognitive And Affective Neuroscience</a:t>
            </a:r>
            <a:r>
              <a:rPr lang="en" sz="1800"/>
              <a:t>, </a:t>
            </a:r>
            <a:r>
              <a:rPr lang="en" sz="1800" i="1"/>
              <a:t>8</a:t>
            </a:r>
            <a:r>
              <a:rPr lang="en" sz="1800"/>
              <a:t>(1), 48-55. doi:10.1093/scan/nss095</a:t>
            </a:r>
          </a:p>
          <a:p>
            <a:pPr lvl="0" rtl="0">
              <a:lnSpc>
                <a:spcPct val="115000"/>
              </a:lnSpc>
              <a:buNone/>
            </a:pPr>
            <a:r>
              <a:rPr lang="en" sz="1800"/>
              <a:t> </a:t>
            </a:r>
          </a:p>
          <a:p>
            <a:pPr lvl="0" rtl="0">
              <a:lnSpc>
                <a:spcPct val="115000"/>
              </a:lnSpc>
              <a:buNone/>
            </a:pPr>
            <a:r>
              <a:rPr lang="en" sz="1800"/>
              <a:t>Baer, R. A., Lykins, E. B., &amp; Peters, J. R. (2012). Mindfulness and self-compassion as predictors of psychological wellbeing in long-term meditators and matched nonmeditators. </a:t>
            </a:r>
            <a:r>
              <a:rPr lang="en" sz="1800" i="1"/>
              <a:t>The Journal Of Positive Psychology</a:t>
            </a:r>
            <a:r>
              <a:rPr lang="en" sz="1800"/>
              <a:t>, </a:t>
            </a:r>
            <a:r>
              <a:rPr lang="en" sz="1800" i="1"/>
              <a:t>7</a:t>
            </a:r>
            <a:r>
              <a:rPr lang="en" sz="1800"/>
              <a:t>(3), 230-238. doi:10.1080/17439760.2012.674548</a:t>
            </a:r>
          </a:p>
          <a:p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276450" y="1199790"/>
            <a:ext cx="7852199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>
                <a:solidFill>
                  <a:schemeClr val="lt1"/>
                </a:solidFill>
              </a:rPr>
              <a:t>Compassion (</a:t>
            </a:r>
            <a:r>
              <a:rPr lang="en" i="1">
                <a:solidFill>
                  <a:schemeClr val="lt1"/>
                </a:solidFill>
              </a:rPr>
              <a:t>Metta)</a:t>
            </a:r>
            <a:r>
              <a:rPr lang="en">
                <a:solidFill>
                  <a:schemeClr val="lt1"/>
                </a:solidFill>
              </a:rPr>
              <a:t> Meditation utilizes a guided mantra focused on feelings of compassion, positivity and happiness.</a:t>
            </a:r>
          </a:p>
          <a:p>
            <a:endParaRPr/>
          </a:p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>
                <a:solidFill>
                  <a:schemeClr val="lt1"/>
                </a:solidFill>
              </a:rPr>
              <a:t>Mindfulness (</a:t>
            </a:r>
            <a:r>
              <a:rPr lang="en" i="1">
                <a:solidFill>
                  <a:schemeClr val="lt1"/>
                </a:solidFill>
              </a:rPr>
              <a:t>Samatha)</a:t>
            </a:r>
            <a:r>
              <a:rPr lang="en">
                <a:solidFill>
                  <a:schemeClr val="lt1"/>
                </a:solidFill>
              </a:rPr>
              <a:t> Meditation focuses on becoming fully aware of the present</a:t>
            </a:r>
          </a:p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457200" y="-181262"/>
            <a:ext cx="8229600" cy="1325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buNone/>
            </a:pPr>
            <a:r>
              <a:rPr lang="en" sz="4800">
                <a:solidFill>
                  <a:schemeClr val="lt1"/>
                </a:solidFill>
              </a:rPr>
              <a:t>Background</a:t>
            </a:r>
          </a:p>
        </p:txBody>
      </p:sp>
      <p:sp>
        <p:nvSpPr>
          <p:cNvPr id="95" name="Shape 95"/>
          <p:cNvSpPr/>
          <p:nvPr/>
        </p:nvSpPr>
        <p:spPr>
          <a:xfrm>
            <a:off x="5395257" y="4264847"/>
            <a:ext cx="3291543" cy="220045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442750" y="1008900"/>
            <a:ext cx="79158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lnSpc>
                <a:spcPct val="100000"/>
              </a:lnSpc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>
                <a:solidFill>
                  <a:schemeClr val="lt1"/>
                </a:solidFill>
              </a:rPr>
              <a:t>Being an undergraduate student can cause extreme amounts of stress, anxiety, aggression and even depression</a:t>
            </a:r>
          </a:p>
          <a:p>
            <a:endParaRPr/>
          </a:p>
          <a:p>
            <a:pPr marL="457200" lvl="0" indent="-431800" rtl="0">
              <a:lnSpc>
                <a:spcPct val="100000"/>
              </a:lnSpc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>
                <a:solidFill>
                  <a:schemeClr val="lt1"/>
                </a:solidFill>
              </a:rPr>
              <a:t>Treatments often address symptoms and rather than underlying causes</a:t>
            </a:r>
          </a:p>
          <a:p>
            <a:endParaRPr/>
          </a:p>
          <a:p>
            <a:pPr marL="457200" lvl="0" indent="-431800" rtl="0">
              <a:lnSpc>
                <a:spcPct val="100000"/>
              </a:lnSpc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>
                <a:solidFill>
                  <a:schemeClr val="lt1"/>
                </a:solidFill>
              </a:rPr>
              <a:t>Lack of awareness exists about the potentials of meditation 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515400" y="-346162"/>
            <a:ext cx="8229600" cy="1325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buNone/>
            </a:pPr>
            <a:r>
              <a:rPr lang="en" sz="4800">
                <a:solidFill>
                  <a:schemeClr val="lt1"/>
                </a:solidFill>
              </a:rPr>
              <a:t>Research Problem</a:t>
            </a:r>
          </a:p>
        </p:txBody>
      </p:sp>
      <p:sp>
        <p:nvSpPr>
          <p:cNvPr id="102" name="Shape 102"/>
          <p:cNvSpPr/>
          <p:nvPr/>
        </p:nvSpPr>
        <p:spPr>
          <a:xfrm>
            <a:off x="6781800" y="5410201"/>
            <a:ext cx="2133600" cy="137339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457200" y="1203090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>
                <a:solidFill>
                  <a:schemeClr val="lt1"/>
                </a:solidFill>
              </a:rPr>
              <a:t>In 2013 pilot study, undergraduate participants received a program of Meditation Awareness Training (MAT) and significant improvements were displayed in psychological well being and dispositional mindfulness levels</a:t>
            </a:r>
          </a:p>
          <a:p>
            <a:endParaRPr/>
          </a:p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>
                <a:solidFill>
                  <a:schemeClr val="lt1"/>
                </a:solidFill>
              </a:rPr>
              <a:t>Emotional regulation improved in areas of stress and anxiety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457200" y="-122609"/>
            <a:ext cx="8229600" cy="1325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buNone/>
            </a:pPr>
            <a:r>
              <a:rPr lang="en" sz="4800">
                <a:solidFill>
                  <a:schemeClr val="lt1"/>
                </a:solidFill>
              </a:rPr>
              <a:t>Literature Review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457200" y="1361290"/>
            <a:ext cx="80772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 dirty="0"/>
              <a:t>In </a:t>
            </a:r>
            <a:r>
              <a:rPr lang="en" dirty="0">
                <a:solidFill>
                  <a:schemeClr val="lt1"/>
                </a:solidFill>
              </a:rPr>
              <a:t>2012 a matched subject design was used to examine levels of mindfulness and self-compassion between a sample of meditators and non meditators</a:t>
            </a:r>
          </a:p>
          <a:p>
            <a:endParaRPr dirty="0"/>
          </a:p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 dirty="0">
                <a:solidFill>
                  <a:schemeClr val="lt1"/>
                </a:solidFill>
              </a:rPr>
              <a:t>Scores suggest to a significant degree that meditation experience accounted for increased levels of mindfulness and self-compassion</a:t>
            </a:r>
          </a:p>
          <a:p>
            <a:endParaRPr dirty="0"/>
          </a:p>
          <a:p>
            <a:endParaRPr dirty="0"/>
          </a:p>
        </p:txBody>
      </p:sp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457200" y="-123062"/>
            <a:ext cx="8229600" cy="1325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buNone/>
            </a:pPr>
            <a:r>
              <a:rPr lang="en" sz="4800">
                <a:solidFill>
                  <a:schemeClr val="lt1"/>
                </a:solidFill>
              </a:rPr>
              <a:t>Literature Review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457200" y="1397090"/>
            <a:ext cx="80010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 dirty="0">
                <a:solidFill>
                  <a:schemeClr val="lt1"/>
                </a:solidFill>
              </a:rPr>
              <a:t>Implement two uniquely different types of meditation to two groups of undergraduate students</a:t>
            </a:r>
          </a:p>
          <a:p>
            <a:endParaRPr dirty="0"/>
          </a:p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 dirty="0">
                <a:solidFill>
                  <a:schemeClr val="lt1"/>
                </a:solidFill>
              </a:rPr>
              <a:t>Survey d</a:t>
            </a:r>
            <a:r>
              <a:rPr lang="en" dirty="0"/>
              <a:t>iffering</a:t>
            </a:r>
            <a:r>
              <a:rPr lang="en" dirty="0">
                <a:solidFill>
                  <a:schemeClr val="lt1"/>
                </a:solidFill>
              </a:rPr>
              <a:t> </a:t>
            </a:r>
            <a:r>
              <a:rPr lang="en" dirty="0"/>
              <a:t>effects on attitude and disposition </a:t>
            </a:r>
          </a:p>
          <a:p>
            <a:endParaRPr dirty="0"/>
          </a:p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 dirty="0"/>
              <a:t>Determine respective benefits</a:t>
            </a:r>
          </a:p>
          <a:p>
            <a:endParaRPr dirty="0"/>
          </a:p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 dirty="0"/>
              <a:t>Spread Awareness</a:t>
            </a:r>
          </a:p>
          <a:p>
            <a:endParaRPr dirty="0"/>
          </a:p>
          <a:p>
            <a:endParaRPr dirty="0"/>
          </a:p>
          <a:p>
            <a:endParaRPr dirty="0"/>
          </a:p>
          <a:p>
            <a:endParaRPr dirty="0"/>
          </a:p>
        </p:txBody>
      </p:sp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457200" y="-123062"/>
            <a:ext cx="8229600" cy="1325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buNone/>
            </a:pPr>
            <a:r>
              <a:rPr lang="en" sz="4800" dirty="0">
                <a:solidFill>
                  <a:schemeClr val="lt1"/>
                </a:solidFill>
              </a:rPr>
              <a:t>Purpose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457200" y="1472600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Compassion meditation to be most effective in improving attitudes towards peer violence</a:t>
            </a:r>
          </a:p>
          <a:p>
            <a:endParaRPr/>
          </a:p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Mindfulness meditation to be most effective in improving levels of mindful awareness</a:t>
            </a:r>
          </a:p>
          <a:p>
            <a:endParaRPr/>
          </a:p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General improvements</a:t>
            </a:r>
          </a:p>
          <a:p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457200" y="-200662"/>
            <a:ext cx="8229600" cy="1325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buNone/>
            </a:pPr>
            <a:r>
              <a:rPr lang="en" sz="4800" dirty="0">
                <a:solidFill>
                  <a:schemeClr val="lt1"/>
                </a:solidFill>
              </a:rPr>
              <a:t>Hypotheses 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0719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lnSpc>
                <a:spcPct val="150000"/>
              </a:lnSpc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25 URI undergraduates ages 18-22</a:t>
            </a:r>
          </a:p>
          <a:p>
            <a:pPr marL="914400" lvl="1" indent="-406400" rtl="0">
              <a:lnSpc>
                <a:spcPct val="150000"/>
              </a:lnSpc>
              <a:buClr>
                <a:schemeClr val="lt1"/>
              </a:buClr>
              <a:buSzPct val="87500"/>
              <a:buFont typeface="Courier New"/>
              <a:buChar char="o"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15 female, 10 male</a:t>
            </a:r>
          </a:p>
          <a:p>
            <a:pPr marL="914400" lvl="1" indent="-406400" rtl="0">
              <a:lnSpc>
                <a:spcPct val="150000"/>
              </a:lnSpc>
              <a:buClr>
                <a:schemeClr val="lt1"/>
              </a:buClr>
              <a:buSzPct val="87500"/>
              <a:buFont typeface="Courier New"/>
              <a:buChar char="o"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20 white, 2 African American, 2 Hispanic, 1 Asian/Pacific Islander</a:t>
            </a:r>
          </a:p>
          <a:p>
            <a:pPr marL="914400" lvl="1" indent="-406400" rtl="0">
              <a:lnSpc>
                <a:spcPct val="150000"/>
              </a:lnSpc>
              <a:buClr>
                <a:schemeClr val="lt1"/>
              </a:buClr>
              <a:buSzPct val="87500"/>
              <a:buFont typeface="Courier New"/>
              <a:buChar char="o"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Varying Major</a:t>
            </a:r>
          </a:p>
          <a:p>
            <a:pPr marL="914400" lvl="1" indent="-406400" rtl="0">
              <a:lnSpc>
                <a:spcPct val="150000"/>
              </a:lnSpc>
              <a:buClr>
                <a:schemeClr val="lt1"/>
              </a:buClr>
              <a:buSzPct val="87500"/>
              <a:buFont typeface="Courier New"/>
              <a:buChar char="o"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Varying Meditation Experience (5 experienced meditators)</a:t>
            </a:r>
          </a:p>
          <a:p>
            <a:endParaRPr dirty="0"/>
          </a:p>
          <a:p>
            <a:endParaRPr dirty="0"/>
          </a:p>
          <a:p>
            <a:endParaRPr dirty="0"/>
          </a:p>
          <a:p>
            <a:endParaRPr dirty="0"/>
          </a:p>
          <a:p>
            <a:endParaRPr dirty="0"/>
          </a:p>
          <a:p>
            <a:endParaRPr dirty="0"/>
          </a:p>
          <a:p>
            <a:pPr>
              <a:buNone/>
            </a:pPr>
            <a:endParaRPr dirty="0"/>
          </a:p>
        </p:txBody>
      </p:sp>
      <p:sp>
        <p:nvSpPr>
          <p:cNvPr id="132" name="Shape 132"/>
          <p:cNvSpPr txBox="1">
            <a:spLocks noGrp="1"/>
          </p:cNvSpPr>
          <p:nvPr>
            <p:ph type="title"/>
          </p:nvPr>
        </p:nvSpPr>
        <p:spPr>
          <a:xfrm>
            <a:off x="1006225" y="159037"/>
            <a:ext cx="687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buNone/>
            </a:pPr>
            <a:r>
              <a:rPr lang="en" sz="4800">
                <a:solidFill>
                  <a:schemeClr val="lt1"/>
                </a:solidFill>
              </a:rPr>
              <a:t>Method: Participants</a:t>
            </a:r>
          </a:p>
        </p:txBody>
      </p:sp>
      <p:sp>
        <p:nvSpPr>
          <p:cNvPr id="133" name="Shape 133"/>
          <p:cNvSpPr/>
          <p:nvPr/>
        </p:nvSpPr>
        <p:spPr>
          <a:xfrm>
            <a:off x="6352092" y="4243898"/>
            <a:ext cx="2654931" cy="1991952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>
  <a:themeElements>
    <a:clrScheme name="Custom 462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FFD80C"/>
      </a:accent1>
      <a:accent2>
        <a:srgbClr val="CD108C"/>
      </a:accent2>
      <a:accent3>
        <a:srgbClr val="0990DB"/>
      </a:accent3>
      <a:accent4>
        <a:srgbClr val="AAAAAA"/>
      </a:accent4>
      <a:accent5>
        <a:srgbClr val="C3F180"/>
      </a:accent5>
      <a:accent6>
        <a:srgbClr val="FF986D"/>
      </a:accent6>
      <a:hlink>
        <a:srgbClr val="ABABAB"/>
      </a:hlink>
      <a:folHlink>
        <a:srgbClr val="6666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828</Words>
  <Application>Microsoft Office PowerPoint</Application>
  <PresentationFormat>On-screen Show (4:3)</PresentationFormat>
  <Paragraphs>127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/>
      <vt:lpstr> Compassion Meditation vs. Mindfulness Meditation:  Effect on Attitude and Disposition</vt:lpstr>
      <vt:lpstr>Background</vt:lpstr>
      <vt:lpstr>Background</vt:lpstr>
      <vt:lpstr>Research Problem</vt:lpstr>
      <vt:lpstr>Literature Review</vt:lpstr>
      <vt:lpstr>Literature Review</vt:lpstr>
      <vt:lpstr>Purpose</vt:lpstr>
      <vt:lpstr>Hypotheses </vt:lpstr>
      <vt:lpstr>Method: Participants</vt:lpstr>
      <vt:lpstr>Method: Materials</vt:lpstr>
      <vt:lpstr>Method: Procedure</vt:lpstr>
      <vt:lpstr>Slide 12</vt:lpstr>
      <vt:lpstr>Results</vt:lpstr>
      <vt:lpstr>Results </vt:lpstr>
      <vt:lpstr>Results</vt:lpstr>
      <vt:lpstr>Results</vt:lpstr>
      <vt:lpstr>Results</vt:lpstr>
      <vt:lpstr>Results</vt:lpstr>
      <vt:lpstr>Results</vt:lpstr>
      <vt:lpstr>Qualitative Comments</vt:lpstr>
      <vt:lpstr>Discussion</vt:lpstr>
      <vt:lpstr>Limitations</vt:lpstr>
      <vt:lpstr>Direction for Future Research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Compassion Meditation vs. Mindfulness Meditation:  Effect on Attitude and Disposition</dc:title>
  <cp:lastModifiedBy>Master Greham "Geylord" Cocksmith, Duke of Maionas</cp:lastModifiedBy>
  <cp:revision>2</cp:revision>
  <dcterms:modified xsi:type="dcterms:W3CDTF">2013-05-01T23:00:08Z</dcterms:modified>
</cp:coreProperties>
</file>