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58" autoAdjust="0"/>
  </p:normalViewPr>
  <p:slideViewPr>
    <p:cSldViewPr>
      <p:cViewPr varScale="1">
        <p:scale>
          <a:sx n="74" d="100"/>
          <a:sy n="74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08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97075" y="1461141"/>
            <a:ext cx="6400799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97075" y="3002402"/>
            <a:ext cx="6400799" cy="116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3175" y="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2555875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74307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52400" y="174307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430212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486150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984250" y="3486150"/>
            <a:ext cx="1322387" cy="815975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84250" y="60452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52324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820863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175" y="8128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52400" y="2555875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984250" y="4302125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820863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buNone/>
              <a:defRPr sz="3600"/>
            </a:lvl1pPr>
            <a:lvl2pPr rtl="0">
              <a:buNone/>
              <a:defRPr sz="3600"/>
            </a:lvl2pPr>
            <a:lvl3pPr rtl="0">
              <a:buNone/>
              <a:defRPr sz="3600"/>
            </a:lvl3pPr>
            <a:lvl4pPr rtl="0">
              <a:buNone/>
              <a:defRPr sz="3600"/>
            </a:lvl4pPr>
            <a:lvl5pPr rtl="0">
              <a:buNone/>
              <a:defRPr sz="3600"/>
            </a:lvl5pPr>
            <a:lvl6pPr rtl="0">
              <a:buNone/>
              <a:defRPr sz="3600"/>
            </a:lvl6pPr>
            <a:lvl7pPr rtl="0">
              <a:buNone/>
              <a:defRPr sz="3600"/>
            </a:lvl7pPr>
            <a:lvl8pPr rtl="0">
              <a:buNone/>
              <a:defRPr sz="3600"/>
            </a:lvl8pPr>
            <a:lvl9pPr rtl="0">
              <a:buNone/>
              <a:defRPr sz="36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>
                <a:solidFill>
                  <a:schemeClr val="lt1"/>
                </a:solidFill>
              </a:defRPr>
            </a:lvl1pPr>
            <a:lvl2pPr marL="742950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>
                <a:solidFill>
                  <a:schemeClr val="lt1"/>
                </a:solidFill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>
                <a:solidFill>
                  <a:schemeClr val="lt1"/>
                </a:solidFill>
              </a:defRPr>
            </a:lvl3pPr>
            <a:lvl4pPr marL="16002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20574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>
                <a:solidFill>
                  <a:schemeClr val="lt1"/>
                </a:solidFill>
              </a:defRPr>
            </a:lvl5pPr>
            <a:lvl6pPr marL="25146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>
                <a:solidFill>
                  <a:schemeClr val="lt1"/>
                </a:solidFill>
              </a:defRPr>
            </a:lvl6pPr>
            <a:lvl7pPr marL="29718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7pPr>
            <a:lvl8pPr marL="34290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aseline="0">
                <a:solidFill>
                  <a:schemeClr val="lt1"/>
                </a:solidFill>
              </a:defRPr>
            </a:lvl8pPr>
            <a:lvl9pPr marL="38862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aseline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574800" y="4427537"/>
            <a:ext cx="5486399" cy="6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14300" algn="ctr" rtl="0">
              <a:buSzPct val="100000"/>
              <a:buNone/>
              <a:defRPr sz="1800"/>
            </a:lvl1pPr>
            <a:lvl2pPr marL="0" indent="114300" algn="ctr" rtl="0">
              <a:buSzPct val="100000"/>
              <a:buNone/>
              <a:defRPr sz="1800"/>
            </a:lvl2pPr>
            <a:lvl3pPr marL="0" indent="114300" algn="ctr" rtl="0">
              <a:buSzPct val="100000"/>
              <a:buNone/>
              <a:defRPr sz="1800"/>
            </a:lvl3pPr>
            <a:lvl4pPr marL="0" indent="114300" algn="ctr" rtl="0">
              <a:buSzPct val="100000"/>
              <a:buNone/>
              <a:defRPr sz="1800"/>
            </a:lvl4pPr>
            <a:lvl5pPr marL="0" indent="114300" algn="ctr" rtl="0">
              <a:buSzPct val="100000"/>
              <a:buNone/>
              <a:defRPr sz="1800"/>
            </a:lvl5pPr>
            <a:lvl6pPr marL="0" indent="114300" algn="ctr" rtl="0">
              <a:buSzPct val="100000"/>
              <a:buNone/>
              <a:defRPr sz="1800"/>
            </a:lvl6pPr>
            <a:lvl7pPr marL="0" indent="114300" algn="ctr" rtl="0">
              <a:buSzPct val="100000"/>
              <a:buNone/>
              <a:defRPr sz="1800"/>
            </a:lvl7pPr>
            <a:lvl8pPr marL="0" indent="114300" algn="ctr" rtl="0">
              <a:buSzPct val="100000"/>
              <a:buNone/>
              <a:defRPr sz="1800"/>
            </a:lvl8pPr>
            <a:lvl9pPr marL="0" indent="114300" algn="ctr" rtl="0"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748825" y="1328155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 dirty="0"/>
              <a:t> </a:t>
            </a:r>
            <a:r>
              <a:rPr lang="en" sz="3600" dirty="0"/>
              <a:t>Compassion Meditation vs. Mindfulness Meditation: </a:t>
            </a:r>
          </a:p>
          <a:p>
            <a:pPr algn="ctr">
              <a:buNone/>
            </a:pPr>
            <a:r>
              <a:rPr lang="en" sz="3600" dirty="0"/>
              <a:t>Effect on Attitude and Disposition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2505582" y="5239180"/>
            <a:ext cx="6786000" cy="92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/>
              <a:t>By Graham Maione</a:t>
            </a:r>
          </a:p>
          <a:p>
            <a:pPr algn="ctr">
              <a:buNone/>
            </a:pPr>
            <a:r>
              <a:rPr lang="en"/>
              <a:t>Advisor: Dr. Paul Bueno de Mesquita</a:t>
            </a:r>
          </a:p>
        </p:txBody>
      </p:sp>
      <p:sp>
        <p:nvSpPr>
          <p:cNvPr id="81" name="Shape 81"/>
          <p:cNvSpPr/>
          <p:nvPr/>
        </p:nvSpPr>
        <p:spPr>
          <a:xfrm>
            <a:off x="3632525" y="2798155"/>
            <a:ext cx="2374246" cy="247292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The Life Orientation Test (LOT-R)</a:t>
            </a:r>
          </a:p>
          <a:p>
            <a:pPr marL="457200" lvl="0" indent="-431800" rtl="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Subjective Happiness Scale (SHS)</a:t>
            </a:r>
          </a:p>
          <a:p>
            <a:pPr marL="457200" lvl="0" indent="-431800" rtl="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The Attitudes Towards Interpersonal Peer Violence Scale (ATIPV)</a:t>
            </a:r>
          </a:p>
          <a:p>
            <a:pPr marL="457200" lvl="0" indent="-431800" rtl="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The Perceived Stress Scale</a:t>
            </a:r>
          </a:p>
          <a:p>
            <a:pPr marL="457200" lvl="0" indent="-43180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Mindful Attention Awareness Scale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264950" y="0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Method: Materials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Minimal Risk IRB approval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One month of recruitment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Random Assignment to 1 of 3 groups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Experimental groups met 3 times for 45 once a week for 3 weeks.</a:t>
            </a:r>
          </a:p>
          <a:p>
            <a:pPr marL="914400" lvl="1" indent="-406400" rtl="0"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Supplemental private meditation assigned</a:t>
            </a:r>
          </a:p>
          <a:p>
            <a:pPr marL="914400" lvl="1" indent="-406400" rtl="0"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Administered measures before first and after last treatment session</a:t>
            </a:r>
          </a:p>
          <a:p>
            <a:pPr marL="914400" lvl="1" indent="-406400" rtl="0"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Meditation room used as study location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Control group used as a baseline</a:t>
            </a:r>
          </a:p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Method: Procedure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1548124" y="1245254"/>
            <a:ext cx="6047750" cy="454062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369025"/>
            <a:ext cx="75891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Both within-group means improved across all 5 measured categories of attitude and disposition</a:t>
            </a:r>
          </a:p>
          <a:p>
            <a:pPr marL="914400" lvl="1" indent="-406400" rtl="0"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Not to a significant degree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Differences existed between all 3 group means</a:t>
            </a:r>
          </a:p>
          <a:p>
            <a:pPr marL="914400" lvl="1" indent="-406400" rtl="0"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Not to a significant degree</a:t>
            </a:r>
          </a:p>
          <a:p>
            <a:pPr marL="457200" lvl="0" indent="-4318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Average within subject change score improved across all categories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-87300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Results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solidFill>
                  <a:schemeClr val="lt1"/>
                </a:solidFill>
              </a:rPr>
              <a:t>Results</a:t>
            </a:r>
          </a:p>
          <a:p>
            <a:endParaRPr dirty="0"/>
          </a:p>
        </p:txBody>
      </p:sp>
      <p:sp>
        <p:nvSpPr>
          <p:cNvPr id="164" name="Shape 164"/>
          <p:cNvSpPr/>
          <p:nvPr/>
        </p:nvSpPr>
        <p:spPr>
          <a:xfrm>
            <a:off x="1396682" y="2549030"/>
            <a:ext cx="5417230" cy="343885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65" name="Shape 165"/>
          <p:cNvSpPr txBox="1"/>
          <p:nvPr/>
        </p:nvSpPr>
        <p:spPr>
          <a:xfrm>
            <a:off x="116875" y="59975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147525"/>
            <a:ext cx="8229600" cy="4469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Mindful +0.5 change score</a:t>
            </a:r>
          </a:p>
          <a:p>
            <a:pPr marL="457200" lvl="0" indent="-4318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Compassion +3.5 change score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137875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Mindful +0.28 change score</a:t>
            </a:r>
          </a:p>
          <a:p>
            <a:pPr marL="457200" lvl="0" indent="-4318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Compassion +0.13 change score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304800" y="-228600"/>
            <a:ext cx="8229600" cy="1320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 dirty="0">
                <a:solidFill>
                  <a:schemeClr val="lt1"/>
                </a:solidFill>
              </a:rPr>
              <a:t>Results</a:t>
            </a:r>
          </a:p>
        </p:txBody>
      </p:sp>
      <p:sp>
        <p:nvSpPr>
          <p:cNvPr id="173" name="Shape 173"/>
          <p:cNvSpPr/>
          <p:nvPr/>
        </p:nvSpPr>
        <p:spPr>
          <a:xfrm>
            <a:off x="1524000" y="2590800"/>
            <a:ext cx="5229225" cy="35147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1186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Mindful +.04 change score</a:t>
            </a:r>
          </a:p>
          <a:p>
            <a:pPr marL="457200" lvl="0" indent="-4318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Compassion +.09 change score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08700" y="-126125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Results</a:t>
            </a:r>
          </a:p>
        </p:txBody>
      </p:sp>
      <p:sp>
        <p:nvSpPr>
          <p:cNvPr id="180" name="Shape 180"/>
          <p:cNvSpPr/>
          <p:nvPr/>
        </p:nvSpPr>
        <p:spPr>
          <a:xfrm>
            <a:off x="1572137" y="2300350"/>
            <a:ext cx="5580377" cy="340522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199" y="1166775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Mindful +2.5 change score</a:t>
            </a:r>
          </a:p>
          <a:p>
            <a:pPr marL="457200" lvl="0" indent="-4318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Compassion +1 change score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369900" y="-106700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Results</a:t>
            </a:r>
          </a:p>
        </p:txBody>
      </p:sp>
      <p:sp>
        <p:nvSpPr>
          <p:cNvPr id="187" name="Shape 187"/>
          <p:cNvSpPr/>
          <p:nvPr/>
        </p:nvSpPr>
        <p:spPr>
          <a:xfrm>
            <a:off x="1423825" y="2358150"/>
            <a:ext cx="5840756" cy="376980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199" y="12093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Mindful +0.4 change score</a:t>
            </a:r>
          </a:p>
          <a:p>
            <a:pPr marL="457200" lvl="0" indent="-4318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Compassion +.12 change score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369900" y="-68250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Results</a:t>
            </a:r>
          </a:p>
        </p:txBody>
      </p:sp>
      <p:sp>
        <p:nvSpPr>
          <p:cNvPr id="194" name="Shape 194"/>
          <p:cNvSpPr/>
          <p:nvPr/>
        </p:nvSpPr>
        <p:spPr>
          <a:xfrm>
            <a:off x="1535271" y="2351975"/>
            <a:ext cx="5898856" cy="374087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996600" y="91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/>
              <a:t>Results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508775" y="1655000"/>
            <a:ext cx="7445563" cy="420801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02" name="Shape 202"/>
          <p:cNvSpPr txBox="1"/>
          <p:nvPr/>
        </p:nvSpPr>
        <p:spPr>
          <a:xfrm>
            <a:off x="4941225" y="5923700"/>
            <a:ext cx="3034199" cy="211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*lower levels indicate less stress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173990"/>
            <a:ext cx="77883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lt1"/>
                </a:solidFill>
              </a:rPr>
              <a:t>Meditation originated in Eastern spiritual traditions over 12,000 years ago.</a:t>
            </a:r>
          </a:p>
          <a:p>
            <a:endParaRPr/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lt1"/>
                </a:solidFill>
              </a:rPr>
              <a:t>Numerous types and goals</a:t>
            </a:r>
          </a:p>
          <a:p>
            <a:endParaRPr/>
          </a:p>
          <a:p>
            <a:pPr marL="457200" lvl="0" indent="-4318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lt1"/>
                </a:solidFill>
              </a:rPr>
              <a:t>Usually involves a self-induced state of awareness and reduction of physical/psychological unrest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-151709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Background</a:t>
            </a:r>
          </a:p>
        </p:txBody>
      </p:sp>
      <p:sp>
        <p:nvSpPr>
          <p:cNvPr id="88" name="Shape 88"/>
          <p:cNvSpPr/>
          <p:nvPr/>
        </p:nvSpPr>
        <p:spPr>
          <a:xfrm>
            <a:off x="7132922" y="4631837"/>
            <a:ext cx="1663852" cy="208148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381000" y="838200"/>
            <a:ext cx="77724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i="1" dirty="0"/>
              <a:t>"I found it easier in the past couple weeks to take deep breaths when I felt troubled or stressed.  I feel the same, but would like to make a change and continue with meditation."</a:t>
            </a:r>
          </a:p>
          <a:p>
            <a:endParaRPr dirty="0"/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i="1" dirty="0"/>
              <a:t>"Overall I thought this was a really positive experience that has helped me reinstate mindfulness during a stressful time in my life.  Could be a great addition to URI 101 curriculum all incoming students."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0" y="-533400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 dirty="0">
                <a:solidFill>
                  <a:schemeClr val="lt1"/>
                </a:solidFill>
              </a:rPr>
              <a:t>Qualitative Comments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199" y="1436475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u="sng"/>
              <a:t>Optimism</a:t>
            </a:r>
            <a:r>
              <a:rPr lang="en"/>
              <a:t> - relationship between positive feelings towards self and others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u="sng"/>
              <a:t>Happiness</a:t>
            </a:r>
            <a:r>
              <a:rPr lang="en"/>
              <a:t> - measure may have been too limited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u="sng"/>
              <a:t>Peer Violence</a:t>
            </a:r>
            <a:r>
              <a:rPr lang="en"/>
              <a:t> - measure may have been unrealistic for participants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u="sng"/>
              <a:t>Stress</a:t>
            </a:r>
            <a:r>
              <a:rPr lang="en"/>
              <a:t> - relationship between present moment and stress reduction</a:t>
            </a:r>
          </a:p>
          <a:p>
            <a:pPr marL="457200" lvl="0" indent="-4318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u="sng"/>
              <a:t>Mindfulness</a:t>
            </a:r>
            <a:r>
              <a:rPr lang="en"/>
              <a:t> - more in depth description necessary for goal orientation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360200" y="-320100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Discussion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Sample Size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Sample Diversity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Measures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Duration and Intensity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Participant mortality 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Timing of study during semester</a:t>
            </a:r>
          </a:p>
          <a:p>
            <a:pPr marL="457200" lvl="0" indent="-4318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Variability of self-report measures 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57200" y="-287962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Limitations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Longitudinal Design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Higher Incentive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Examination of the relationship between optimism and compassion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Differences in effectiveness of meditation for males and females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Focus on 1 category of attitude or disposition at a time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More within subject design to account for score variability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Direction for Future Research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/>
              <a:t>References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457200" y="920175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rtl="0">
              <a:lnSpc>
                <a:spcPct val="115000"/>
              </a:lnSpc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rtl="0">
              <a:lnSpc>
                <a:spcPct val="115000"/>
              </a:lnSpc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rtl="0">
              <a:lnSpc>
                <a:spcPct val="115000"/>
              </a:lnSpc>
              <a:buNone/>
            </a:pPr>
            <a:r>
              <a:rPr lang="en" sz="1800"/>
              <a:t>Gordon,Shonin, E., Sumich, A., Sundin, E. C., &amp; Griffiths, M. D. (2013). Meditation awareness training (mat) for psychological well-being in a sub-clinical, Sample of university students: A controlled pilot study. </a:t>
            </a:r>
            <a:r>
              <a:rPr lang="en" sz="1800" i="1"/>
              <a:t>Mindfulness</a:t>
            </a:r>
            <a:r>
              <a:rPr lang="en" sz="1800"/>
              <a:t>, doi:10.1007/s12671-012-0191-5</a:t>
            </a:r>
          </a:p>
          <a:p>
            <a:pPr lvl="0" rtl="0">
              <a:lnSpc>
                <a:spcPct val="115000"/>
              </a:lnSpc>
              <a:buNone/>
            </a:pPr>
            <a:r>
              <a:rPr lang="en" sz="1800"/>
              <a:t> </a:t>
            </a:r>
          </a:p>
          <a:p>
            <a:pPr lvl="0" rtl="0">
              <a:lnSpc>
                <a:spcPct val="115000"/>
              </a:lnSpc>
              <a:buNone/>
            </a:pPr>
            <a:r>
              <a:rPr lang="en" sz="1800"/>
              <a:t>Mascaro, J. S., Rilling, J. K., Negi, L., &amp; Raison, C. L. (2013). Compassion meditation enhances empathic accuracy and related neural activity. </a:t>
            </a:r>
            <a:r>
              <a:rPr lang="en" sz="1800" i="1"/>
              <a:t>Social Cognitive And Affective Neuroscience</a:t>
            </a:r>
            <a:r>
              <a:rPr lang="en" sz="1800"/>
              <a:t>, </a:t>
            </a:r>
            <a:r>
              <a:rPr lang="en" sz="1800" i="1"/>
              <a:t>8</a:t>
            </a:r>
            <a:r>
              <a:rPr lang="en" sz="1800"/>
              <a:t>(1), 48-55. doi:10.1093/scan/nss095</a:t>
            </a:r>
          </a:p>
          <a:p>
            <a:pPr lvl="0" rtl="0">
              <a:lnSpc>
                <a:spcPct val="115000"/>
              </a:lnSpc>
              <a:buNone/>
            </a:pPr>
            <a:r>
              <a:rPr lang="en" sz="1800"/>
              <a:t> </a:t>
            </a:r>
          </a:p>
          <a:p>
            <a:pPr lvl="0" rtl="0">
              <a:lnSpc>
                <a:spcPct val="115000"/>
              </a:lnSpc>
              <a:buNone/>
            </a:pPr>
            <a:r>
              <a:rPr lang="en" sz="1800"/>
              <a:t>Baer, R. A., Lykins, E. B., &amp; Peters, J. R. (2012). Mindfulness and self-compassion as predictors of psychological wellbeing in long-term meditators and matched nonmeditators. </a:t>
            </a:r>
            <a:r>
              <a:rPr lang="en" sz="1800" i="1"/>
              <a:t>The Journal Of Positive Psychology</a:t>
            </a:r>
            <a:r>
              <a:rPr lang="en" sz="1800"/>
              <a:t>, </a:t>
            </a:r>
            <a:r>
              <a:rPr lang="en" sz="1800" i="1"/>
              <a:t>7</a:t>
            </a:r>
            <a:r>
              <a:rPr lang="en" sz="1800"/>
              <a:t>(3), 230-238. doi:10.1080/17439760.2012.674548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276450" y="1199790"/>
            <a:ext cx="7852199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lt1"/>
                </a:solidFill>
              </a:rPr>
              <a:t>Compassion (</a:t>
            </a:r>
            <a:r>
              <a:rPr lang="en" i="1">
                <a:solidFill>
                  <a:schemeClr val="lt1"/>
                </a:solidFill>
              </a:rPr>
              <a:t>Metta)</a:t>
            </a:r>
            <a:r>
              <a:rPr lang="en">
                <a:solidFill>
                  <a:schemeClr val="lt1"/>
                </a:solidFill>
              </a:rPr>
              <a:t> Meditation utilizes a guided mantra focused on feelings of compassion, positivity and happiness.</a:t>
            </a:r>
          </a:p>
          <a:p>
            <a:endParaRPr/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lt1"/>
                </a:solidFill>
              </a:rPr>
              <a:t>Mindfulness (</a:t>
            </a:r>
            <a:r>
              <a:rPr lang="en" i="1">
                <a:solidFill>
                  <a:schemeClr val="lt1"/>
                </a:solidFill>
              </a:rPr>
              <a:t>Samatha)</a:t>
            </a:r>
            <a:r>
              <a:rPr lang="en">
                <a:solidFill>
                  <a:schemeClr val="lt1"/>
                </a:solidFill>
              </a:rPr>
              <a:t> Meditation focuses on becoming fully aware of the present</a:t>
            </a:r>
          </a:p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-181262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Background</a:t>
            </a:r>
          </a:p>
        </p:txBody>
      </p:sp>
      <p:sp>
        <p:nvSpPr>
          <p:cNvPr id="95" name="Shape 95"/>
          <p:cNvSpPr/>
          <p:nvPr/>
        </p:nvSpPr>
        <p:spPr>
          <a:xfrm>
            <a:off x="5395257" y="4264847"/>
            <a:ext cx="3291543" cy="220045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42750" y="1008900"/>
            <a:ext cx="79158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0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lt1"/>
                </a:solidFill>
              </a:rPr>
              <a:t>Being an undergraduate student can cause extreme amounts of stress, anxiety, aggression and even depression</a:t>
            </a:r>
          </a:p>
          <a:p>
            <a:endParaRPr/>
          </a:p>
          <a:p>
            <a:pPr marL="457200" lvl="0" indent="-431800" rtl="0">
              <a:lnSpc>
                <a:spcPct val="10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lt1"/>
                </a:solidFill>
              </a:rPr>
              <a:t>Treatments often address symptoms and rather than underlying causes</a:t>
            </a:r>
          </a:p>
          <a:p>
            <a:endParaRPr/>
          </a:p>
          <a:p>
            <a:pPr marL="457200" lvl="0" indent="-431800" rtl="0">
              <a:lnSpc>
                <a:spcPct val="10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lt1"/>
                </a:solidFill>
              </a:rPr>
              <a:t>Lack of awareness exists about the potentials of meditation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515400" y="-346162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Research Problem</a:t>
            </a:r>
          </a:p>
        </p:txBody>
      </p:sp>
      <p:sp>
        <p:nvSpPr>
          <p:cNvPr id="102" name="Shape 102"/>
          <p:cNvSpPr/>
          <p:nvPr/>
        </p:nvSpPr>
        <p:spPr>
          <a:xfrm>
            <a:off x="6781800" y="5410201"/>
            <a:ext cx="2133600" cy="137339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30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lt1"/>
                </a:solidFill>
              </a:rPr>
              <a:t>In 2013 pilot study, undergraduate participants received a program of Meditation Awareness Training (MAT) and significant improvements were displayed in psychological well being and dispositional mindfulness levels</a:t>
            </a:r>
          </a:p>
          <a:p>
            <a:endParaRPr/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lt1"/>
                </a:solidFill>
              </a:rPr>
              <a:t>Emotional regulation improved in areas of stress and anxiety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-122609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Literature Review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361290"/>
            <a:ext cx="8077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In </a:t>
            </a:r>
            <a:r>
              <a:rPr lang="en" dirty="0">
                <a:solidFill>
                  <a:schemeClr val="lt1"/>
                </a:solidFill>
              </a:rPr>
              <a:t>2012 a matched subject design was used to examine levels of mindfulness and self-compassion between a sample of meditators and non meditators</a:t>
            </a:r>
          </a:p>
          <a:p>
            <a:endParaRPr dirty="0"/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lt1"/>
                </a:solidFill>
              </a:rPr>
              <a:t>Scores suggest to a significant degree that meditation experience accounted for increased levels of mindfulness and self-compassion</a:t>
            </a:r>
          </a:p>
          <a:p>
            <a:endParaRPr dirty="0"/>
          </a:p>
          <a:p>
            <a:endParaRPr dirty="0"/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-123062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Literature Review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397090"/>
            <a:ext cx="80010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lt1"/>
                </a:solidFill>
              </a:rPr>
              <a:t>Implement two uniquely different types of meditation to two groups of undergraduate students</a:t>
            </a:r>
          </a:p>
          <a:p>
            <a:endParaRPr dirty="0"/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lt1"/>
                </a:solidFill>
              </a:rPr>
              <a:t>Survey d</a:t>
            </a:r>
            <a:r>
              <a:rPr lang="en" dirty="0"/>
              <a:t>iffering</a:t>
            </a:r>
            <a:r>
              <a:rPr lang="en" dirty="0">
                <a:solidFill>
                  <a:schemeClr val="lt1"/>
                </a:solidFill>
              </a:rPr>
              <a:t> </a:t>
            </a:r>
            <a:r>
              <a:rPr lang="en" dirty="0"/>
              <a:t>effects on attitude and disposition </a:t>
            </a:r>
          </a:p>
          <a:p>
            <a:endParaRPr dirty="0"/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Determine respective benefits</a:t>
            </a:r>
          </a:p>
          <a:p>
            <a:endParaRPr dirty="0"/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Spread Awareness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-123062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 dirty="0">
                <a:solidFill>
                  <a:schemeClr val="lt1"/>
                </a:solidFill>
              </a:rPr>
              <a:t>Purpose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4726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Compassion meditation to be most effective in improving attitudes towards peer violence</a:t>
            </a:r>
          </a:p>
          <a:p>
            <a:endParaRPr/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Mindfulness meditation to be most effective in improving levels of mindful awareness</a:t>
            </a:r>
          </a:p>
          <a:p>
            <a:endParaRPr/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General improvements</a:t>
            </a:r>
          </a:p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-200662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 dirty="0">
                <a:solidFill>
                  <a:schemeClr val="lt1"/>
                </a:solidFill>
              </a:rPr>
              <a:t>Hypotheses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0719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25 URI undergraduates ages 18-22</a:t>
            </a:r>
          </a:p>
          <a:p>
            <a:pPr marL="914400" lvl="1" indent="-406400" rtl="0">
              <a:lnSpc>
                <a:spcPct val="150000"/>
              </a:lnSpc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15 female, 10 male</a:t>
            </a:r>
          </a:p>
          <a:p>
            <a:pPr marL="914400" lvl="1" indent="-406400" rtl="0">
              <a:lnSpc>
                <a:spcPct val="150000"/>
              </a:lnSpc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20 white, 2 African American, 2 Hispanic, 1 Asian/Pacific Islander</a:t>
            </a:r>
          </a:p>
          <a:p>
            <a:pPr marL="914400" lvl="1" indent="-406400" rtl="0">
              <a:lnSpc>
                <a:spcPct val="150000"/>
              </a:lnSpc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Varying Major</a:t>
            </a:r>
          </a:p>
          <a:p>
            <a:pPr marL="914400" lvl="1" indent="-406400" rtl="0">
              <a:lnSpc>
                <a:spcPct val="150000"/>
              </a:lnSpc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Varying Meditation Experience (5 experienced meditators)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buNone/>
            </a:pPr>
            <a:endParaRPr dirty="0"/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1006225" y="1590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>
                <a:solidFill>
                  <a:schemeClr val="lt1"/>
                </a:solidFill>
              </a:rPr>
              <a:t>Method: Participants</a:t>
            </a:r>
          </a:p>
        </p:txBody>
      </p:sp>
      <p:sp>
        <p:nvSpPr>
          <p:cNvPr id="133" name="Shape 133"/>
          <p:cNvSpPr/>
          <p:nvPr/>
        </p:nvSpPr>
        <p:spPr>
          <a:xfrm>
            <a:off x="6352092" y="4243898"/>
            <a:ext cx="2654931" cy="19919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828</Words>
  <Application>Microsoft Office PowerPoint</Application>
  <PresentationFormat>On-screen Show (4:3)</PresentationFormat>
  <Paragraphs>127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/>
      <vt:lpstr> Compassion Meditation vs. Mindfulness Meditation:  Effect on Attitude and Disposition</vt:lpstr>
      <vt:lpstr>Background</vt:lpstr>
      <vt:lpstr>Background</vt:lpstr>
      <vt:lpstr>Research Problem</vt:lpstr>
      <vt:lpstr>Literature Review</vt:lpstr>
      <vt:lpstr>Literature Review</vt:lpstr>
      <vt:lpstr>Purpose</vt:lpstr>
      <vt:lpstr>Hypotheses </vt:lpstr>
      <vt:lpstr>Method: Participants</vt:lpstr>
      <vt:lpstr>Method: Materials</vt:lpstr>
      <vt:lpstr>Method: Procedure</vt:lpstr>
      <vt:lpstr>Slide 12</vt:lpstr>
      <vt:lpstr>Results</vt:lpstr>
      <vt:lpstr>Results </vt:lpstr>
      <vt:lpstr>Results</vt:lpstr>
      <vt:lpstr>Results</vt:lpstr>
      <vt:lpstr>Results</vt:lpstr>
      <vt:lpstr>Results</vt:lpstr>
      <vt:lpstr>Results</vt:lpstr>
      <vt:lpstr>Qualitative Comments</vt:lpstr>
      <vt:lpstr>Discussion</vt:lpstr>
      <vt:lpstr>Limitations</vt:lpstr>
      <vt:lpstr>Direction for Future Research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Compassion Meditation vs. Mindfulness Meditation:  Effect on Attitude and Disposition</dc:title>
  <cp:lastModifiedBy>Master Greham "Geylord" Cocksmith, Duke of Maionas</cp:lastModifiedBy>
  <cp:revision>2</cp:revision>
  <dcterms:modified xsi:type="dcterms:W3CDTF">2013-05-01T23:00:08Z</dcterms:modified>
</cp:coreProperties>
</file>