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2"/>
  </p:notesMasterIdLst>
  <p:sldIdLst>
    <p:sldId id="256" r:id="rId3"/>
    <p:sldId id="257" r:id="rId4"/>
    <p:sldId id="286" r:id="rId5"/>
    <p:sldId id="258" r:id="rId6"/>
    <p:sldId id="259" r:id="rId7"/>
    <p:sldId id="280" r:id="rId8"/>
    <p:sldId id="261" r:id="rId9"/>
    <p:sldId id="294" r:id="rId10"/>
    <p:sldId id="262" r:id="rId11"/>
    <p:sldId id="287" r:id="rId12"/>
    <p:sldId id="288" r:id="rId13"/>
    <p:sldId id="298" r:id="rId14"/>
    <p:sldId id="281" r:id="rId15"/>
    <p:sldId id="311" r:id="rId16"/>
    <p:sldId id="289" r:id="rId17"/>
    <p:sldId id="290" r:id="rId18"/>
    <p:sldId id="291" r:id="rId19"/>
    <p:sldId id="292" r:id="rId20"/>
    <p:sldId id="293" r:id="rId21"/>
    <p:sldId id="299" r:id="rId22"/>
    <p:sldId id="264" r:id="rId23"/>
    <p:sldId id="295" r:id="rId24"/>
    <p:sldId id="296" r:id="rId25"/>
    <p:sldId id="297" r:id="rId26"/>
    <p:sldId id="265" r:id="rId27"/>
    <p:sldId id="282" r:id="rId28"/>
    <p:sldId id="266" r:id="rId29"/>
    <p:sldId id="300" r:id="rId30"/>
    <p:sldId id="267" r:id="rId31"/>
    <p:sldId id="301" r:id="rId32"/>
    <p:sldId id="283" r:id="rId33"/>
    <p:sldId id="305" r:id="rId34"/>
    <p:sldId id="302" r:id="rId35"/>
    <p:sldId id="303" r:id="rId36"/>
    <p:sldId id="304" r:id="rId37"/>
    <p:sldId id="268" r:id="rId38"/>
    <p:sldId id="273" r:id="rId39"/>
    <p:sldId id="284" r:id="rId40"/>
    <p:sldId id="269" r:id="rId41"/>
    <p:sldId id="276" r:id="rId42"/>
    <p:sldId id="275" r:id="rId43"/>
    <p:sldId id="285" r:id="rId44"/>
    <p:sldId id="306" r:id="rId45"/>
    <p:sldId id="307" r:id="rId46"/>
    <p:sldId id="278" r:id="rId47"/>
    <p:sldId id="308" r:id="rId48"/>
    <p:sldId id="309" r:id="rId49"/>
    <p:sldId id="277" r:id="rId50"/>
    <p:sldId id="31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3D017-D6D7-4A94-900F-420D0F70A0F9}" type="datetimeFigureOut">
              <a:rPr lang="en-US" smtClean="0"/>
              <a:t>4/29/2013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7DF02-6B22-47D5-A9F4-A7D6BE6B9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8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PPT-Template-Sha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5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5363"/>
            <a:ext cx="17526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2286000"/>
            <a:ext cx="8305800" cy="1143000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886200"/>
            <a:ext cx="8382000" cy="762000"/>
          </a:xfrm>
        </p:spPr>
        <p:txBody>
          <a:bodyPr/>
          <a:lstStyle>
            <a:lvl1pPr marL="0" indent="0" algn="ctr">
              <a:buFontTx/>
              <a:buNone/>
              <a:defRPr sz="2800">
                <a:latin typeface="Times New Roman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5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6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45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43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0"/>
            <a:ext cx="9144000" cy="1249799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5" name="Shape 55"/>
          <p:cNvSpPr/>
          <p:nvPr/>
        </p:nvSpPr>
        <p:spPr>
          <a:xfrm>
            <a:off x="0" y="301687"/>
            <a:ext cx="9143999" cy="1058821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56" name="Shape 56"/>
          <p:cNvCxnSpPr/>
          <p:nvPr/>
        </p:nvCxnSpPr>
        <p:spPr>
          <a:xfrm rot="10800000" flipH="1">
            <a:off x="2258963" y="1045040"/>
            <a:ext cx="4602300" cy="9300"/>
          </a:xfrm>
          <a:prstGeom prst="straightConnector1">
            <a:avLst/>
          </a:prstGeom>
          <a:noFill/>
          <a:ln w="25400" cap="rnd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buNone/>
              <a:defRPr/>
            </a:lvl6pPr>
            <a:lvl7pPr rtl="0">
              <a:buNone/>
              <a:defRPr/>
            </a:lvl7pPr>
            <a:lvl8pPr rtl="0">
              <a:buNone/>
              <a:defRPr/>
            </a:lvl8pPr>
            <a:lvl9pPr rtl="0"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1pPr>
            <a:lvl2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2pPr>
            <a:lvl3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3pPr>
            <a:lvl4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4pPr>
            <a:lvl5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5pPr>
            <a:lvl6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6pPr>
            <a:lvl7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7pPr>
            <a:lvl8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8pPr>
            <a:lvl9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5841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April 30, 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30,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April 30,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April 30,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April 30,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April 30,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April 30,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72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30, 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April 30,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April 30,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April 30,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buNone/>
              <a:defRPr/>
            </a:lvl6pPr>
            <a:lvl7pPr rtl="0">
              <a:buNone/>
              <a:defRPr/>
            </a:lvl7pPr>
            <a:lvl8pPr rtl="0">
              <a:buNone/>
              <a:defRPr/>
            </a:lvl8pPr>
            <a:lvl9pPr rtl="0"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1776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1pPr>
            <a:lvl2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2pPr>
            <a:lvl3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3pPr>
            <a:lvl4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4pPr>
            <a:lvl5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5pPr>
            <a:lvl6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6pPr>
            <a:lvl7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7pPr>
            <a:lvl8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8pPr>
            <a:lvl9pPr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584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48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1529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41529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9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9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85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19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42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PPT-Temp-P2-shar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821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45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FFBE1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FFBE15"/>
          </a:solidFill>
          <a:latin typeface="Times New Roman" charset="0"/>
          <a:ea typeface="ＭＳ Ｐゴシック" pitchFamily="1" charset="-128"/>
          <a:cs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FFBE15"/>
          </a:solidFill>
          <a:latin typeface="Times New Roman" charset="0"/>
          <a:ea typeface="ＭＳ Ｐゴシック" pitchFamily="1" charset="-128"/>
          <a:cs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FFBE15"/>
          </a:solidFill>
          <a:latin typeface="Times New Roman" charset="0"/>
          <a:ea typeface="ＭＳ Ｐゴシック" pitchFamily="1" charset="-128"/>
          <a:cs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FFBE15"/>
          </a:solidFill>
          <a:latin typeface="Times New Roman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FFBE15"/>
          </a:solidFill>
          <a:latin typeface="Times New Roman" charset="0"/>
          <a:ea typeface="ＭＳ Ｐゴシック" pitchFamily="1" charset="-128"/>
          <a:cs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FFBE15"/>
          </a:solidFill>
          <a:latin typeface="Times New Roman" charset="0"/>
          <a:ea typeface="ＭＳ Ｐゴシック" pitchFamily="1" charset="-128"/>
          <a:cs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FFBE15"/>
          </a:solidFill>
          <a:latin typeface="Times New Roman" charset="0"/>
          <a:ea typeface="ＭＳ Ｐゴシック" pitchFamily="1" charset="-128"/>
          <a:cs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FFBE15"/>
          </a:solidFill>
          <a:latin typeface="Times New Roman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April 30,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China's 80</a:t>
            </a:r>
            <a:r>
              <a:rPr lang="zh-CN" altLang="en-US" sz="2700" dirty="0"/>
              <a:t>后</a:t>
            </a:r>
            <a:r>
              <a:rPr lang="en-US" sz="2700" dirty="0"/>
              <a:t> and 90</a:t>
            </a:r>
            <a:r>
              <a:rPr lang="zh-CN" altLang="en-US" sz="2700" dirty="0"/>
              <a:t>后</a:t>
            </a:r>
            <a:r>
              <a:rPr lang="en-US" sz="2700" dirty="0"/>
              <a:t>:</a:t>
            </a:r>
            <a:br>
              <a:rPr lang="en-US" sz="2700" dirty="0"/>
            </a:br>
            <a:r>
              <a:rPr lang="en-US" sz="2700" dirty="0"/>
              <a:t>The Next Generation of Leaders in the World's Next Superpower</a:t>
            </a:r>
            <a:br>
              <a:rPr lang="en-US" sz="2700" dirty="0"/>
            </a:br>
            <a:r>
              <a:rPr lang="en-US" sz="2700" dirty="0"/>
              <a:t>A Students-Teaching-Students Course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Pat Slavin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76200" y="990600"/>
            <a:ext cx="1905000" cy="533400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34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Student-Educator Goal: </a:t>
            </a:r>
            <a:br>
              <a:rPr lang="en-US" dirty="0"/>
            </a:br>
            <a:r>
              <a:rPr lang="en-US" dirty="0"/>
              <a:t>Critical Thinking Skills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4" t="33881" r="66618" b="44573"/>
          <a:stretch/>
        </p:blipFill>
        <p:spPr bwMode="auto">
          <a:xfrm>
            <a:off x="1447800" y="1828800"/>
            <a:ext cx="6172200" cy="357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Student-Educator Goal: </a:t>
            </a:r>
            <a:br>
              <a:rPr lang="en-US" dirty="0"/>
            </a:br>
            <a:r>
              <a:rPr lang="en-US" dirty="0"/>
              <a:t>Critical Thinking Skills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3" t="35691" r="17331" b="15591"/>
          <a:stretch/>
        </p:blipFill>
        <p:spPr bwMode="auto">
          <a:xfrm>
            <a:off x="1828800" y="1828800"/>
            <a:ext cx="5775158" cy="356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4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Student-Educator Goal: </a:t>
            </a:r>
            <a:br>
              <a:rPr lang="en-US" dirty="0"/>
            </a:br>
            <a:r>
              <a:rPr lang="en-US" dirty="0"/>
              <a:t>Critical Thinking Skills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3" t="25164" r="16498" b="27961"/>
          <a:stretch/>
        </p:blipFill>
        <p:spPr bwMode="auto">
          <a:xfrm>
            <a:off x="1447800" y="1828800"/>
            <a:ext cx="6400800" cy="376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5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Student-Educator Goal: Teaching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Tasks completed:</a:t>
            </a:r>
          </a:p>
          <a:p>
            <a:pPr lvl="1"/>
            <a:r>
              <a:rPr lang="en-US" sz="2000" dirty="0" smtClean="0"/>
              <a:t>Taught HPR 107, a 3-credit honors program course on Chinese Youth Culture</a:t>
            </a:r>
          </a:p>
          <a:p>
            <a:r>
              <a:rPr lang="en-US" sz="2400" dirty="0" smtClean="0"/>
              <a:t>Obstacles: </a:t>
            </a:r>
          </a:p>
          <a:p>
            <a:pPr lvl="1"/>
            <a:r>
              <a:rPr lang="en-US" sz="2000" dirty="0" smtClean="0"/>
              <a:t>Lack of experience</a:t>
            </a:r>
          </a:p>
          <a:p>
            <a:pPr lvl="1"/>
            <a:r>
              <a:rPr lang="en-US" sz="2000" dirty="0" smtClean="0"/>
              <a:t>Knowledge gap among students</a:t>
            </a:r>
          </a:p>
          <a:p>
            <a:pPr lvl="2"/>
            <a:r>
              <a:rPr lang="en-US" sz="1800" dirty="0" smtClean="0"/>
              <a:t>Some Chinese majors, some just completing Gen </a:t>
            </a:r>
            <a:r>
              <a:rPr lang="en-US" sz="1800" dirty="0" err="1" smtClean="0"/>
              <a:t>Eds</a:t>
            </a:r>
            <a:endParaRPr lang="en-US" sz="1800" dirty="0" smtClean="0"/>
          </a:p>
          <a:p>
            <a:r>
              <a:rPr lang="en-US" sz="2400" dirty="0" smtClean="0"/>
              <a:t>Evidenced through:</a:t>
            </a:r>
          </a:p>
          <a:p>
            <a:pPr lvl="1"/>
            <a:r>
              <a:rPr lang="en-US" sz="2000" dirty="0" smtClean="0"/>
              <a:t>Student surveys</a:t>
            </a:r>
          </a:p>
          <a:p>
            <a:pPr lvl="1"/>
            <a:r>
              <a:rPr lang="en-US" sz="2000" dirty="0" smtClean="0"/>
              <a:t>Student Reflections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101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-152400" y="-533400"/>
            <a:ext cx="9448800" cy="784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498074"/>
            <a:ext cx="609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“This class was so discussion based and involved that I couldn’t help but be interested.”</a:t>
            </a:r>
          </a:p>
        </p:txBody>
      </p:sp>
    </p:spTree>
    <p:extLst>
      <p:ext uri="{BB962C8B-B14F-4D97-AF65-F5344CB8AC3E}">
        <p14:creationId xmlns:p14="http://schemas.microsoft.com/office/powerpoint/2010/main" val="19488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Student-Educator Goal: Teaching Skills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1" t="30756" r="16313" b="21217"/>
          <a:stretch/>
        </p:blipFill>
        <p:spPr bwMode="auto">
          <a:xfrm>
            <a:off x="1893277" y="1793631"/>
            <a:ext cx="5871411" cy="351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5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Student-Educator Goal: Teaching Skills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3" t="26645" r="16406" b="23355"/>
          <a:stretch/>
        </p:blipFill>
        <p:spPr bwMode="auto">
          <a:xfrm>
            <a:off x="1905000" y="1600200"/>
            <a:ext cx="584734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1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Student-Educator Goal: Teaching Skills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8" t="19573" r="16498" b="14967"/>
          <a:stretch/>
        </p:blipFill>
        <p:spPr bwMode="auto">
          <a:xfrm>
            <a:off x="2286000" y="1425896"/>
            <a:ext cx="4956152" cy="408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595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Student-Educator Goal: Teaching Skills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1" t="18257" r="15851" b="33388"/>
          <a:stretch/>
        </p:blipFill>
        <p:spPr bwMode="auto">
          <a:xfrm>
            <a:off x="0" y="2133600"/>
            <a:ext cx="532311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22997" r="52960" b="21052"/>
          <a:stretch/>
        </p:blipFill>
        <p:spPr bwMode="auto">
          <a:xfrm>
            <a:off x="5410200" y="2001330"/>
            <a:ext cx="3556590" cy="34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923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Student-Educator Goal: Teaching Skills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8" t="19737" r="18255" b="18914"/>
          <a:stretch/>
        </p:blipFill>
        <p:spPr bwMode="auto">
          <a:xfrm>
            <a:off x="1981200" y="1437773"/>
            <a:ext cx="5316044" cy="420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08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038600"/>
          </a:xfrm>
        </p:spPr>
        <p:txBody>
          <a:bodyPr/>
          <a:lstStyle/>
          <a:p>
            <a:r>
              <a:rPr lang="en-US" sz="2400" dirty="0" smtClean="0"/>
              <a:t>Graduating May 2013</a:t>
            </a:r>
          </a:p>
          <a:p>
            <a:pPr lvl="1"/>
            <a:r>
              <a:rPr lang="en-US" sz="2000" dirty="0" smtClean="0"/>
              <a:t>BA: Chinese</a:t>
            </a:r>
          </a:p>
          <a:p>
            <a:pPr lvl="1"/>
            <a:r>
              <a:rPr lang="en-US" sz="2000" dirty="0" smtClean="0"/>
              <a:t>BS: </a:t>
            </a:r>
            <a:r>
              <a:rPr lang="en-US" altLang="zh-CN" sz="2000" dirty="0" smtClean="0"/>
              <a:t>Marketing </a:t>
            </a:r>
          </a:p>
          <a:p>
            <a:r>
              <a:rPr lang="en-US" altLang="zh-CN" sz="2400" dirty="0" smtClean="0"/>
              <a:t>Studied abroad 3 times</a:t>
            </a:r>
          </a:p>
          <a:p>
            <a:pPr lvl="1"/>
            <a:r>
              <a:rPr lang="en-US" sz="2000" dirty="0" smtClean="0"/>
              <a:t>Summer 2009: Zhejiang University</a:t>
            </a:r>
          </a:p>
          <a:p>
            <a:pPr lvl="1"/>
            <a:r>
              <a:rPr lang="en-US" sz="2000" dirty="0" smtClean="0"/>
              <a:t>Summer 2010: Qingdao University</a:t>
            </a:r>
          </a:p>
          <a:p>
            <a:pPr lvl="1"/>
            <a:r>
              <a:rPr lang="en-US" altLang="zh-CN" sz="2000" dirty="0" smtClean="0"/>
              <a:t>Fall 2011: Zhejiang University</a:t>
            </a:r>
            <a:endParaRPr lang="en-US" altLang="zh-CN" sz="2000" dirty="0"/>
          </a:p>
          <a:p>
            <a:r>
              <a:rPr lang="en-US" altLang="zh-CN" sz="2400" dirty="0" smtClean="0"/>
              <a:t>Interned 2 times</a:t>
            </a:r>
          </a:p>
          <a:p>
            <a:pPr lvl="1"/>
            <a:r>
              <a:rPr lang="en-US" altLang="zh-CN" sz="2000" dirty="0" smtClean="0"/>
              <a:t>Summer 2011: </a:t>
            </a:r>
            <a:r>
              <a:rPr lang="en-US" altLang="zh-CN" sz="2000" dirty="0" err="1" smtClean="0"/>
              <a:t>Diavibe</a:t>
            </a:r>
            <a:r>
              <a:rPr lang="en-US" altLang="zh-CN" sz="2000" dirty="0" smtClean="0"/>
              <a:t> Medical</a:t>
            </a:r>
            <a:r>
              <a:rPr lang="zh-CN" altLang="en-US" sz="2000" dirty="0" smtClean="0"/>
              <a:t>， </a:t>
            </a:r>
            <a:r>
              <a:rPr lang="en-US" altLang="zh-CN" sz="2000" dirty="0" smtClean="0"/>
              <a:t>Providence</a:t>
            </a:r>
          </a:p>
          <a:p>
            <a:pPr lvl="1"/>
            <a:r>
              <a:rPr lang="en-US" altLang="zh-CN" sz="2000" dirty="0" smtClean="0"/>
              <a:t>Spring 2012: </a:t>
            </a:r>
            <a:r>
              <a:rPr lang="en-US" altLang="zh-CN" sz="2000" dirty="0" err="1" smtClean="0"/>
              <a:t>Hengtian</a:t>
            </a:r>
            <a:r>
              <a:rPr lang="en-US" altLang="zh-CN" sz="2000" dirty="0" smtClean="0"/>
              <a:t> Software, Hangzhou, China </a:t>
            </a:r>
          </a:p>
        </p:txBody>
      </p:sp>
    </p:spTree>
    <p:extLst>
      <p:ext uri="{BB962C8B-B14F-4D97-AF65-F5344CB8AC3E}">
        <p14:creationId xmlns:p14="http://schemas.microsoft.com/office/powerpoint/2010/main" val="14980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Student-Educator </a:t>
            </a:r>
            <a:r>
              <a:rPr lang="en-US" dirty="0" smtClean="0"/>
              <a:t>Goals: </a:t>
            </a:r>
            <a:br>
              <a:rPr lang="en-US" dirty="0" smtClean="0"/>
            </a:br>
            <a:r>
              <a:rPr lang="en-US" dirty="0" smtClean="0"/>
              <a:t>Planning and Teaching </a:t>
            </a:r>
            <a:r>
              <a:rPr lang="en-US" dirty="0"/>
              <a:t>Skills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1" t="25659" r="14834" b="27960"/>
          <a:stretch/>
        </p:blipFill>
        <p:spPr bwMode="auto">
          <a:xfrm>
            <a:off x="1985210" y="1896979"/>
            <a:ext cx="6063916" cy="3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95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Student-Educator </a:t>
            </a:r>
            <a:r>
              <a:rPr lang="en-US" dirty="0"/>
              <a:t>Goal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Communications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Tasks completed:</a:t>
            </a:r>
          </a:p>
          <a:p>
            <a:pPr lvl="1"/>
            <a:r>
              <a:rPr lang="en-US" sz="1800" dirty="0" smtClean="0"/>
              <a:t>Actively taught 23 50-minute classes</a:t>
            </a:r>
          </a:p>
          <a:p>
            <a:pPr lvl="2"/>
            <a:r>
              <a:rPr lang="en-US" sz="1600" dirty="0" smtClean="0"/>
              <a:t>Facilitated discussions and presentations in remaining class periods</a:t>
            </a:r>
          </a:p>
          <a:p>
            <a:pPr lvl="1"/>
            <a:r>
              <a:rPr lang="en-US" sz="1800" dirty="0" smtClean="0"/>
              <a:t>Created class syllabus and schedule to communicate critical class information</a:t>
            </a:r>
          </a:p>
          <a:p>
            <a:pPr lvl="1"/>
            <a:r>
              <a:rPr lang="en-US" sz="1800" dirty="0" smtClean="0"/>
              <a:t>Posted Sakai announcements to provide periodic updates</a:t>
            </a:r>
          </a:p>
          <a:p>
            <a:r>
              <a:rPr lang="en-US" sz="2000" dirty="0" smtClean="0"/>
              <a:t>Obstacles</a:t>
            </a:r>
          </a:p>
          <a:p>
            <a:pPr lvl="1"/>
            <a:r>
              <a:rPr lang="en-US" sz="1800" dirty="0" smtClean="0"/>
              <a:t>Periodic technical issues</a:t>
            </a:r>
          </a:p>
          <a:p>
            <a:pPr lvl="1"/>
            <a:r>
              <a:rPr lang="en-US" sz="1800" dirty="0" smtClean="0"/>
              <a:t>Sakai</a:t>
            </a:r>
          </a:p>
          <a:p>
            <a:r>
              <a:rPr lang="en-US" sz="2000" dirty="0" smtClean="0"/>
              <a:t>Evidenced through:</a:t>
            </a:r>
          </a:p>
          <a:p>
            <a:pPr lvl="1"/>
            <a:r>
              <a:rPr lang="en-US" sz="1800" dirty="0" smtClean="0"/>
              <a:t>Syllabus and class schedule</a:t>
            </a:r>
          </a:p>
          <a:p>
            <a:pPr lvl="1"/>
            <a:r>
              <a:rPr lang="en-US" sz="1800" dirty="0" smtClean="0"/>
              <a:t>Student Survey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5163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Student-Educator Goal: </a:t>
            </a:r>
            <a:br>
              <a:rPr lang="en-US" dirty="0"/>
            </a:br>
            <a:r>
              <a:rPr lang="en-US" dirty="0"/>
              <a:t>Communications Skills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6" t="21217" r="16128" b="28125"/>
          <a:stretch/>
        </p:blipFill>
        <p:spPr bwMode="auto">
          <a:xfrm>
            <a:off x="1752600" y="1676400"/>
            <a:ext cx="5823284" cy="370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9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Student-Educator Goal: </a:t>
            </a:r>
            <a:br>
              <a:rPr lang="en-US" dirty="0"/>
            </a:br>
            <a:r>
              <a:rPr lang="en-US" dirty="0"/>
              <a:t>Communications Skills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9" t="37006" r="52192" b="37336"/>
          <a:stretch/>
        </p:blipFill>
        <p:spPr bwMode="auto">
          <a:xfrm>
            <a:off x="685800" y="1981198"/>
            <a:ext cx="7780010" cy="309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7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Student-Educator Goal: </a:t>
            </a:r>
            <a:br>
              <a:rPr lang="en-US" dirty="0"/>
            </a:br>
            <a:r>
              <a:rPr lang="en-US" dirty="0"/>
              <a:t>Communications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76400"/>
            <a:ext cx="4495800" cy="3810000"/>
          </a:xfrm>
        </p:spPr>
        <p:txBody>
          <a:bodyPr/>
          <a:lstStyle/>
          <a:p>
            <a:r>
              <a:rPr lang="en-US" dirty="0" smtClean="0"/>
              <a:t>Assignment-specific instructions and guidelines were posted on Sakai for each graded assignment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12007" r="46367" b="9540"/>
          <a:stretch/>
        </p:blipFill>
        <p:spPr bwMode="auto">
          <a:xfrm>
            <a:off x="304800" y="1600200"/>
            <a:ext cx="38128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1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Student-Educator </a:t>
            </a:r>
            <a:r>
              <a:rPr lang="en-US" dirty="0"/>
              <a:t>Goal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Time Management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3810000"/>
          </a:xfrm>
        </p:spPr>
        <p:txBody>
          <a:bodyPr/>
          <a:lstStyle/>
          <a:p>
            <a:r>
              <a:rPr lang="en-US" sz="2400" dirty="0" smtClean="0"/>
              <a:t>Tasks completed:</a:t>
            </a:r>
          </a:p>
          <a:p>
            <a:pPr lvl="1"/>
            <a:r>
              <a:rPr lang="en-US" sz="2000" dirty="0" smtClean="0"/>
              <a:t>Balanced commitments of extracurricular activities, job, other classes with this project</a:t>
            </a:r>
          </a:p>
          <a:p>
            <a:r>
              <a:rPr lang="en-US" sz="2400" dirty="0" smtClean="0"/>
              <a:t>Obstacles: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lasses</a:t>
            </a:r>
          </a:p>
          <a:p>
            <a:pPr lvl="1"/>
            <a:r>
              <a:rPr lang="en-US" sz="2000" dirty="0" smtClean="0"/>
              <a:t>Internship with State Senator</a:t>
            </a:r>
          </a:p>
          <a:p>
            <a:pPr lvl="1"/>
            <a:r>
              <a:rPr lang="en-US" sz="2000" dirty="0" smtClean="0"/>
              <a:t>VP URI American Marketing Association</a:t>
            </a:r>
          </a:p>
          <a:p>
            <a:pPr lvl="1"/>
            <a:r>
              <a:rPr lang="en-US" sz="2000" dirty="0" smtClean="0"/>
              <a:t>RA: Aldrich Hall</a:t>
            </a:r>
          </a:p>
          <a:p>
            <a:r>
              <a:rPr lang="en-US" sz="2400" dirty="0" smtClean="0"/>
              <a:t>Evidenced through:</a:t>
            </a:r>
          </a:p>
          <a:p>
            <a:pPr lvl="1"/>
            <a:r>
              <a:rPr lang="en-US" sz="2000" dirty="0" smtClean="0"/>
              <a:t>Everything got done</a:t>
            </a:r>
          </a:p>
          <a:p>
            <a:pPr lvl="1"/>
            <a:r>
              <a:rPr lang="en-US" sz="2000" dirty="0" smtClean="0"/>
              <a:t>All research papers graded and returned in less than 24 hours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52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305800" cy="1143000"/>
          </a:xfrm>
        </p:spPr>
        <p:txBody>
          <a:bodyPr/>
          <a:lstStyle/>
          <a:p>
            <a:r>
              <a:rPr lang="en-US" dirty="0" smtClean="0"/>
              <a:t>Student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458200" cy="3810000"/>
          </a:xfrm>
        </p:spPr>
        <p:txBody>
          <a:bodyPr/>
          <a:lstStyle/>
          <a:p>
            <a:r>
              <a:rPr lang="en-US" sz="2800" dirty="0" smtClean="0"/>
              <a:t>Students should be able to:</a:t>
            </a:r>
          </a:p>
          <a:p>
            <a:pPr lvl="1"/>
            <a:r>
              <a:rPr lang="en-US" sz="2400" dirty="0" smtClean="0"/>
              <a:t>Think critically about </a:t>
            </a:r>
            <a:r>
              <a:rPr lang="en-US" sz="2400" dirty="0"/>
              <a:t>the ways in which technology, innovation and government action can influence </a:t>
            </a:r>
            <a:r>
              <a:rPr lang="en-US" sz="2400" dirty="0" smtClean="0"/>
              <a:t>culture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xplain </a:t>
            </a:r>
            <a:r>
              <a:rPr lang="en-US" sz="2400" dirty="0"/>
              <a:t>major events that shaped the 80</a:t>
            </a:r>
            <a:r>
              <a:rPr lang="zh-CN" altLang="en-US" sz="2400" dirty="0"/>
              <a:t>后</a:t>
            </a:r>
            <a:r>
              <a:rPr lang="en-US" sz="2400" dirty="0"/>
              <a:t> and 90</a:t>
            </a:r>
            <a:r>
              <a:rPr lang="zh-CN" altLang="en-US" sz="2400" dirty="0"/>
              <a:t>后</a:t>
            </a:r>
            <a:r>
              <a:rPr lang="en-US" sz="2400" dirty="0"/>
              <a:t> </a:t>
            </a:r>
            <a:r>
              <a:rPr lang="en-US" sz="2400" dirty="0" smtClean="0"/>
              <a:t>generations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dentify </a:t>
            </a:r>
            <a:r>
              <a:rPr lang="en-US" sz="2400" dirty="0"/>
              <a:t>and explain the defining characteristics of the 80</a:t>
            </a:r>
            <a:r>
              <a:rPr lang="zh-CN" altLang="en-US" sz="2400" dirty="0"/>
              <a:t>后</a:t>
            </a:r>
            <a:r>
              <a:rPr lang="en-US" sz="2400" dirty="0"/>
              <a:t> and 90</a:t>
            </a:r>
            <a:r>
              <a:rPr lang="zh-CN" altLang="en-US" sz="2400" dirty="0"/>
              <a:t>后</a:t>
            </a:r>
            <a:r>
              <a:rPr lang="en-US" sz="2400" dirty="0"/>
              <a:t> </a:t>
            </a:r>
            <a:r>
              <a:rPr lang="en-US" sz="2400" dirty="0" smtClean="0"/>
              <a:t>generations</a:t>
            </a:r>
          </a:p>
          <a:p>
            <a:pPr lvl="1"/>
            <a:r>
              <a:rPr lang="en-US" sz="2400" dirty="0" smtClean="0"/>
              <a:t>Explain </a:t>
            </a:r>
            <a:r>
              <a:rPr lang="en-US" sz="2400" dirty="0"/>
              <a:t>the ways in which the 80</a:t>
            </a:r>
            <a:r>
              <a:rPr lang="zh-CN" altLang="en-US" sz="2400" dirty="0"/>
              <a:t>后</a:t>
            </a:r>
            <a:r>
              <a:rPr lang="en-US" sz="2400" dirty="0"/>
              <a:t> and 90</a:t>
            </a:r>
            <a:r>
              <a:rPr lang="zh-CN" altLang="en-US" sz="2400" dirty="0"/>
              <a:t>后</a:t>
            </a:r>
            <a:r>
              <a:rPr lang="en-US" sz="2400" dirty="0"/>
              <a:t> generations may change </a:t>
            </a:r>
            <a:r>
              <a:rPr lang="en-US" sz="2400" dirty="0" smtClean="0"/>
              <a:t>China</a:t>
            </a:r>
          </a:p>
          <a:p>
            <a:pPr lvl="1"/>
            <a:r>
              <a:rPr lang="en-US" sz="2400" dirty="0" smtClean="0"/>
              <a:t>Realize </a:t>
            </a:r>
            <a:r>
              <a:rPr lang="en-US" sz="2400" dirty="0"/>
              <a:t>the complexity of Chinese </a:t>
            </a:r>
            <a:r>
              <a:rPr lang="en-US" sz="2400" dirty="0" smtClean="0"/>
              <a:t>culture</a:t>
            </a:r>
          </a:p>
          <a:p>
            <a:pPr lvl="1"/>
            <a:r>
              <a:rPr lang="en-US" sz="2400" dirty="0" smtClean="0"/>
              <a:t>Compare </a:t>
            </a:r>
            <a:r>
              <a:rPr lang="en-US" sz="2400" dirty="0"/>
              <a:t>and contrast Chinese and American </a:t>
            </a:r>
            <a:r>
              <a:rPr lang="en-US" sz="2400" dirty="0" smtClean="0"/>
              <a:t>culture</a:t>
            </a:r>
          </a:p>
          <a:p>
            <a:pPr lvl="1"/>
            <a:r>
              <a:rPr lang="en-US" sz="2400" dirty="0" smtClean="0"/>
              <a:t>Communicate </a:t>
            </a:r>
            <a:r>
              <a:rPr lang="en-US" sz="2400" dirty="0"/>
              <a:t>through effective oral and written communication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pPr lvl="1"/>
            <a:r>
              <a:rPr lang="en-US" sz="3200" dirty="0" smtClean="0"/>
              <a:t>Student Goal: Think </a:t>
            </a:r>
            <a:r>
              <a:rPr lang="en-US" sz="3200" dirty="0"/>
              <a:t>critically about the ways in which technology, innovation and government action can influence </a:t>
            </a:r>
            <a:r>
              <a:rPr lang="en-US" sz="3200" dirty="0" smtClean="0"/>
              <a:t>culture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Relevant lessons: </a:t>
            </a:r>
          </a:p>
          <a:p>
            <a:pPr lvl="1"/>
            <a:r>
              <a:rPr lang="en-US" sz="2000" dirty="0" smtClean="0"/>
              <a:t>Understanding China</a:t>
            </a:r>
          </a:p>
          <a:p>
            <a:pPr lvl="2"/>
            <a:r>
              <a:rPr lang="en-US" sz="1800" dirty="0" smtClean="0"/>
              <a:t>Cultural Revolution</a:t>
            </a:r>
          </a:p>
          <a:p>
            <a:pPr lvl="2"/>
            <a:r>
              <a:rPr lang="en-US" sz="1800" dirty="0" smtClean="0"/>
              <a:t>Great Leap Forward</a:t>
            </a:r>
          </a:p>
          <a:p>
            <a:pPr lvl="1"/>
            <a:r>
              <a:rPr lang="en-US" sz="2000" dirty="0" smtClean="0"/>
              <a:t>Reform and Opening</a:t>
            </a:r>
          </a:p>
          <a:p>
            <a:pPr lvl="1"/>
            <a:r>
              <a:rPr lang="en-US" sz="2000" dirty="0" smtClean="0"/>
              <a:t>One Child Policy</a:t>
            </a:r>
          </a:p>
          <a:p>
            <a:pPr lvl="1"/>
            <a:r>
              <a:rPr lang="en-US" sz="2000" dirty="0" smtClean="0"/>
              <a:t>Internet Language and Culture</a:t>
            </a:r>
          </a:p>
          <a:p>
            <a:r>
              <a:rPr lang="en-US" sz="2400" dirty="0" smtClean="0"/>
              <a:t>Evidence of learning:</a:t>
            </a:r>
          </a:p>
          <a:p>
            <a:pPr lvl="1"/>
            <a:r>
              <a:rPr lang="en-US" sz="2000" dirty="0" smtClean="0"/>
              <a:t>Debates</a:t>
            </a:r>
          </a:p>
          <a:p>
            <a:pPr lvl="1"/>
            <a:r>
              <a:rPr lang="en-US" sz="2000" dirty="0" smtClean="0"/>
              <a:t>Exam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09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Student Goal: Think critically about the ways in which technology, innovation and government action can influence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3657600"/>
          </a:xfrm>
        </p:spPr>
        <p:txBody>
          <a:bodyPr/>
          <a:lstStyle/>
          <a:p>
            <a:r>
              <a:rPr lang="en-US" dirty="0" smtClean="0"/>
              <a:t>Assignment Spotlight:</a:t>
            </a:r>
          </a:p>
          <a:p>
            <a:pPr lvl="1"/>
            <a:r>
              <a:rPr lang="en-US" dirty="0" smtClean="0"/>
              <a:t>Debate 2: Does the one child policy have a net positive or net negative effect on Chinese society?</a:t>
            </a:r>
          </a:p>
          <a:p>
            <a:pPr lvl="1"/>
            <a:r>
              <a:rPr lang="en-US" altLang="zh-CN" dirty="0" smtClean="0"/>
              <a:t>Debate 4: Does the Chinese government’s censorship of the internet help or hurt Chinese society?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dirty="0" smtClean="0"/>
              <a:t>Student Goal: </a:t>
            </a:r>
            <a:r>
              <a:rPr lang="en-US" dirty="0"/>
              <a:t>Explain major events that shaped the 80</a:t>
            </a:r>
            <a:r>
              <a:rPr lang="zh-CN" altLang="en-US" dirty="0"/>
              <a:t>后</a:t>
            </a:r>
            <a:r>
              <a:rPr lang="en-US" dirty="0"/>
              <a:t> and 90</a:t>
            </a:r>
            <a:r>
              <a:rPr lang="zh-CN" altLang="en-US" dirty="0"/>
              <a:t>后</a:t>
            </a:r>
            <a:r>
              <a:rPr lang="en-US" dirty="0"/>
              <a:t> </a:t>
            </a:r>
            <a:r>
              <a:rPr lang="en-US" dirty="0" smtClean="0"/>
              <a:t>generations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Relevant Lessons:</a:t>
            </a:r>
          </a:p>
          <a:p>
            <a:pPr lvl="1"/>
            <a:r>
              <a:rPr lang="en-US" dirty="0"/>
              <a:t>Understanding China</a:t>
            </a:r>
          </a:p>
          <a:p>
            <a:pPr lvl="2"/>
            <a:r>
              <a:rPr lang="en-US" dirty="0"/>
              <a:t>Cultural Revolution</a:t>
            </a:r>
          </a:p>
          <a:p>
            <a:pPr lvl="2"/>
            <a:r>
              <a:rPr lang="en-US" dirty="0"/>
              <a:t>Great Leap Forward</a:t>
            </a:r>
          </a:p>
          <a:p>
            <a:pPr lvl="1"/>
            <a:r>
              <a:rPr lang="en-US" dirty="0"/>
              <a:t>Reform and Opening</a:t>
            </a:r>
          </a:p>
          <a:p>
            <a:pPr lvl="1"/>
            <a:r>
              <a:rPr lang="en-US" dirty="0"/>
              <a:t>One Child </a:t>
            </a:r>
            <a:r>
              <a:rPr lang="en-US" dirty="0" smtClean="0"/>
              <a:t>Policy</a:t>
            </a:r>
          </a:p>
          <a:p>
            <a:r>
              <a:rPr lang="en-US" dirty="0" smtClean="0"/>
              <a:t>Evidence of learning:</a:t>
            </a:r>
          </a:p>
          <a:p>
            <a:pPr lvl="1"/>
            <a:r>
              <a:rPr lang="en-US" dirty="0" smtClean="0"/>
              <a:t>Exam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this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and taught an introductory-level honors course focused on China’s 80</a:t>
            </a:r>
            <a:r>
              <a:rPr lang="zh-CN" altLang="en-US" dirty="0" smtClean="0"/>
              <a:t>后</a:t>
            </a:r>
            <a:r>
              <a:rPr lang="en-US" altLang="zh-CN" dirty="0"/>
              <a:t> </a:t>
            </a:r>
            <a:r>
              <a:rPr lang="en-US" altLang="zh-CN" dirty="0" smtClean="0"/>
              <a:t>and 90</a:t>
            </a:r>
            <a:r>
              <a:rPr lang="zh-CN" altLang="en-US" dirty="0" smtClean="0"/>
              <a:t>后 </a:t>
            </a:r>
            <a:r>
              <a:rPr lang="en-US" altLang="zh-CN" dirty="0" smtClean="0"/>
              <a:t>generations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Student Goal: </a:t>
            </a:r>
            <a:r>
              <a:rPr lang="en-US" dirty="0"/>
              <a:t>Explain major events that shaped the 80</a:t>
            </a:r>
            <a:r>
              <a:rPr lang="zh-CN" altLang="en-US" dirty="0"/>
              <a:t>后</a:t>
            </a:r>
            <a:r>
              <a:rPr lang="en-US" dirty="0"/>
              <a:t> and 90</a:t>
            </a:r>
            <a:r>
              <a:rPr lang="zh-CN" altLang="en-US" dirty="0"/>
              <a:t>后</a:t>
            </a:r>
            <a:r>
              <a:rPr lang="en-US" dirty="0"/>
              <a:t> generations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Spotlight</a:t>
            </a:r>
          </a:p>
          <a:p>
            <a:pPr lvl="1"/>
            <a:r>
              <a:rPr lang="en-US" dirty="0" smtClean="0"/>
              <a:t>Midterm Exam Essay Question</a:t>
            </a:r>
          </a:p>
          <a:p>
            <a:pPr lvl="2"/>
            <a:r>
              <a:rPr lang="en-US" dirty="0"/>
              <a:t>What was China’s economic/political situation in the late 1970s? How did that ‘set the stage’ for the </a:t>
            </a:r>
            <a:r>
              <a:rPr lang="zh-CN" altLang="en-US" dirty="0"/>
              <a:t>改革开放 </a:t>
            </a:r>
            <a:r>
              <a:rPr lang="en-US" dirty="0"/>
              <a:t>and One Child Policy?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Student Goal: </a:t>
            </a:r>
            <a:r>
              <a:rPr lang="en-US" dirty="0"/>
              <a:t>Identify and explain the defining characteristics of the 80</a:t>
            </a:r>
            <a:r>
              <a:rPr lang="zh-CN" altLang="en-US" dirty="0"/>
              <a:t>后</a:t>
            </a:r>
            <a:r>
              <a:rPr lang="en-US" dirty="0"/>
              <a:t> and 90</a:t>
            </a:r>
            <a:r>
              <a:rPr lang="zh-CN" altLang="en-US" dirty="0"/>
              <a:t>后</a:t>
            </a:r>
            <a:r>
              <a:rPr lang="en-US" dirty="0"/>
              <a:t> generations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458200" cy="3810000"/>
          </a:xfrm>
        </p:spPr>
        <p:txBody>
          <a:bodyPr/>
          <a:lstStyle/>
          <a:p>
            <a:r>
              <a:rPr lang="en-US" dirty="0" smtClean="0"/>
              <a:t>Relevant Lessons:</a:t>
            </a:r>
          </a:p>
          <a:p>
            <a:pPr lvl="1"/>
            <a:r>
              <a:rPr lang="en-US" dirty="0" smtClean="0"/>
              <a:t>Understanding the 80</a:t>
            </a:r>
            <a:r>
              <a:rPr lang="zh-CN" altLang="en-US" dirty="0" smtClean="0"/>
              <a:t>后 </a:t>
            </a:r>
            <a:r>
              <a:rPr lang="en-US" altLang="zh-CN" dirty="0" smtClean="0"/>
              <a:t>and 90</a:t>
            </a:r>
            <a:r>
              <a:rPr lang="zh-CN" altLang="en-US" dirty="0" smtClean="0"/>
              <a:t>后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Consumer Behavior of the 80</a:t>
            </a:r>
            <a:r>
              <a:rPr lang="zh-CN" altLang="en-US" dirty="0" smtClean="0"/>
              <a:t>后 </a:t>
            </a:r>
            <a:r>
              <a:rPr lang="en-US" altLang="zh-CN" dirty="0" smtClean="0"/>
              <a:t>and 90</a:t>
            </a:r>
            <a:r>
              <a:rPr lang="zh-CN" altLang="en-US" dirty="0" smtClean="0"/>
              <a:t>后</a:t>
            </a:r>
            <a:endParaRPr lang="en-US" altLang="zh-CN" dirty="0" smtClean="0"/>
          </a:p>
          <a:p>
            <a:r>
              <a:rPr lang="en-US" dirty="0" smtClean="0"/>
              <a:t>Evidence of Learning</a:t>
            </a:r>
          </a:p>
          <a:p>
            <a:pPr lvl="1"/>
            <a:r>
              <a:rPr lang="en-US" dirty="0" smtClean="0"/>
              <a:t>Presentations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Student Goal: </a:t>
            </a:r>
            <a:r>
              <a:rPr lang="en-US" dirty="0"/>
              <a:t>Identify and explain the defining characteristics of the 80</a:t>
            </a:r>
            <a:r>
              <a:rPr lang="zh-CN" altLang="en-US" dirty="0"/>
              <a:t>后</a:t>
            </a:r>
            <a:r>
              <a:rPr lang="en-US" dirty="0"/>
              <a:t> and 90</a:t>
            </a:r>
            <a:r>
              <a:rPr lang="zh-CN" altLang="en-US" dirty="0"/>
              <a:t>后</a:t>
            </a:r>
            <a:r>
              <a:rPr lang="en-US" dirty="0"/>
              <a:t> generations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Spotlight:</a:t>
            </a:r>
          </a:p>
          <a:p>
            <a:pPr lvl="1"/>
            <a:r>
              <a:rPr lang="en-US" dirty="0" smtClean="0"/>
              <a:t>Presentation 1: Find </a:t>
            </a:r>
            <a:r>
              <a:rPr lang="en-US" dirty="0"/>
              <a:t>any American advertisement. Rework advertisement to appeal to Chinese 80后 and/or 90后 audience. Present to the class what changes you have made and why you made them. </a:t>
            </a:r>
            <a:endParaRPr lang="en-US" dirty="0"/>
          </a:p>
          <a:p>
            <a:pPr lvl="2"/>
            <a:r>
              <a:rPr lang="en-US" altLang="zh-CN" dirty="0" smtClean="0"/>
              <a:t>One student altered a Crest ad to appeal to 90</a:t>
            </a:r>
            <a:r>
              <a:rPr lang="zh-CN" altLang="en-US" dirty="0" smtClean="0"/>
              <a:t>后 </a:t>
            </a:r>
            <a:r>
              <a:rPr lang="en-US" altLang="zh-CN" dirty="0" smtClean="0"/>
              <a:t>living in lower-tier cities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92" y="396926"/>
            <a:ext cx="2859126" cy="3300326"/>
          </a:xfrm>
        </p:spPr>
        <p:txBody>
          <a:bodyPr/>
          <a:lstStyle/>
          <a:p>
            <a:r>
              <a:rPr lang="en-US" dirty="0" smtClean="0"/>
              <a:t>Original Ad</a:t>
            </a:r>
            <a:endParaRPr lang="en-US" dirty="0"/>
          </a:p>
        </p:txBody>
      </p:sp>
      <p:pic>
        <p:nvPicPr>
          <p:cNvPr id="4" name="Content Placeholder 3" descr="photo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35" r="-19435"/>
          <a:stretch>
            <a:fillRect/>
          </a:stretch>
        </p:blipFill>
        <p:spPr>
          <a:xfrm rot="5400000">
            <a:off x="1268632" y="717074"/>
            <a:ext cx="9864079" cy="5327305"/>
          </a:xfrm>
        </p:spPr>
      </p:pic>
    </p:spTree>
    <p:extLst>
      <p:ext uri="{BB962C8B-B14F-4D97-AF65-F5344CB8AC3E}">
        <p14:creationId xmlns:p14="http://schemas.microsoft.com/office/powerpoint/2010/main" val="15593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7" b="11837"/>
          <a:stretch>
            <a:fillRect/>
          </a:stretch>
        </p:blipFill>
        <p:spPr>
          <a:xfrm rot="5400000">
            <a:off x="723680" y="1293218"/>
            <a:ext cx="7444440" cy="4261523"/>
          </a:xfrm>
        </p:spPr>
      </p:pic>
      <p:sp>
        <p:nvSpPr>
          <p:cNvPr id="5" name="TextBox 4"/>
          <p:cNvSpPr txBox="1"/>
          <p:nvPr/>
        </p:nvSpPr>
        <p:spPr>
          <a:xfrm>
            <a:off x="2315138" y="4677827"/>
            <a:ext cx="4261523" cy="1815882"/>
          </a:xfrm>
          <a:custGeom>
            <a:avLst/>
            <a:gdLst>
              <a:gd name="connsiteX0" fmla="*/ 0 w 4356965"/>
              <a:gd name="connsiteY0" fmla="*/ 0 h 369332"/>
              <a:gd name="connsiteX1" fmla="*/ 4356965 w 4356965"/>
              <a:gd name="connsiteY1" fmla="*/ 0 h 369332"/>
              <a:gd name="connsiteX2" fmla="*/ 4356965 w 4356965"/>
              <a:gd name="connsiteY2" fmla="*/ 369332 h 369332"/>
              <a:gd name="connsiteX3" fmla="*/ 0 w 4356965"/>
              <a:gd name="connsiteY3" fmla="*/ 369332 h 369332"/>
              <a:gd name="connsiteX4" fmla="*/ 0 w 4356965"/>
              <a:gd name="connsiteY4" fmla="*/ 0 h 369332"/>
              <a:gd name="connsiteX0" fmla="*/ 0 w 4356965"/>
              <a:gd name="connsiteY0" fmla="*/ 0 h 706907"/>
              <a:gd name="connsiteX1" fmla="*/ 4356965 w 4356965"/>
              <a:gd name="connsiteY1" fmla="*/ 0 h 706907"/>
              <a:gd name="connsiteX2" fmla="*/ 4356965 w 4356965"/>
              <a:gd name="connsiteY2" fmla="*/ 369332 h 706907"/>
              <a:gd name="connsiteX3" fmla="*/ 0 w 4356965"/>
              <a:gd name="connsiteY3" fmla="*/ 706907 h 706907"/>
              <a:gd name="connsiteX4" fmla="*/ 0 w 4356965"/>
              <a:gd name="connsiteY4" fmla="*/ 0 h 706907"/>
              <a:gd name="connsiteX0" fmla="*/ 0 w 4389120"/>
              <a:gd name="connsiteY0" fmla="*/ 0 h 739057"/>
              <a:gd name="connsiteX1" fmla="*/ 4356965 w 4389120"/>
              <a:gd name="connsiteY1" fmla="*/ 0 h 739057"/>
              <a:gd name="connsiteX2" fmla="*/ 4389120 w 4389120"/>
              <a:gd name="connsiteY2" fmla="*/ 739057 h 739057"/>
              <a:gd name="connsiteX3" fmla="*/ 0 w 4389120"/>
              <a:gd name="connsiteY3" fmla="*/ 706907 h 739057"/>
              <a:gd name="connsiteX4" fmla="*/ 0 w 4389120"/>
              <a:gd name="connsiteY4" fmla="*/ 0 h 73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9120" h="739057">
                <a:moveTo>
                  <a:pt x="0" y="0"/>
                </a:moveTo>
                <a:lnTo>
                  <a:pt x="4356965" y="0"/>
                </a:lnTo>
                <a:lnTo>
                  <a:pt x="4389120" y="739057"/>
                </a:lnTo>
                <a:lnTo>
                  <a:pt x="0" y="7069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“Crest White changed my life. It gave me the confidence to further my career and a reason to smile again. Let Crest White change your life too. Tell your story at </a:t>
            </a:r>
            <a:r>
              <a:rPr lang="en-US" sz="1600" dirty="0" err="1" smtClean="0">
                <a:solidFill>
                  <a:srgbClr val="FFFFFF"/>
                </a:solidFill>
                <a:latin typeface="Handwriting - Dakota"/>
                <a:cs typeface="Handwriting - Dakota"/>
              </a:rPr>
              <a:t>crestwhite.com</a:t>
            </a:r>
            <a:r>
              <a:rPr lang="en-US" sz="1600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 and you could be the next face of Crest White!”</a:t>
            </a:r>
          </a:p>
          <a:p>
            <a:r>
              <a:rPr lang="en-US" sz="1600" dirty="0">
                <a:solidFill>
                  <a:srgbClr val="FFFFFF"/>
                </a:solidFill>
                <a:latin typeface="Handwriting - Dakota"/>
                <a:cs typeface="Handwriting - Dakota"/>
              </a:rPr>
              <a:t>	</a:t>
            </a:r>
            <a:r>
              <a:rPr lang="en-US" sz="1600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 -Samantha</a:t>
            </a:r>
            <a:endParaRPr lang="en-US" sz="1600" dirty="0">
              <a:solidFill>
                <a:srgbClr val="FFFFFF"/>
              </a:solidFill>
              <a:latin typeface="Handwriting - Dakota"/>
              <a:cs typeface="Handwriting - Dakot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1753" r="-73575" b="-1753"/>
          <a:stretch/>
        </p:blipFill>
        <p:spPr>
          <a:xfrm>
            <a:off x="5264149" y="1490538"/>
            <a:ext cx="2625026" cy="262502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872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90s Generation Chinese are more self- centered than other generations and are concerned with the betterment of themselves and their standing</a:t>
            </a:r>
          </a:p>
          <a:p>
            <a:r>
              <a:rPr lang="en-US" dirty="0" smtClean="0"/>
              <a:t>The possibility of winning a contest, therefore becoming famous, would appeal to 90s teens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16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/>
          <a:lstStyle/>
          <a:p>
            <a:pPr lvl="1"/>
            <a:r>
              <a:rPr lang="en-US" sz="3200" dirty="0" smtClean="0"/>
              <a:t>Student Goal: </a:t>
            </a:r>
            <a:r>
              <a:rPr lang="en-US" dirty="0"/>
              <a:t>Identify and explain the defining characteristics of the 80</a:t>
            </a:r>
            <a:r>
              <a:rPr lang="zh-CN" altLang="en-US" dirty="0"/>
              <a:t>后</a:t>
            </a:r>
            <a:r>
              <a:rPr lang="en-US" dirty="0"/>
              <a:t> and 90</a:t>
            </a:r>
            <a:r>
              <a:rPr lang="zh-CN" altLang="en-US" dirty="0"/>
              <a:t>后</a:t>
            </a:r>
            <a:r>
              <a:rPr lang="en-US" dirty="0"/>
              <a:t> </a:t>
            </a:r>
            <a:r>
              <a:rPr lang="en-US" dirty="0" smtClean="0"/>
              <a:t>generations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458200" cy="3352800"/>
          </a:xfrm>
        </p:spPr>
        <p:txBody>
          <a:bodyPr/>
          <a:lstStyle/>
          <a:p>
            <a:r>
              <a:rPr lang="en-US" sz="2800" dirty="0" smtClean="0"/>
              <a:t>Assignment Spotlight</a:t>
            </a:r>
          </a:p>
          <a:p>
            <a:pPr lvl="1"/>
            <a:r>
              <a:rPr lang="en-US" sz="2400" dirty="0" smtClean="0"/>
              <a:t>Presentation 2: Create an original meme that would be warmly received by Chinese </a:t>
            </a:r>
            <a:r>
              <a:rPr lang="en-US" sz="2400" dirty="0" err="1" smtClean="0"/>
              <a:t>netizens</a:t>
            </a:r>
            <a:r>
              <a:rPr lang="en-US" sz="2400" dirty="0" smtClean="0"/>
              <a:t>. What about your creation makes it appealing to a Chinese audience? </a:t>
            </a:r>
            <a:endParaRPr lang="en-US" sz="2400" dirty="0" smtClean="0"/>
          </a:p>
          <a:p>
            <a:pPr lvl="2"/>
            <a:r>
              <a:rPr lang="en-US" sz="2000" dirty="0" smtClean="0"/>
              <a:t>One </a:t>
            </a:r>
            <a:r>
              <a:rPr lang="en-US" sz="2000" dirty="0" smtClean="0"/>
              <a:t>student focused on the studious nature of Chinese high school students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35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9362" y="0"/>
            <a:ext cx="4303638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Overly Studious Chinese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133600"/>
            <a:ext cx="3505200" cy="4114800"/>
          </a:xfrm>
        </p:spPr>
        <p:txBody>
          <a:bodyPr/>
          <a:lstStyle/>
          <a:p>
            <a:r>
              <a:rPr lang="en-US" dirty="0" smtClean="0"/>
              <a:t>Only 7 words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Problem- Social Interaction</a:t>
            </a:r>
          </a:p>
          <a:p>
            <a:endParaRPr lang="en-US" dirty="0"/>
          </a:p>
          <a:p>
            <a:r>
              <a:rPr lang="en-US" dirty="0" smtClean="0"/>
              <a:t>Outcome- Extreme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6" name="Picture 4" descr="C:\Users\Pedro\Desktop\OS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0" y="457200"/>
            <a:ext cx="3849761" cy="582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82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Student Goal: </a:t>
            </a:r>
            <a:r>
              <a:rPr lang="en-US" dirty="0"/>
              <a:t>Explain the ways in which the </a:t>
            </a:r>
            <a:br>
              <a:rPr lang="en-US" dirty="0"/>
            </a:br>
            <a:r>
              <a:rPr lang="en-US" dirty="0"/>
              <a:t>80</a:t>
            </a:r>
            <a:r>
              <a:rPr lang="zh-CN" altLang="en-US" dirty="0"/>
              <a:t>后</a:t>
            </a:r>
            <a:r>
              <a:rPr lang="en-US" dirty="0"/>
              <a:t> and 90</a:t>
            </a:r>
            <a:r>
              <a:rPr lang="zh-CN" altLang="en-US" dirty="0"/>
              <a:t>后</a:t>
            </a:r>
            <a:r>
              <a:rPr lang="en-US" dirty="0"/>
              <a:t> generations may change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Relevant Lessons:</a:t>
            </a:r>
          </a:p>
          <a:p>
            <a:pPr lvl="1"/>
            <a:r>
              <a:rPr lang="en-US" sz="2400" dirty="0" smtClean="0"/>
              <a:t>Consumer Behavior of the </a:t>
            </a:r>
            <a:r>
              <a:rPr lang="en-US" altLang="zh-CN" sz="2400" dirty="0"/>
              <a:t>80</a:t>
            </a:r>
            <a:r>
              <a:rPr lang="zh-CN" altLang="en-US" sz="2400" dirty="0"/>
              <a:t>后 </a:t>
            </a:r>
            <a:r>
              <a:rPr lang="en-US" altLang="zh-CN" sz="2400" dirty="0"/>
              <a:t>and 90</a:t>
            </a:r>
            <a:r>
              <a:rPr lang="zh-CN" altLang="en-US" sz="2400" dirty="0"/>
              <a:t>后</a:t>
            </a:r>
            <a:endParaRPr lang="en-US" altLang="zh-CN" sz="2400" dirty="0"/>
          </a:p>
          <a:p>
            <a:pPr lvl="1"/>
            <a:r>
              <a:rPr lang="en-US" sz="2400" dirty="0" smtClean="0"/>
              <a:t>The Chinese Education System</a:t>
            </a:r>
          </a:p>
          <a:p>
            <a:pPr lvl="1"/>
            <a:r>
              <a:rPr lang="en-US" sz="2400" dirty="0" smtClean="0"/>
              <a:t>Internet Language and Culture</a:t>
            </a:r>
          </a:p>
          <a:p>
            <a:pPr lvl="1"/>
            <a:r>
              <a:rPr lang="en-US" sz="2400" dirty="0" smtClean="0"/>
              <a:t>Sex, Cohabitation and Marriage</a:t>
            </a:r>
          </a:p>
          <a:p>
            <a:pPr lvl="1"/>
            <a:r>
              <a:rPr lang="en-US" sz="2400" dirty="0" smtClean="0"/>
              <a:t>Views of the West</a:t>
            </a:r>
          </a:p>
          <a:p>
            <a:r>
              <a:rPr lang="en-US" sz="2800" dirty="0" smtClean="0"/>
              <a:t>Evidence of Learning</a:t>
            </a:r>
          </a:p>
          <a:p>
            <a:pPr lvl="1"/>
            <a:r>
              <a:rPr lang="en-US" sz="2400" dirty="0" smtClean="0"/>
              <a:t>Presentations</a:t>
            </a:r>
          </a:p>
          <a:p>
            <a:pPr lvl="1"/>
            <a:r>
              <a:rPr lang="en-US" sz="2400" dirty="0" smtClean="0"/>
              <a:t>Debates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37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dirty="0" smtClean="0"/>
              <a:t>Student Goal: </a:t>
            </a:r>
            <a:r>
              <a:rPr lang="en-US" dirty="0"/>
              <a:t>Explain the ways in which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80</a:t>
            </a:r>
            <a:r>
              <a:rPr lang="zh-CN" altLang="en-US" dirty="0"/>
              <a:t>后</a:t>
            </a:r>
            <a:r>
              <a:rPr lang="en-US" dirty="0"/>
              <a:t> and 90</a:t>
            </a:r>
            <a:r>
              <a:rPr lang="zh-CN" altLang="en-US" dirty="0"/>
              <a:t>后</a:t>
            </a:r>
            <a:r>
              <a:rPr lang="en-US" dirty="0"/>
              <a:t> generations may change </a:t>
            </a:r>
            <a:r>
              <a:rPr lang="en-US" dirty="0" smtClean="0"/>
              <a:t>China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Assignment Spotlight:</a:t>
            </a:r>
          </a:p>
          <a:p>
            <a:pPr lvl="1"/>
            <a:r>
              <a:rPr lang="en-US" sz="2400" dirty="0" smtClean="0"/>
              <a:t>Presentation 2: </a:t>
            </a:r>
            <a:r>
              <a:rPr lang="en-US" sz="2400" dirty="0"/>
              <a:t>Create an original meme that would be warmly received by Chinese </a:t>
            </a:r>
            <a:r>
              <a:rPr lang="en-US" sz="2400" dirty="0" err="1"/>
              <a:t>netizens</a:t>
            </a:r>
            <a:r>
              <a:rPr lang="en-US" sz="2400" dirty="0"/>
              <a:t>. What about your creation makes it appealing to a Chinese audience? </a:t>
            </a:r>
            <a:endParaRPr lang="en-US" sz="2400" dirty="0" smtClean="0"/>
          </a:p>
          <a:p>
            <a:pPr lvl="2"/>
            <a:r>
              <a:rPr lang="en-US" sz="1800" dirty="0" smtClean="0"/>
              <a:t>One </a:t>
            </a:r>
            <a:r>
              <a:rPr lang="en-US" sz="1800" dirty="0" smtClean="0"/>
              <a:t>student made use of Deng Xiaoping’s quote: </a:t>
            </a:r>
            <a:r>
              <a:rPr lang="en" sz="1800" dirty="0"/>
              <a:t>"If you open the window for fresh air, you have to expect some flies to blow in</a:t>
            </a:r>
            <a:r>
              <a:rPr lang="en" sz="1800" dirty="0" smtClean="0"/>
              <a:t>.“</a:t>
            </a:r>
          </a:p>
          <a:p>
            <a:pPr lvl="3"/>
            <a:r>
              <a:rPr lang="en" sz="1400" dirty="0" smtClean="0"/>
              <a:t>This quote is often used to justify government cesorship of the internet</a:t>
            </a:r>
            <a:endParaRPr lang="en" sz="1400" dirty="0"/>
          </a:p>
          <a:p>
            <a:pPr lvl="3"/>
            <a:r>
              <a:rPr lang="en-US" sz="1600" dirty="0" smtClean="0"/>
              <a:t>Her conclusion: The flies are up to no good </a:t>
            </a:r>
          </a:p>
        </p:txBody>
      </p:sp>
    </p:spTree>
    <p:extLst>
      <p:ext uri="{BB962C8B-B14F-4D97-AF65-F5344CB8AC3E}">
        <p14:creationId xmlns:p14="http://schemas.microsoft.com/office/powerpoint/2010/main" val="291409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Student-Educator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aimed to enhance:</a:t>
            </a:r>
          </a:p>
          <a:p>
            <a:pPr lvl="1"/>
            <a:r>
              <a:rPr lang="en-US" dirty="0" smtClean="0"/>
              <a:t>Planning skills</a:t>
            </a:r>
          </a:p>
          <a:p>
            <a:pPr lvl="1"/>
            <a:r>
              <a:rPr lang="en-US" dirty="0" smtClean="0"/>
              <a:t>Critical thinking skills</a:t>
            </a:r>
          </a:p>
          <a:p>
            <a:pPr lvl="1"/>
            <a:r>
              <a:rPr lang="en-US" dirty="0" smtClean="0"/>
              <a:t>Teaching skills</a:t>
            </a:r>
          </a:p>
          <a:p>
            <a:pPr lvl="1"/>
            <a:r>
              <a:rPr lang="en-US" dirty="0" smtClean="0"/>
              <a:t>Communications skills</a:t>
            </a:r>
          </a:p>
          <a:p>
            <a:pPr lvl="1"/>
            <a:r>
              <a:rPr lang="en-US" dirty="0" smtClean="0"/>
              <a:t>Time-Management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7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396085"/>
            <a:ext cx="8229600" cy="504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Discordant Fly browses pornography.</a:t>
            </a:r>
          </a:p>
          <a:p>
            <a:endParaRPr lang="en"/>
          </a:p>
        </p:txBody>
      </p:sp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33192" y="381000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chemeClr val="tx1"/>
                </a:solidFill>
              </a:rPr>
              <a:t>Pornographic Websites</a:t>
            </a:r>
          </a:p>
        </p:txBody>
      </p:sp>
      <p:sp>
        <p:nvSpPr>
          <p:cNvPr id="127" name="Shape 127"/>
          <p:cNvSpPr/>
          <p:nvPr/>
        </p:nvSpPr>
        <p:spPr>
          <a:xfrm>
            <a:off x="1981200" y="2133600"/>
            <a:ext cx="5133585" cy="34065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47223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Discordant Fly blows up your newsfeed.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539030" y="381000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chemeClr val="tx1"/>
                </a:solidFill>
              </a:rPr>
              <a:t>Facebook</a:t>
            </a:r>
          </a:p>
        </p:txBody>
      </p:sp>
      <p:sp>
        <p:nvSpPr>
          <p:cNvPr id="141" name="Shape 141"/>
          <p:cNvSpPr/>
          <p:nvPr/>
        </p:nvSpPr>
        <p:spPr>
          <a:xfrm>
            <a:off x="1114450" y="2681287"/>
            <a:ext cx="7078760" cy="28425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94749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Student Goal: </a:t>
            </a:r>
            <a:r>
              <a:rPr lang="en-US" dirty="0"/>
              <a:t>Realize the complexity of Chinese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Relevant Lessons:</a:t>
            </a:r>
          </a:p>
          <a:p>
            <a:pPr lvl="1"/>
            <a:r>
              <a:rPr lang="en-US" dirty="0" smtClean="0"/>
              <a:t>All</a:t>
            </a:r>
          </a:p>
          <a:p>
            <a:r>
              <a:rPr lang="en-US" dirty="0" smtClean="0"/>
              <a:t>Evidence of Learning:</a:t>
            </a:r>
          </a:p>
          <a:p>
            <a:pPr lvl="1"/>
            <a:r>
              <a:rPr lang="en-US" dirty="0" smtClean="0"/>
              <a:t>Student </a:t>
            </a:r>
            <a:r>
              <a:rPr lang="en-US" altLang="zh-CN" dirty="0" smtClean="0"/>
              <a:t>Reflections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-152400" y="-533400"/>
            <a:ext cx="9448800" cy="784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236738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“Learning about ‘face’ changed the way I view Chinese culture”</a:t>
            </a:r>
          </a:p>
        </p:txBody>
      </p:sp>
    </p:spTree>
    <p:extLst>
      <p:ext uri="{BB962C8B-B14F-4D97-AF65-F5344CB8AC3E}">
        <p14:creationId xmlns:p14="http://schemas.microsoft.com/office/powerpoint/2010/main" val="536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-152400" y="-533400"/>
            <a:ext cx="9448800" cy="784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762000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“The more I learn, the more I believe it’s probably impossible to know everything about China, much less understand it.”</a:t>
            </a:r>
          </a:p>
        </p:txBody>
      </p:sp>
    </p:spTree>
    <p:extLst>
      <p:ext uri="{BB962C8B-B14F-4D97-AF65-F5344CB8AC3E}">
        <p14:creationId xmlns:p14="http://schemas.microsoft.com/office/powerpoint/2010/main" val="14957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dirty="0" smtClean="0"/>
              <a:t>Student Goal: </a:t>
            </a:r>
            <a:r>
              <a:rPr lang="en-US" dirty="0"/>
              <a:t>Compare and contrast Chinese and American </a:t>
            </a:r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Relevant Lessons:</a:t>
            </a:r>
          </a:p>
          <a:p>
            <a:pPr lvl="1"/>
            <a:r>
              <a:rPr lang="en-US" sz="2000" dirty="0"/>
              <a:t>Consumer Behavior of the </a:t>
            </a:r>
            <a:r>
              <a:rPr lang="en-US" altLang="zh-CN" sz="2000" dirty="0"/>
              <a:t>80</a:t>
            </a:r>
            <a:r>
              <a:rPr lang="zh-CN" altLang="en-US" sz="2000" dirty="0"/>
              <a:t>后 </a:t>
            </a:r>
            <a:r>
              <a:rPr lang="en-US" altLang="zh-CN" sz="2000" dirty="0"/>
              <a:t>and 90</a:t>
            </a:r>
            <a:r>
              <a:rPr lang="zh-CN" altLang="en-US" sz="2000" dirty="0"/>
              <a:t>后</a:t>
            </a:r>
            <a:endParaRPr lang="en-US" altLang="zh-CN" sz="2000" dirty="0"/>
          </a:p>
          <a:p>
            <a:pPr lvl="1"/>
            <a:r>
              <a:rPr lang="en-US" sz="2000" dirty="0"/>
              <a:t>The Chinese Education System</a:t>
            </a:r>
          </a:p>
          <a:p>
            <a:pPr lvl="1"/>
            <a:r>
              <a:rPr lang="en-US" sz="2000" dirty="0"/>
              <a:t>Internet Language and Culture</a:t>
            </a:r>
          </a:p>
          <a:p>
            <a:pPr lvl="1"/>
            <a:r>
              <a:rPr lang="en-US" sz="2000" dirty="0"/>
              <a:t>Sex, Cohabitation and </a:t>
            </a:r>
            <a:r>
              <a:rPr lang="en-US" sz="2000" dirty="0" smtClean="0"/>
              <a:t>Marriage</a:t>
            </a:r>
          </a:p>
          <a:p>
            <a:r>
              <a:rPr lang="en-US" sz="2400" dirty="0" smtClean="0"/>
              <a:t>Evidence of Learning</a:t>
            </a:r>
          </a:p>
          <a:p>
            <a:pPr lvl="1"/>
            <a:r>
              <a:rPr lang="en-US" sz="2400" dirty="0" smtClean="0"/>
              <a:t>Debates</a:t>
            </a:r>
          </a:p>
          <a:p>
            <a:pPr lvl="1"/>
            <a:r>
              <a:rPr lang="en-US" sz="2400" dirty="0" smtClean="0"/>
              <a:t>Exams</a:t>
            </a:r>
          </a:p>
          <a:p>
            <a:pPr lvl="1"/>
            <a:r>
              <a:rPr lang="en-US" sz="2400" dirty="0" smtClean="0"/>
              <a:t>Student Reflections</a:t>
            </a:r>
            <a:endParaRPr lang="en-US" sz="2400" dirty="0"/>
          </a:p>
          <a:p>
            <a:endParaRPr lang="en-US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14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Student Goal: </a:t>
            </a:r>
            <a:r>
              <a:rPr lang="en-US" dirty="0"/>
              <a:t>Compare and contrast Chinese and American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Spotlight</a:t>
            </a:r>
          </a:p>
          <a:p>
            <a:pPr lvl="1"/>
            <a:r>
              <a:rPr lang="en-US" dirty="0" smtClean="0"/>
              <a:t>Debate 3</a:t>
            </a:r>
            <a:r>
              <a:rPr lang="zh-CN" altLang="en-US" dirty="0" smtClean="0"/>
              <a:t>： </a:t>
            </a:r>
            <a:r>
              <a:rPr lang="en-US" dirty="0"/>
              <a:t>Which education system most adequately prepares students to succeed later in life: the Chinese or American system? 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-152400" y="-533400"/>
            <a:ext cx="9448800" cy="784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1128742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“This class has brought up the small, but important, cultural differences that can really affect the way you’re viewed in a foreign country.”</a:t>
            </a:r>
          </a:p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dirty="0" smtClean="0"/>
              <a:t>Student Goal: </a:t>
            </a:r>
            <a:r>
              <a:rPr lang="en-US" dirty="0"/>
              <a:t>Communicate through effective oral and written </a:t>
            </a: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 of Learning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Each Student: </a:t>
            </a:r>
            <a:endParaRPr lang="en-US" dirty="0" smtClean="0"/>
          </a:p>
          <a:p>
            <a:pPr lvl="2"/>
            <a:r>
              <a:rPr lang="en-US" dirty="0" smtClean="0"/>
              <a:t>Participated in 2 debates</a:t>
            </a:r>
          </a:p>
          <a:p>
            <a:pPr lvl="2"/>
            <a:r>
              <a:rPr lang="en-US" dirty="0" smtClean="0"/>
              <a:t>Wrote 2 debate critiques</a:t>
            </a:r>
          </a:p>
          <a:p>
            <a:pPr lvl="2"/>
            <a:r>
              <a:rPr lang="en-US" dirty="0" smtClean="0"/>
              <a:t>Gave 4 presentations</a:t>
            </a:r>
          </a:p>
          <a:p>
            <a:pPr lvl="2"/>
            <a:r>
              <a:rPr lang="en-US" dirty="0" smtClean="0"/>
              <a:t>Wrote a research paper on a topic of their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-152400" y="-533400"/>
            <a:ext cx="9448800" cy="784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1128742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“I also wrote my first true research paper in this class, on the education systems in China and America. I believe it improved my research and writing skills immensely</a:t>
            </a:r>
            <a:r>
              <a:rPr lang="en-US" sz="4800" dirty="0" smtClean="0">
                <a:solidFill>
                  <a:schemeClr val="bg1"/>
                </a:solidFill>
              </a:rPr>
              <a:t>.”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305800" cy="1143000"/>
          </a:xfrm>
        </p:spPr>
        <p:txBody>
          <a:bodyPr/>
          <a:lstStyle/>
          <a:p>
            <a:r>
              <a:rPr lang="en-US" dirty="0" smtClean="0"/>
              <a:t>Student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458200" cy="3810000"/>
          </a:xfrm>
        </p:spPr>
        <p:txBody>
          <a:bodyPr/>
          <a:lstStyle/>
          <a:p>
            <a:r>
              <a:rPr lang="en-US" sz="2800" dirty="0" smtClean="0"/>
              <a:t>Students should be able to:</a:t>
            </a:r>
          </a:p>
          <a:p>
            <a:pPr lvl="1"/>
            <a:r>
              <a:rPr lang="en-US" sz="2400" dirty="0" smtClean="0"/>
              <a:t>Think critically about </a:t>
            </a:r>
            <a:r>
              <a:rPr lang="en-US" sz="2400" dirty="0"/>
              <a:t>the ways in which technology, innovation and government action can influence </a:t>
            </a:r>
            <a:r>
              <a:rPr lang="en-US" sz="2400" dirty="0" smtClean="0"/>
              <a:t>culture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xplain </a:t>
            </a:r>
            <a:r>
              <a:rPr lang="en-US" sz="2400" dirty="0"/>
              <a:t>major events that shaped the 80</a:t>
            </a:r>
            <a:r>
              <a:rPr lang="zh-CN" altLang="en-US" sz="2400" dirty="0"/>
              <a:t>后</a:t>
            </a:r>
            <a:r>
              <a:rPr lang="en-US" sz="2400" dirty="0"/>
              <a:t> and 90</a:t>
            </a:r>
            <a:r>
              <a:rPr lang="zh-CN" altLang="en-US" sz="2400" dirty="0"/>
              <a:t>后</a:t>
            </a:r>
            <a:r>
              <a:rPr lang="en-US" sz="2400" dirty="0"/>
              <a:t> </a:t>
            </a:r>
            <a:r>
              <a:rPr lang="en-US" sz="2400" dirty="0" smtClean="0"/>
              <a:t>generations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dentify </a:t>
            </a:r>
            <a:r>
              <a:rPr lang="en-US" sz="2400" dirty="0"/>
              <a:t>and explain the defining characteristics of the 80</a:t>
            </a:r>
            <a:r>
              <a:rPr lang="zh-CN" altLang="en-US" sz="2400" dirty="0"/>
              <a:t>后</a:t>
            </a:r>
            <a:r>
              <a:rPr lang="en-US" sz="2400" dirty="0"/>
              <a:t> and 90</a:t>
            </a:r>
            <a:r>
              <a:rPr lang="zh-CN" altLang="en-US" sz="2400" dirty="0"/>
              <a:t>后</a:t>
            </a:r>
            <a:r>
              <a:rPr lang="en-US" sz="2400" dirty="0"/>
              <a:t> </a:t>
            </a:r>
            <a:r>
              <a:rPr lang="en-US" sz="2400" dirty="0" smtClean="0"/>
              <a:t>generations</a:t>
            </a:r>
          </a:p>
          <a:p>
            <a:pPr lvl="1"/>
            <a:r>
              <a:rPr lang="en-US" sz="2400" dirty="0" smtClean="0"/>
              <a:t>Explain </a:t>
            </a:r>
            <a:r>
              <a:rPr lang="en-US" sz="2400" dirty="0"/>
              <a:t>the ways in which the 80</a:t>
            </a:r>
            <a:r>
              <a:rPr lang="zh-CN" altLang="en-US" sz="2400" dirty="0"/>
              <a:t>后</a:t>
            </a:r>
            <a:r>
              <a:rPr lang="en-US" sz="2400" dirty="0"/>
              <a:t> and 90</a:t>
            </a:r>
            <a:r>
              <a:rPr lang="zh-CN" altLang="en-US" sz="2400" dirty="0"/>
              <a:t>后</a:t>
            </a:r>
            <a:r>
              <a:rPr lang="en-US" sz="2400" dirty="0"/>
              <a:t> generations may change </a:t>
            </a:r>
            <a:r>
              <a:rPr lang="en-US" sz="2400" dirty="0" smtClean="0"/>
              <a:t>China</a:t>
            </a:r>
          </a:p>
          <a:p>
            <a:pPr lvl="1"/>
            <a:r>
              <a:rPr lang="en-US" sz="2400" dirty="0" smtClean="0"/>
              <a:t>Realize </a:t>
            </a:r>
            <a:r>
              <a:rPr lang="en-US" sz="2400" dirty="0"/>
              <a:t>the complexity of Chinese </a:t>
            </a:r>
            <a:r>
              <a:rPr lang="en-US" sz="2400" dirty="0" smtClean="0"/>
              <a:t>culture</a:t>
            </a:r>
          </a:p>
          <a:p>
            <a:pPr lvl="1"/>
            <a:r>
              <a:rPr lang="en-US" sz="2400" dirty="0" smtClean="0"/>
              <a:t>Compare </a:t>
            </a:r>
            <a:r>
              <a:rPr lang="en-US" sz="2400" dirty="0"/>
              <a:t>and contrast Chinese and American </a:t>
            </a:r>
            <a:r>
              <a:rPr lang="en-US" sz="2400" dirty="0" smtClean="0"/>
              <a:t>culture</a:t>
            </a:r>
          </a:p>
          <a:p>
            <a:pPr lvl="1"/>
            <a:r>
              <a:rPr lang="en-US" sz="2400" dirty="0" smtClean="0"/>
              <a:t>Communicate </a:t>
            </a:r>
            <a:r>
              <a:rPr lang="en-US" sz="2400" dirty="0"/>
              <a:t>through effective oral and written communication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Student-Educator Goal: Planning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Tasks completed:</a:t>
            </a:r>
          </a:p>
          <a:p>
            <a:pPr lvl="1"/>
            <a:r>
              <a:rPr lang="en-US" sz="2000" dirty="0" smtClean="0"/>
              <a:t>Planned class lessons and readings</a:t>
            </a:r>
          </a:p>
          <a:p>
            <a:r>
              <a:rPr lang="en-US" sz="2400" dirty="0" smtClean="0"/>
              <a:t>Obstacles encountered:</a:t>
            </a:r>
          </a:p>
          <a:p>
            <a:pPr lvl="1"/>
            <a:r>
              <a:rPr lang="en-US" sz="2000" dirty="0" smtClean="0"/>
              <a:t>No experience teaching</a:t>
            </a:r>
          </a:p>
          <a:p>
            <a:pPr lvl="2"/>
            <a:r>
              <a:rPr lang="en-US" sz="1800" dirty="0" smtClean="0"/>
              <a:t>Unsure how long it would take to teach certain topics</a:t>
            </a:r>
          </a:p>
          <a:p>
            <a:pPr lvl="1"/>
            <a:r>
              <a:rPr lang="en-US" sz="2000" dirty="0" smtClean="0"/>
              <a:t>Winter storm </a:t>
            </a:r>
            <a:r>
              <a:rPr lang="en-US" sz="2000" dirty="0" err="1" smtClean="0"/>
              <a:t>Nemo</a:t>
            </a:r>
            <a:endParaRPr lang="en-US" sz="2000" dirty="0" smtClean="0"/>
          </a:p>
          <a:p>
            <a:r>
              <a:rPr lang="en-US" sz="2400" dirty="0" smtClean="0"/>
              <a:t>Evidenced through:</a:t>
            </a:r>
          </a:p>
          <a:p>
            <a:pPr lvl="1"/>
            <a:r>
              <a:rPr lang="en-US" sz="2000" dirty="0" smtClean="0"/>
              <a:t>Syllabus</a:t>
            </a:r>
          </a:p>
          <a:p>
            <a:pPr lvl="1"/>
            <a:r>
              <a:rPr lang="en-US" sz="2000" dirty="0" smtClean="0"/>
              <a:t>Class schedule</a:t>
            </a:r>
          </a:p>
          <a:p>
            <a:pPr lvl="1"/>
            <a:r>
              <a:rPr lang="en-US" sz="2000" dirty="0" smtClean="0"/>
              <a:t>Student Surveys </a:t>
            </a:r>
          </a:p>
        </p:txBody>
      </p:sp>
    </p:spTree>
    <p:extLst>
      <p:ext uri="{BB962C8B-B14F-4D97-AF65-F5344CB8AC3E}">
        <p14:creationId xmlns:p14="http://schemas.microsoft.com/office/powerpoint/2010/main" val="31184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Student-Educator Goal: Planning Skills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8" t="13487" r="7991" b="10362"/>
          <a:stretch/>
        </p:blipFill>
        <p:spPr bwMode="auto">
          <a:xfrm>
            <a:off x="762000" y="1219200"/>
            <a:ext cx="7856621" cy="427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8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Student-Educator Goal: Planning Skills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3" t="24178" r="16036" b="28947"/>
          <a:stretch/>
        </p:blipFill>
        <p:spPr bwMode="auto">
          <a:xfrm>
            <a:off x="1828800" y="1600200"/>
            <a:ext cx="589547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7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Student-Educator </a:t>
            </a:r>
            <a:r>
              <a:rPr lang="en-US" dirty="0"/>
              <a:t>Goal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Critical Thinking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Tasks completed:</a:t>
            </a:r>
          </a:p>
          <a:p>
            <a:pPr lvl="1"/>
            <a:r>
              <a:rPr lang="en-US" sz="2000" dirty="0" smtClean="0"/>
              <a:t>Subject matter research</a:t>
            </a:r>
          </a:p>
          <a:p>
            <a:pPr lvl="1"/>
            <a:r>
              <a:rPr lang="en-US" sz="2000" dirty="0" smtClean="0"/>
              <a:t>Course planning</a:t>
            </a:r>
          </a:p>
          <a:p>
            <a:pPr lvl="2"/>
            <a:r>
              <a:rPr lang="en-US" sz="1800" dirty="0" smtClean="0"/>
              <a:t>What should and should not be a part of the course?</a:t>
            </a:r>
          </a:p>
          <a:p>
            <a:pPr lvl="3"/>
            <a:r>
              <a:rPr lang="en-US" sz="1600" dirty="0" smtClean="0"/>
              <a:t>Subject matter</a:t>
            </a:r>
          </a:p>
          <a:p>
            <a:pPr lvl="3"/>
            <a:r>
              <a:rPr lang="en-US" sz="1600" dirty="0" smtClean="0"/>
              <a:t>Assignments</a:t>
            </a:r>
          </a:p>
          <a:p>
            <a:r>
              <a:rPr lang="en-US" sz="2400" dirty="0" smtClean="0"/>
              <a:t>Obstacles:</a:t>
            </a:r>
          </a:p>
          <a:p>
            <a:pPr lvl="1"/>
            <a:r>
              <a:rPr lang="en-US" sz="2000" dirty="0" smtClean="0"/>
              <a:t>Constantly changing subject</a:t>
            </a:r>
          </a:p>
          <a:p>
            <a:r>
              <a:rPr lang="en-US" sz="2400" dirty="0" smtClean="0"/>
              <a:t>Evidenced through:</a:t>
            </a:r>
          </a:p>
          <a:p>
            <a:pPr lvl="1"/>
            <a:r>
              <a:rPr lang="en-US" sz="2000" dirty="0" smtClean="0"/>
              <a:t>Sy</a:t>
            </a:r>
            <a:r>
              <a:rPr lang="en-US" sz="2000" dirty="0" smtClean="0"/>
              <a:t>llabus and class schedule</a:t>
            </a:r>
          </a:p>
          <a:p>
            <a:pPr lvl="1"/>
            <a:r>
              <a:rPr lang="en-US" sz="2000" dirty="0" smtClean="0"/>
              <a:t>Student Surveys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60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URI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</TotalTime>
  <Words>1412</Words>
  <Application>Microsoft Office PowerPoint</Application>
  <PresentationFormat>On-screen Show (4:3)</PresentationFormat>
  <Paragraphs>214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URI</vt:lpstr>
      <vt:lpstr>Austin</vt:lpstr>
      <vt:lpstr>China's 80后 and 90后: The Next Generation of Leaders in the World's Next Superpower A Students-Teaching-Students Course </vt:lpstr>
      <vt:lpstr>About me</vt:lpstr>
      <vt:lpstr>About this project</vt:lpstr>
      <vt:lpstr>Student-Educator Goals</vt:lpstr>
      <vt:lpstr>Student Goals</vt:lpstr>
      <vt:lpstr>Student-Educator Goal: Planning Skills</vt:lpstr>
      <vt:lpstr>Student-Educator Goal: Planning Skills</vt:lpstr>
      <vt:lpstr>Student-Educator Goal: Planning Skills</vt:lpstr>
      <vt:lpstr>Student-Educator Goal:  Critical Thinking Skills</vt:lpstr>
      <vt:lpstr>Student-Educator Goal:  Critical Thinking Skills</vt:lpstr>
      <vt:lpstr>Student-Educator Goal:  Critical Thinking Skills</vt:lpstr>
      <vt:lpstr>Student-Educator Goal:  Critical Thinking Skills</vt:lpstr>
      <vt:lpstr>Student-Educator Goal: Teaching Skills</vt:lpstr>
      <vt:lpstr>PowerPoint Presentation</vt:lpstr>
      <vt:lpstr>Student-Educator Goal: Teaching Skills</vt:lpstr>
      <vt:lpstr>Student-Educator Goal: Teaching Skills</vt:lpstr>
      <vt:lpstr>Student-Educator Goal: Teaching Skills</vt:lpstr>
      <vt:lpstr>Student-Educator Goal: Teaching Skills</vt:lpstr>
      <vt:lpstr>Student-Educator Goal: Teaching Skills</vt:lpstr>
      <vt:lpstr>Student-Educator Goals:  Planning and Teaching Skills</vt:lpstr>
      <vt:lpstr>Student-Educator Goal:  Communications Skills</vt:lpstr>
      <vt:lpstr>Student-Educator Goal:  Communications Skills</vt:lpstr>
      <vt:lpstr>Student-Educator Goal:  Communications Skills</vt:lpstr>
      <vt:lpstr>Student-Educator Goal:  Communications Skills</vt:lpstr>
      <vt:lpstr>Student-Educator Goal:  Time Management Skills</vt:lpstr>
      <vt:lpstr>Student Goals</vt:lpstr>
      <vt:lpstr>Student Goal: Think critically about the ways in which technology, innovation and government action can influence culture </vt:lpstr>
      <vt:lpstr>Student Goal: Think critically about the ways in which technology, innovation and government action can influence culture</vt:lpstr>
      <vt:lpstr>Student Goal: Explain major events that shaped the 80后 and 90后 generations </vt:lpstr>
      <vt:lpstr>Student Goal: Explain major events that shaped the 80后 and 90后 generations</vt:lpstr>
      <vt:lpstr>Student Goal: Identify and explain the defining characteristics of the 80后 and 90后 generations</vt:lpstr>
      <vt:lpstr>Student Goal: Identify and explain the defining characteristics of the 80后 and 90后 generations</vt:lpstr>
      <vt:lpstr>Original Ad</vt:lpstr>
      <vt:lpstr>PowerPoint Presentation</vt:lpstr>
      <vt:lpstr>Contest</vt:lpstr>
      <vt:lpstr>Student Goal: Identify and explain the defining characteristics of the 80后 and 90后 generations </vt:lpstr>
      <vt:lpstr>Overly Studious Chinese Student</vt:lpstr>
      <vt:lpstr>Student Goal: Explain the ways in which the  80后 and 90后 generations may change China</vt:lpstr>
      <vt:lpstr>Student Goal: Explain the ways in which the  80后 and 90后 generations may change China </vt:lpstr>
      <vt:lpstr>Pornographic Websites</vt:lpstr>
      <vt:lpstr>Facebook</vt:lpstr>
      <vt:lpstr>Student Goal: Realize the complexity of Chinese culture</vt:lpstr>
      <vt:lpstr>PowerPoint Presentation</vt:lpstr>
      <vt:lpstr>PowerPoint Presentation</vt:lpstr>
      <vt:lpstr>Student Goal: Compare and contrast Chinese and American culture</vt:lpstr>
      <vt:lpstr>Student Goal: Compare and contrast Chinese and American culture</vt:lpstr>
      <vt:lpstr>PowerPoint Presentation</vt:lpstr>
      <vt:lpstr>Student Goal: Communicate through effective oral and written communication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</dc:creator>
  <cp:lastModifiedBy>Pat</cp:lastModifiedBy>
  <cp:revision>59</cp:revision>
  <dcterms:created xsi:type="dcterms:W3CDTF">2013-04-29T14:35:26Z</dcterms:created>
  <dcterms:modified xsi:type="dcterms:W3CDTF">2013-04-30T18:43:38Z</dcterms:modified>
</cp:coreProperties>
</file>