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72" r:id="rId7"/>
    <p:sldId id="262" r:id="rId8"/>
    <p:sldId id="263" r:id="rId9"/>
    <p:sldId id="264" r:id="rId10"/>
    <p:sldId id="265" r:id="rId11"/>
    <p:sldId id="268" r:id="rId12"/>
    <p:sldId id="273" r:id="rId13"/>
    <p:sldId id="266" r:id="rId14"/>
    <p:sldId id="267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92743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newspaper advertising</a:t>
            </a:r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General Overview</a:t>
            </a:r>
            <a:r>
              <a:rPr lang="en-US" baseline="0" dirty="0" smtClean="0"/>
              <a:t> of key components of the project</a:t>
            </a:r>
            <a:endParaRPr dirty="0"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l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8991600" y="3047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0" y="0"/>
            <a:ext cx="9144000" cy="25145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146304" y="639165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320"/>
              </a:spcBef>
              <a:buClr>
                <a:schemeClr val="accent1"/>
              </a:buClr>
              <a:buFont typeface="Georgia"/>
              <a:buNone/>
              <a:defRPr sz="1600" b="1" i="0" u="none" strike="noStrike" cap="small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ctr" rtl="0">
              <a:spcBef>
                <a:spcPts val="440"/>
              </a:spcBef>
              <a:buClr>
                <a:schemeClr val="accent2"/>
              </a:buClr>
              <a:buFont typeface="Georgia"/>
              <a:buNone/>
              <a:defRPr sz="22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ctr" rtl="0">
              <a:spcBef>
                <a:spcPts val="400"/>
              </a:spcBef>
              <a:buClr>
                <a:schemeClr val="accent3"/>
              </a:buClr>
              <a:buFont typeface="Georgia"/>
              <a:buNone/>
              <a:defRPr sz="20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ctr" rtl="0">
              <a:spcBef>
                <a:spcPts val="400"/>
              </a:spcBef>
              <a:buClr>
                <a:schemeClr val="accent4"/>
              </a:buClr>
              <a:buFont typeface="Georgia"/>
              <a:buNone/>
              <a:defRPr sz="2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ctr" rtl="0">
              <a:spcBef>
                <a:spcPts val="360"/>
              </a:spcBef>
              <a:buClr>
                <a:schemeClr val="accent5"/>
              </a:buClr>
              <a:buFont typeface="Georgia"/>
              <a:buNone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ctr" rtl="0">
              <a:spcBef>
                <a:spcPts val="360"/>
              </a:spcBef>
              <a:buClr>
                <a:schemeClr val="accent6"/>
              </a:buClr>
              <a:buFont typeface="Georgia"/>
              <a:buNone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ctr" rtl="0">
              <a:spcBef>
                <a:spcPts val="320"/>
              </a:spcBef>
              <a:buClr>
                <a:srgbClr val="B85740"/>
              </a:buClr>
              <a:buFont typeface="Georgia"/>
              <a:buNone/>
              <a:defRPr sz="16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ctr" rtl="0">
              <a:spcBef>
                <a:spcPts val="320"/>
              </a:spcBef>
              <a:buClr>
                <a:srgbClr val="7B6C62"/>
              </a:buClr>
              <a:buFont typeface="Georgia"/>
              <a:buNone/>
              <a:defRPr sz="16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ctr" rtl="0">
              <a:spcBef>
                <a:spcPts val="280"/>
              </a:spcBef>
              <a:buClr>
                <a:srgbClr val="B49E02"/>
              </a:buClr>
              <a:buFont typeface="Georgia"/>
              <a:buNone/>
              <a:defRPr sz="1400" b="0" i="0" u="none" strike="noStrike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155447" y="2420111"/>
            <a:ext cx="8833200" cy="0"/>
          </a:xfrm>
          <a:prstGeom prst="straightConnector1">
            <a:avLst/>
          </a:prstGeom>
          <a:noFill/>
          <a:ln w="114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/>
          <p:nvPr/>
        </p:nvSpPr>
        <p:spPr>
          <a:xfrm>
            <a:off x="152400" y="152400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267200" y="2115311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9" name="Shape 49"/>
          <p:cNvSpPr/>
          <p:nvPr/>
        </p:nvSpPr>
        <p:spPr>
          <a:xfrm>
            <a:off x="4361687" y="2209800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chemeClr val="accent1"/>
              </a:buClr>
              <a:buFont typeface="Georgia"/>
              <a:buNone/>
              <a:defRPr sz="4200" b="0" i="0" u="none" strike="noStrike" cap="none" baseline="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bg>
      <p:bgPr>
        <a:solidFill>
          <a:schemeClr val="l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7010400" y="0"/>
            <a:ext cx="21335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0" y="0"/>
            <a:ext cx="9144000" cy="15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146304" y="639165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152400" y="155447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67" name="Shape 167"/>
          <p:cNvCxnSpPr/>
          <p:nvPr/>
        </p:nvCxnSpPr>
        <p:spPr>
          <a:xfrm rot="5400000">
            <a:off x="4021811" y="3278147"/>
            <a:ext cx="6245399" cy="0"/>
          </a:xfrm>
          <a:prstGeom prst="straightConnector1">
            <a:avLst/>
          </a:prstGeom>
          <a:noFill/>
          <a:ln w="95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68" name="Shape 168"/>
          <p:cNvSpPr/>
          <p:nvPr/>
        </p:nvSpPr>
        <p:spPr>
          <a:xfrm>
            <a:off x="6839711" y="2925763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6934200" y="3020250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6915911" y="3009900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 rot="5400000">
            <a:off x="670649" y="-61050"/>
            <a:ext cx="5821500" cy="655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5420" algn="l" rtl="0">
              <a:spcBef>
                <a:spcPts val="540"/>
              </a:spcBef>
              <a:buClr>
                <a:schemeClr val="accent1"/>
              </a:buClr>
              <a:buFont typeface="Arial"/>
              <a:buChar char="•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548640" indent="-224790" algn="l" rtl="0">
              <a:spcBef>
                <a:spcPts val="440"/>
              </a:spcBef>
              <a:buClr>
                <a:schemeClr val="accent2"/>
              </a:buClr>
              <a:buFont typeface="Arial"/>
              <a:buChar char="•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822960" indent="-18161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097280" indent="-17970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371600" indent="-158750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1645920" indent="-131445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1920240" indent="-139064" algn="l" rtl="0">
              <a:spcBef>
                <a:spcPts val="320"/>
              </a:spcBef>
              <a:buClr>
                <a:srgbClr val="B85740"/>
              </a:buClr>
              <a:buFont typeface="Arial"/>
              <a:buChar char="•"/>
              <a:defRPr sz="1600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2103120" indent="-125095" algn="l" rtl="0">
              <a:spcBef>
                <a:spcPts val="320"/>
              </a:spcBef>
              <a:buClr>
                <a:srgbClr val="7B6C62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2377440" indent="-145414" algn="l" rtl="0">
              <a:spcBef>
                <a:spcPts val="280"/>
              </a:spcBef>
              <a:buClr>
                <a:srgbClr val="B49E02"/>
              </a:buClr>
              <a:buFont typeface="Arial"/>
              <a:buChar char="•"/>
              <a:defRPr sz="1400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 rot="5400000">
            <a:off x="5189549" y="2506651"/>
            <a:ext cx="58515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rgbClr val="7B9899"/>
              </a:buClr>
              <a:buFont typeface="Georgia"/>
              <a:buNone/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bg>
      <p:bgPr>
        <a:solidFill>
          <a:schemeClr val="lt2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7B9899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4361687" y="1026371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5420" algn="l" rtl="0">
              <a:spcBef>
                <a:spcPts val="540"/>
              </a:spcBef>
              <a:buClr>
                <a:schemeClr val="accent1"/>
              </a:buClr>
              <a:buFont typeface="Arial"/>
              <a:buChar char="•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548640" indent="-224790" algn="l" rtl="0">
              <a:spcBef>
                <a:spcPts val="440"/>
              </a:spcBef>
              <a:buClr>
                <a:schemeClr val="accent2"/>
              </a:buClr>
              <a:buFont typeface="Arial"/>
              <a:buChar char="•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822960" indent="-18161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097280" indent="-17970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371600" indent="-158750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1645920" indent="-131445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1920240" indent="-139064" algn="l" rtl="0">
              <a:spcBef>
                <a:spcPts val="320"/>
              </a:spcBef>
              <a:buClr>
                <a:srgbClr val="B85740"/>
              </a:buClr>
              <a:buFont typeface="Arial"/>
              <a:buChar char="•"/>
              <a:defRPr sz="1600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2103120" indent="-125095" algn="l" rtl="0">
              <a:spcBef>
                <a:spcPts val="320"/>
              </a:spcBef>
              <a:buClr>
                <a:srgbClr val="7B6C62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2377440" indent="-145414" algn="l" rtl="0">
              <a:spcBef>
                <a:spcPts val="280"/>
              </a:spcBef>
              <a:buClr>
                <a:srgbClr val="B49E02"/>
              </a:buClr>
              <a:buFont typeface="Arial"/>
              <a:buChar char="•"/>
              <a:defRPr sz="1400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0" name="Shape 60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1" name="Shape 61"/>
          <p:cNvSpPr/>
          <p:nvPr/>
        </p:nvSpPr>
        <p:spPr>
          <a:xfrm>
            <a:off x="0" y="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2" name="Shape 62"/>
          <p:cNvSpPr/>
          <p:nvPr/>
        </p:nvSpPr>
        <p:spPr>
          <a:xfrm>
            <a:off x="8991600" y="1905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52400" y="2286000"/>
            <a:ext cx="8833200" cy="3047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55447" y="142352"/>
            <a:ext cx="8833200" cy="21395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368425" y="2743200"/>
            <a:ext cx="6480299" cy="16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buClr>
                <a:schemeClr val="dk2"/>
              </a:buClr>
              <a:buFont typeface="Georgia"/>
              <a:buNone/>
              <a:defRPr sz="1600" b="1" cap="small" baseline="0">
                <a:solidFill>
                  <a:schemeClr val="dk2"/>
                </a:solidFill>
              </a:defRPr>
            </a:lvl1pPr>
            <a:lvl2pPr rtl="0">
              <a:buClr>
                <a:srgbClr val="888888"/>
              </a:buClr>
              <a:buFont typeface="Georgia"/>
              <a:buNone/>
              <a:defRPr sz="1800">
                <a:solidFill>
                  <a:srgbClr val="888888"/>
                </a:solidFill>
              </a:defRPr>
            </a:lvl2pPr>
            <a:lvl3pPr rtl="0">
              <a:buClr>
                <a:srgbClr val="888888"/>
              </a:buClr>
              <a:buFont typeface="Georgia"/>
              <a:buNone/>
              <a:defRPr sz="1600">
                <a:solidFill>
                  <a:srgbClr val="888888"/>
                </a:solidFill>
              </a:defRPr>
            </a:lvl3pPr>
            <a:lvl4pPr rtl="0">
              <a:buClr>
                <a:srgbClr val="888888"/>
              </a:buClr>
              <a:buFont typeface="Georgia"/>
              <a:buNone/>
              <a:defRPr sz="1400">
                <a:solidFill>
                  <a:srgbClr val="888888"/>
                </a:solidFill>
              </a:defRPr>
            </a:lvl4pPr>
            <a:lvl5pPr rtl="0">
              <a:buClr>
                <a:srgbClr val="888888"/>
              </a:buClr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46304" y="639165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52400" y="152400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70" name="Shape 70"/>
          <p:cNvCxnSpPr/>
          <p:nvPr/>
        </p:nvCxnSpPr>
        <p:spPr>
          <a:xfrm>
            <a:off x="152400" y="2438400"/>
            <a:ext cx="8833200" cy="0"/>
          </a:xfrm>
          <a:prstGeom prst="straightConnector1">
            <a:avLst/>
          </a:prstGeom>
          <a:noFill/>
          <a:ln w="114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71" name="Shape 71"/>
          <p:cNvSpPr/>
          <p:nvPr/>
        </p:nvSpPr>
        <p:spPr>
          <a:xfrm>
            <a:off x="4267200" y="2115311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2" name="Shape 72"/>
          <p:cNvSpPr/>
          <p:nvPr/>
        </p:nvSpPr>
        <p:spPr>
          <a:xfrm>
            <a:off x="4361687" y="2209800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722312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buClr>
                <a:srgbClr val="FFFFFF"/>
              </a:buClr>
              <a:buFont typeface="Georgia"/>
              <a:buNone/>
              <a:defRPr sz="4200" b="0" cap="none" baseline="0">
                <a:solidFill>
                  <a:srgbClr val="FFFFFF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bg>
      <p:bgPr>
        <a:solidFill>
          <a:schemeClr val="lt2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rgbClr val="7B9899"/>
              </a:buClr>
              <a:buFont typeface="Georgia"/>
              <a:buNone/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80" name="Shape 80"/>
          <p:cNvCxnSpPr/>
          <p:nvPr/>
        </p:nvCxnSpPr>
        <p:spPr>
          <a:xfrm rot="10800000" flipH="1">
            <a:off x="4563080" y="1575708"/>
            <a:ext cx="9000" cy="4819500"/>
          </a:xfrm>
          <a:prstGeom prst="straightConnector1">
            <a:avLst/>
          </a:prstGeom>
          <a:noFill/>
          <a:ln w="9525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599" cy="468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5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599" cy="468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5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bg>
      <p:bgPr>
        <a:solidFill>
          <a:schemeClr val="lt2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hape 84"/>
          <p:cNvCxnSpPr/>
          <p:nvPr/>
        </p:nvCxnSpPr>
        <p:spPr>
          <a:xfrm>
            <a:off x="4572000" y="2200226"/>
            <a:ext cx="0" cy="4188000"/>
          </a:xfrm>
          <a:prstGeom prst="straightConnector1">
            <a:avLst/>
          </a:prstGeom>
          <a:noFill/>
          <a:ln w="9525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5" name="Shape 8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7" name="Shape 87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8" name="Shape 88"/>
          <p:cNvSpPr/>
          <p:nvPr/>
        </p:nvSpPr>
        <p:spPr>
          <a:xfrm>
            <a:off x="899160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9" name="Shape 89"/>
          <p:cNvSpPr/>
          <p:nvPr/>
        </p:nvSpPr>
        <p:spPr>
          <a:xfrm>
            <a:off x="152400" y="1371600"/>
            <a:ext cx="8833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45922" y="6391655"/>
            <a:ext cx="8833200" cy="3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099" cy="73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rgbClr val="FFFFFF"/>
              </a:buClr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rtl="0">
              <a:buFont typeface="Georgia"/>
              <a:buNone/>
              <a:defRPr sz="2000" b="1"/>
            </a:lvl2pPr>
            <a:lvl3pPr rtl="0">
              <a:buFont typeface="Georgia"/>
              <a:buNone/>
              <a:defRPr sz="1800" b="1"/>
            </a:lvl3pPr>
            <a:lvl4pPr rtl="0">
              <a:buFont typeface="Georgia"/>
              <a:buNone/>
              <a:defRPr sz="1600" b="1"/>
            </a:lvl4pPr>
            <a:lvl5pPr rtl="0">
              <a:buFont typeface="Georgia"/>
              <a:buNone/>
              <a:defRPr sz="1600" b="1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900" cy="73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Font typeface="Georgia"/>
              <a:buNone/>
              <a:defRPr sz="2200" b="1"/>
            </a:lvl1pPr>
            <a:lvl2pPr rtl="0">
              <a:buFont typeface="Georgia"/>
              <a:buNone/>
              <a:defRPr sz="2000" b="1"/>
            </a:lvl2pPr>
            <a:lvl3pPr rtl="0">
              <a:buFont typeface="Georgia"/>
              <a:buNone/>
              <a:defRPr sz="1800" b="1"/>
            </a:lvl3pPr>
            <a:lvl4pPr rtl="0">
              <a:buFont typeface="Georgia"/>
              <a:buNone/>
              <a:defRPr sz="1600" b="1"/>
            </a:lvl4pPr>
            <a:lvl5pPr rtl="0">
              <a:buFont typeface="Georgia"/>
              <a:buNone/>
              <a:defRPr sz="1600" b="1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95" name="Shape 95"/>
          <p:cNvCxnSpPr/>
          <p:nvPr/>
        </p:nvCxnSpPr>
        <p:spPr>
          <a:xfrm>
            <a:off x="152400" y="1280159"/>
            <a:ext cx="8833200" cy="0"/>
          </a:xfrm>
          <a:prstGeom prst="straightConnector1">
            <a:avLst/>
          </a:prstGeom>
          <a:noFill/>
          <a:ln w="114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96" name="Shape 96"/>
          <p:cNvSpPr/>
          <p:nvPr/>
        </p:nvSpPr>
        <p:spPr>
          <a:xfrm>
            <a:off x="152400" y="155447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00" cy="38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5420" algn="l" rtl="0">
              <a:spcBef>
                <a:spcPts val="540"/>
              </a:spcBef>
              <a:buClr>
                <a:schemeClr val="accent1"/>
              </a:buClr>
              <a:buFont typeface="Arial"/>
              <a:buChar char="•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548640" indent="-224790" algn="l" rtl="0">
              <a:spcBef>
                <a:spcPts val="440"/>
              </a:spcBef>
              <a:buClr>
                <a:schemeClr val="accent2"/>
              </a:buClr>
              <a:buFont typeface="Arial"/>
              <a:buChar char="•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822960" indent="-18161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097280" indent="-17970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371600" indent="-158750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1645920" indent="-131445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1920240" indent="-139064" algn="l" rtl="0">
              <a:spcBef>
                <a:spcPts val="320"/>
              </a:spcBef>
              <a:buClr>
                <a:srgbClr val="B85740"/>
              </a:buClr>
              <a:buFont typeface="Arial"/>
              <a:buChar char="•"/>
              <a:defRPr sz="1600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2103120" indent="-125095" algn="l" rtl="0">
              <a:spcBef>
                <a:spcPts val="320"/>
              </a:spcBef>
              <a:buClr>
                <a:srgbClr val="7B6C62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2377440" indent="-145414" algn="l" rtl="0">
              <a:spcBef>
                <a:spcPts val="280"/>
              </a:spcBef>
              <a:buClr>
                <a:srgbClr val="B49E02"/>
              </a:buClr>
              <a:buFont typeface="Arial"/>
              <a:buChar char="•"/>
              <a:defRPr sz="1400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599" cy="382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5420" algn="l" rtl="0">
              <a:spcBef>
                <a:spcPts val="540"/>
              </a:spcBef>
              <a:buClr>
                <a:schemeClr val="accent1"/>
              </a:buClr>
              <a:buFont typeface="Arial"/>
              <a:buChar char="•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548640" indent="-224790" algn="l" rtl="0">
              <a:spcBef>
                <a:spcPts val="440"/>
              </a:spcBef>
              <a:buClr>
                <a:schemeClr val="accent2"/>
              </a:buClr>
              <a:buFont typeface="Arial"/>
              <a:buChar char="•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822960" indent="-18161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097280" indent="-17970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371600" indent="-158750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1645920" indent="-131445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1920240" indent="-139064" algn="l" rtl="0">
              <a:spcBef>
                <a:spcPts val="320"/>
              </a:spcBef>
              <a:buClr>
                <a:srgbClr val="B85740"/>
              </a:buClr>
              <a:buFont typeface="Arial"/>
              <a:buChar char="•"/>
              <a:defRPr sz="1600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2103120" indent="-125095" algn="l" rtl="0">
              <a:spcBef>
                <a:spcPts val="320"/>
              </a:spcBef>
              <a:buClr>
                <a:srgbClr val="7B6C62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2377440" indent="-145414" algn="l" rtl="0">
              <a:spcBef>
                <a:spcPts val="280"/>
              </a:spcBef>
              <a:buClr>
                <a:srgbClr val="B49E02"/>
              </a:buClr>
              <a:buFont typeface="Arial"/>
              <a:buChar char="•"/>
              <a:defRPr sz="1400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9" name="Shape 99"/>
          <p:cNvSpPr/>
          <p:nvPr/>
        </p:nvSpPr>
        <p:spPr>
          <a:xfrm>
            <a:off x="4267200" y="956036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4361687" y="1050524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rgbClr val="7B9899"/>
              </a:buClr>
              <a:buFont typeface="Georgia"/>
              <a:buNone/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rgbClr val="7B9899"/>
              </a:buClr>
              <a:buFont typeface="Georgia"/>
              <a:buNone/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0" name="Shape 110"/>
          <p:cNvSpPr/>
          <p:nvPr/>
        </p:nvSpPr>
        <p:spPr>
          <a:xfrm>
            <a:off x="0" y="0"/>
            <a:ext cx="9144000" cy="15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899160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46304" y="639165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152400" y="158495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599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52400" y="152400"/>
            <a:ext cx="8833200" cy="304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899160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0" y="0"/>
            <a:ext cx="9144000" cy="1187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152400" y="609600"/>
            <a:ext cx="2743199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Clr>
                <a:srgbClr val="FFFFFF"/>
              </a:buClr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Aft>
                <a:spcPts val="1000"/>
              </a:spcAft>
              <a:buClr>
                <a:srgbClr val="FFFFFF"/>
              </a:buClr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rtl="0">
              <a:buFont typeface="Georgia"/>
              <a:buNone/>
              <a:defRPr sz="1200"/>
            </a:lvl2pPr>
            <a:lvl3pPr rtl="0">
              <a:buFont typeface="Georgia"/>
              <a:buNone/>
              <a:defRPr sz="1000"/>
            </a:lvl3pPr>
            <a:lvl4pPr rtl="0">
              <a:buFont typeface="Georgia"/>
              <a:buNone/>
              <a:defRPr sz="900"/>
            </a:lvl4pPr>
            <a:lvl5pPr rtl="0">
              <a:buFont typeface="Georgia"/>
              <a:buNone/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152400" y="152400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28" name="Shape 128"/>
          <p:cNvCxnSpPr/>
          <p:nvPr/>
        </p:nvCxnSpPr>
        <p:spPr>
          <a:xfrm>
            <a:off x="152400" y="533400"/>
            <a:ext cx="8833200" cy="0"/>
          </a:xfrm>
          <a:prstGeom prst="straightConnector1">
            <a:avLst/>
          </a:prstGeom>
          <a:noFill/>
          <a:ln w="114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5420" algn="l" rtl="0">
              <a:spcBef>
                <a:spcPts val="540"/>
              </a:spcBef>
              <a:buClr>
                <a:schemeClr val="accent1"/>
              </a:buClr>
              <a:buFont typeface="Arial"/>
              <a:buChar char="•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548640" indent="-224790" algn="l" rtl="0">
              <a:spcBef>
                <a:spcPts val="440"/>
              </a:spcBef>
              <a:buClr>
                <a:schemeClr val="accent2"/>
              </a:buClr>
              <a:buFont typeface="Arial"/>
              <a:buChar char="•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822960" indent="-18161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097280" indent="-17970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371600" indent="-158750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1645920" indent="-131445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1920240" indent="-139064" algn="l" rtl="0">
              <a:spcBef>
                <a:spcPts val="320"/>
              </a:spcBef>
              <a:buClr>
                <a:srgbClr val="B85740"/>
              </a:buClr>
              <a:buFont typeface="Arial"/>
              <a:buChar char="•"/>
              <a:defRPr sz="1600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2103120" indent="-125095" algn="l" rtl="0">
              <a:spcBef>
                <a:spcPts val="320"/>
              </a:spcBef>
              <a:buClr>
                <a:srgbClr val="7B6C62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2377440" indent="-145414" algn="l" rtl="0">
              <a:spcBef>
                <a:spcPts val="280"/>
              </a:spcBef>
              <a:buClr>
                <a:srgbClr val="B49E02"/>
              </a:buClr>
              <a:buFont typeface="Arial"/>
              <a:buChar char="•"/>
              <a:defRPr sz="1400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295400" y="228600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389887" y="323087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149352" y="638838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Shape 137"/>
          <p:cNvCxnSpPr/>
          <p:nvPr/>
        </p:nvCxnSpPr>
        <p:spPr>
          <a:xfrm>
            <a:off x="152400" y="533400"/>
            <a:ext cx="8833200" cy="0"/>
          </a:xfrm>
          <a:prstGeom prst="straightConnector1">
            <a:avLst/>
          </a:prstGeom>
          <a:noFill/>
          <a:ln w="114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38" name="Shape 138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899160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0" y="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152400" y="152400"/>
            <a:ext cx="8833200" cy="301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152400" y="609600"/>
            <a:ext cx="2743199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152400" y="155447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1295400" y="228600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1389887" y="323087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buClr>
                <a:schemeClr val="dk2"/>
              </a:buClr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buClr>
                <a:srgbClr val="FFFFFF"/>
              </a:buClr>
              <a:buFont typeface="Georgia"/>
              <a:buNone/>
              <a:defRPr sz="3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399" cy="525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Aft>
                <a:spcPts val="1000"/>
              </a:spcAft>
              <a:buClr>
                <a:srgbClr val="FFFFFF"/>
              </a:buClr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rtl="0">
              <a:defRPr sz="1200"/>
            </a:lvl2pPr>
            <a:lvl3pPr rtl="0">
              <a:defRPr sz="1000"/>
            </a:lvl3pPr>
            <a:lvl4pPr rtl="0">
              <a:defRPr sz="900"/>
            </a:lvl4pPr>
            <a:lvl5pPr rtl="0"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149352" y="638838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5788151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00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0" y="6705600"/>
            <a:ext cx="9144000" cy="1523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0" y="0"/>
            <a:ext cx="9144000" cy="139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8991600" y="0"/>
            <a:ext cx="1523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49352" y="6388385"/>
            <a:ext cx="8833200" cy="30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5791200" y="6404983"/>
            <a:ext cx="30449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399" cy="36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152400" y="155447"/>
            <a:ext cx="8833200" cy="6547199"/>
          </a:xfrm>
          <a:prstGeom prst="rect">
            <a:avLst/>
          </a:prstGeom>
          <a:noFill/>
          <a:ln w="9525" cap="flat">
            <a:solidFill>
              <a:srgbClr val="7B989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31" name="Shape 31"/>
          <p:cNvCxnSpPr/>
          <p:nvPr/>
        </p:nvCxnSpPr>
        <p:spPr>
          <a:xfrm>
            <a:off x="152400" y="1276742"/>
            <a:ext cx="8833200" cy="0"/>
          </a:xfrm>
          <a:prstGeom prst="straightConnector1">
            <a:avLst/>
          </a:prstGeom>
          <a:noFill/>
          <a:ln w="9525" cap="flat">
            <a:solidFill>
              <a:srgbClr val="7B9899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/>
          <p:nvPr/>
        </p:nvSpPr>
        <p:spPr>
          <a:xfrm>
            <a:off x="4267200" y="956036"/>
            <a:ext cx="609599" cy="609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>
            <a:off x="4361687" y="1050524"/>
            <a:ext cx="420600" cy="420600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6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Clr>
                <a:srgbClr val="7B9899"/>
              </a:buClr>
              <a:buFont typeface="Georgia"/>
              <a:buNone/>
              <a:defRPr sz="33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399" cy="459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85420" algn="l" rtl="0">
              <a:spcBef>
                <a:spcPts val="540"/>
              </a:spcBef>
              <a:buClr>
                <a:schemeClr val="accent1"/>
              </a:buClr>
              <a:buFont typeface="Arial"/>
              <a:buChar char="•"/>
              <a:defRPr sz="27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548640" marR="0" indent="-224790" algn="l" rtl="0">
              <a:spcBef>
                <a:spcPts val="440"/>
              </a:spcBef>
              <a:buClr>
                <a:schemeClr val="accent2"/>
              </a:buClr>
              <a:buFont typeface="Arial"/>
              <a:buChar char="•"/>
              <a:defRPr sz="22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822960" marR="0" indent="-18161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097280" marR="0" indent="-17970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371600" marR="0" indent="-158750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1645920" marR="0" indent="-131445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1920240" marR="0" indent="-139064" algn="l" rtl="0">
              <a:spcBef>
                <a:spcPts val="320"/>
              </a:spcBef>
              <a:buClr>
                <a:srgbClr val="B85740"/>
              </a:buClr>
              <a:buFont typeface="Arial"/>
              <a:buChar char="•"/>
              <a:defRPr sz="16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2103120" marR="0" indent="-125095" algn="l" rtl="0">
              <a:spcBef>
                <a:spcPts val="320"/>
              </a:spcBef>
              <a:buClr>
                <a:srgbClr val="7B6C62"/>
              </a:buClr>
              <a:buFont typeface="Arial"/>
              <a:buChar char="•"/>
              <a:defRPr sz="16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2377440" marR="0" indent="-145414" algn="l" rtl="0">
              <a:spcBef>
                <a:spcPts val="280"/>
              </a:spcBef>
              <a:buClr>
                <a:srgbClr val="B49E02"/>
              </a:buClr>
              <a:buFont typeface="Arial"/>
              <a:buChar char="•"/>
              <a:defRPr sz="1400" b="0" i="0" u="none" strike="noStrike" cap="small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4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320"/>
              </a:spcBef>
              <a:buClr>
                <a:schemeClr val="accent1"/>
              </a:buClr>
              <a:buSzPct val="25000"/>
              <a:buFont typeface="Georgia"/>
              <a:buNone/>
            </a:pPr>
            <a:r>
              <a:rPr lang="en" sz="1600" b="1" i="0" u="none" strike="noStrike" cap="small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By: </a:t>
            </a:r>
            <a:r>
              <a:rPr lang="en"/>
              <a:t>Bryan Poston and Mark Albanese</a:t>
            </a:r>
          </a:p>
          <a:p>
            <a:pPr marL="0" marR="0" lvl="0" indent="0" algn="ctr" rtl="0">
              <a:spcBef>
                <a:spcPts val="320"/>
              </a:spcBef>
              <a:buClr>
                <a:schemeClr val="accent1"/>
              </a:buClr>
              <a:buSzPct val="25000"/>
              <a:buFont typeface="Georgia"/>
              <a:buNone/>
            </a:pPr>
            <a:r>
              <a:rPr lang="en" sz="1600" b="1" i="0" u="none" strike="noStrike" cap="small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Mentors: </a:t>
            </a:r>
            <a:r>
              <a:rPr lang="en"/>
              <a:t>Professor De Angelis and Professor Dunn</a:t>
            </a:r>
          </a:p>
          <a:p>
            <a:pPr marL="0" marR="0" lvl="0" indent="0" algn="ctr" rtl="0">
              <a:spcBef>
                <a:spcPts val="320"/>
              </a:spcBef>
              <a:buClr>
                <a:schemeClr val="accent1"/>
              </a:buClr>
              <a:buSzPct val="25000"/>
              <a:buFont typeface="Georgia"/>
              <a:buNone/>
            </a:pPr>
            <a:r>
              <a:rPr lang="en" sz="1600" b="1" i="0" u="none" strike="noStrike" cap="small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May </a:t>
            </a:r>
            <a:r>
              <a:rPr lang="en"/>
              <a:t>2</a:t>
            </a:r>
            <a:r>
              <a:rPr lang="en" sz="1600" b="1" i="0" u="none" strike="noStrike" cap="small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, 201</a:t>
            </a:r>
            <a:r>
              <a:rPr lang="en"/>
              <a:t>3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ctrTitle"/>
          </p:nvPr>
        </p:nvSpPr>
        <p:spPr>
          <a:xfrm>
            <a:off x="685800" y="445227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Georgia"/>
              <a:buNone/>
            </a:pPr>
            <a:r>
              <a:rPr lang="en" sz="3600" b="0" i="1" u="none" strike="noStrike" cap="none" baseline="0" dirty="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Assessment of </a:t>
            </a:r>
            <a:r>
              <a:rPr lang="en" sz="3600" i="1" dirty="0"/>
              <a:t>Critical Skills relating to Management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Event Planning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lvl="0" indent="-274320" rtl="0"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Corporate Sponsors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Starbucks, Verizon, Rhody Joe's, (etc.)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$4,000 worth of gift certificates in aggregate</a:t>
            </a:r>
          </a:p>
          <a:p>
            <a:pPr marL="274320" lvl="0" indent="-274320" rtl="0">
              <a:spcBef>
                <a:spcPts val="4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University Volunteer Clearinghouse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Registration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Water station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Timing</a:t>
            </a:r>
          </a:p>
          <a:p>
            <a:pPr marL="274320" lvl="0" indent="-274320" rtl="0">
              <a:spcBef>
                <a:spcPts val="4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Race Course and Equipment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Mapmyrun.com / URI Police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RoadID.com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Parking Services</a:t>
            </a:r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Expansion on Marketing Approach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77777"/>
              <a:buFont typeface="Arial"/>
              <a:buChar char="•"/>
            </a:pPr>
            <a:r>
              <a:rPr lang="en" sz="3000" dirty="0">
                <a:solidFill>
                  <a:srgbClr val="000000"/>
                </a:solidFill>
              </a:rPr>
              <a:t>Method</a:t>
            </a: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" sz="2400" dirty="0">
                <a:solidFill>
                  <a:srgbClr val="000000"/>
                </a:solidFill>
              </a:rPr>
              <a:t>Analysis of target market </a:t>
            </a:r>
            <a:r>
              <a:rPr lang="en" sz="2400" dirty="0" smtClean="0">
                <a:solidFill>
                  <a:srgbClr val="000000"/>
                </a:solidFill>
              </a:rPr>
              <a:t>demographics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234950" marR="0" lvl="1" indent="0" algn="l" rtl="0">
              <a:spcBef>
                <a:spcPts val="540"/>
              </a:spcBef>
              <a:buClr>
                <a:schemeClr val="accent1"/>
              </a:buClr>
              <a:buSzPct val="97222"/>
              <a:buNone/>
            </a:pPr>
            <a:endParaRPr lang="en" sz="2400" dirty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" sz="2400" dirty="0">
                <a:solidFill>
                  <a:srgbClr val="000000"/>
                </a:solidFill>
              </a:rPr>
              <a:t>Breakdown of major mediums for event promotion and general </a:t>
            </a:r>
            <a:r>
              <a:rPr lang="en" sz="2400" dirty="0" smtClean="0">
                <a:solidFill>
                  <a:srgbClr val="000000"/>
                </a:solidFill>
              </a:rPr>
              <a:t>information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234950" marR="0" lvl="1" indent="0" algn="l" rtl="0">
              <a:spcBef>
                <a:spcPts val="540"/>
              </a:spcBef>
              <a:buClr>
                <a:schemeClr val="accent1"/>
              </a:buClr>
              <a:buSzPct val="97222"/>
              <a:buNone/>
            </a:pPr>
            <a:endParaRPr lang="en" sz="2400" dirty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" sz="2400" dirty="0">
                <a:solidFill>
                  <a:srgbClr val="000000"/>
                </a:solidFill>
              </a:rPr>
              <a:t>Discussion of balance between desired marketing and </a:t>
            </a:r>
            <a:r>
              <a:rPr lang="en-US" sz="2400" dirty="0" smtClean="0">
                <a:solidFill>
                  <a:srgbClr val="000000"/>
                </a:solidFill>
              </a:rPr>
              <a:t>meeting </a:t>
            </a:r>
            <a:r>
              <a:rPr lang="en" sz="2400" dirty="0" smtClean="0">
                <a:solidFill>
                  <a:srgbClr val="000000"/>
                </a:solidFill>
              </a:rPr>
              <a:t>budget</a:t>
            </a:r>
            <a:r>
              <a:rPr lang="en-US" sz="2400" dirty="0" smtClean="0">
                <a:solidFill>
                  <a:srgbClr val="000000"/>
                </a:solidFill>
              </a:rPr>
              <a:t> expectations</a:t>
            </a:r>
          </a:p>
          <a:p>
            <a:pPr marL="234950" marR="0" lvl="1" indent="0" algn="l" rtl="0">
              <a:spcBef>
                <a:spcPts val="540"/>
              </a:spcBef>
              <a:buClr>
                <a:schemeClr val="accent1"/>
              </a:buClr>
              <a:buSzPct val="9722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Sponsor-Driven Marketing</a:t>
            </a:r>
            <a:endParaRPr lang="en" sz="2400" dirty="0">
              <a:solidFill>
                <a:srgbClr val="000000"/>
              </a:solidFill>
            </a:endParaRPr>
          </a:p>
          <a:p>
            <a:endParaRPr lang="en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Expansion on Marketing Approach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77777"/>
              <a:buFont typeface="Arial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Student Market Emphasis</a:t>
            </a:r>
            <a:endParaRPr lang="en" sz="3000" dirty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Use of student organizations to promote the event</a:t>
            </a:r>
          </a:p>
          <a:p>
            <a:pPr marL="234950" marR="0" lvl="1" indent="0" algn="l" rtl="0">
              <a:spcBef>
                <a:spcPts val="540"/>
              </a:spcBef>
              <a:buClr>
                <a:schemeClr val="accent1"/>
              </a:buClr>
              <a:buSzPct val="97222"/>
              <a:buNone/>
            </a:pPr>
            <a:endParaRPr lang="en" sz="2400" dirty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Heavy use of social media in the final two weeks of the project</a:t>
            </a:r>
          </a:p>
          <a:p>
            <a:pPr marL="234950" marR="0" lvl="1" indent="0" algn="l" rtl="0">
              <a:spcBef>
                <a:spcPts val="540"/>
              </a:spcBef>
              <a:buClr>
                <a:schemeClr val="accent1"/>
              </a:buClr>
              <a:buSzPct val="97222"/>
              <a:buNone/>
            </a:pPr>
            <a:endParaRPr lang="en" sz="2400" dirty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On campus promotions and distribution of flyers</a:t>
            </a:r>
          </a:p>
          <a:p>
            <a:pPr marL="234950" marR="0" lvl="1" indent="0" algn="l" rtl="0">
              <a:spcBef>
                <a:spcPts val="540"/>
              </a:spcBef>
              <a:buClr>
                <a:schemeClr val="accent1"/>
              </a:buClr>
              <a:buSzPct val="97222"/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97222"/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Marketing targeted in popular student spots off campus</a:t>
            </a:r>
            <a:endParaRPr lang="en" sz="2400" dirty="0">
              <a:solidFill>
                <a:srgbClr val="000000"/>
              </a:solidFill>
            </a:endParaRPr>
          </a:p>
          <a:p>
            <a:endParaRPr lang="en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35326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Assessment</a:t>
            </a:r>
            <a:r>
              <a:rPr lang="en" sz="33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Strengths</a:t>
            </a:r>
          </a:p>
          <a:p>
            <a:pPr marL="548640" marR="0" lvl="1" indent="-281940" algn="l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Excellent collaboration among ourselves, colleagues, and supervisors</a:t>
            </a:r>
          </a:p>
          <a:p>
            <a:pPr marL="548640" marR="0" lvl="1" indent="-281940" algn="l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Awareness of key issues</a:t>
            </a:r>
          </a:p>
          <a:p>
            <a:pPr marL="548640" marR="0" lvl="1" indent="-281940" algn="l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Strong sense of organization and delegation of project related tasks</a:t>
            </a:r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Opportunities for improvement</a:t>
            </a:r>
          </a:p>
          <a:p>
            <a:pPr marL="548640" marR="0" lvl="1" indent="-281940" algn="l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Implementation of an advertising strategy well in advance of the event date</a:t>
            </a:r>
          </a:p>
          <a:p>
            <a:pPr marL="548640" marR="0" lvl="1" indent="-281940" algn="l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Broadening our target market through our chosen advertising mediums</a:t>
            </a:r>
          </a:p>
          <a:p>
            <a:pPr marL="548640" marR="0" lvl="1" indent="-281940" algn="l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Constricted timeline in the preparation stages of the projec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Questions?</a:t>
            </a:r>
            <a:r>
              <a:rPr lang="en" sz="33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540"/>
              </a:spcBef>
              <a:buClr>
                <a:schemeClr val="accent1"/>
              </a:buClr>
              <a:buSzPct val="25000"/>
              <a:buFont typeface="Georgia"/>
              <a:buNone/>
            </a:pPr>
            <a:r>
              <a:rPr lang="en" sz="27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
</a:t>
            </a:r>
          </a:p>
          <a:p>
            <a:endParaRPr lang="en" sz="27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7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7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Overview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540"/>
              </a:spcBef>
              <a:buClr>
                <a:schemeClr val="accent1"/>
              </a:buClr>
              <a:buSzPct val="85000"/>
              <a:buFont typeface="Georgia"/>
              <a:buAutoNum type="arabicPeriod"/>
            </a:pPr>
            <a:r>
              <a:rPr lang="en"/>
              <a:t>Course Summary &amp; Learning Objectives</a:t>
            </a:r>
          </a:p>
          <a:p>
            <a:endParaRPr lang="en"/>
          </a:p>
          <a:p>
            <a:pPr marL="514350" marR="0" lvl="0" indent="-514350" algn="l" rtl="0">
              <a:spcBef>
                <a:spcPts val="540"/>
              </a:spcBef>
              <a:buClr>
                <a:schemeClr val="accent1"/>
              </a:buClr>
              <a:buSzPct val="85000"/>
              <a:buFont typeface="Georgia"/>
              <a:buAutoNum type="arabicPeriod"/>
            </a:pPr>
            <a:r>
              <a:rPr lang="en"/>
              <a:t>Core Business Units</a:t>
            </a:r>
          </a:p>
          <a:p>
            <a:endParaRPr lang="en"/>
          </a:p>
          <a:p>
            <a:pPr marL="514350" marR="0" lvl="0" indent="-514350" algn="l" rtl="0">
              <a:spcBef>
                <a:spcPts val="540"/>
              </a:spcBef>
              <a:buClr>
                <a:schemeClr val="accent1"/>
              </a:buClr>
              <a:buSzPct val="85000"/>
              <a:buFont typeface="Georgia"/>
              <a:buAutoNum type="arabicPeriod"/>
            </a:pPr>
            <a:r>
              <a:rPr lang="en"/>
              <a:t>Assessment</a:t>
            </a:r>
          </a:p>
          <a:p>
            <a:endParaRPr lang="en"/>
          </a:p>
          <a:p>
            <a:pPr marL="514350" marR="0" lvl="0" indent="-514350" algn="l" rtl="0">
              <a:spcBef>
                <a:spcPts val="540"/>
              </a:spcBef>
              <a:buClr>
                <a:schemeClr val="accent1"/>
              </a:buClr>
              <a:buSzPct val="85000"/>
              <a:buFont typeface="Georgia"/>
              <a:buAutoNum type="arabicPeriod"/>
            </a:pPr>
            <a:r>
              <a:rPr lang="en"/>
              <a:t>Final thoughts</a:t>
            </a:r>
          </a:p>
          <a:p>
            <a:endParaRPr lang="en"/>
          </a:p>
          <a:p>
            <a:pPr marL="514350" marR="0" lvl="0" indent="-514350" algn="l" rtl="0">
              <a:spcBef>
                <a:spcPts val="540"/>
              </a:spcBef>
              <a:buClr>
                <a:schemeClr val="accent1"/>
              </a:buClr>
              <a:buSzPct val="85000"/>
              <a:buFont typeface="Georgia"/>
              <a:buAutoNum type="arabicPeriod"/>
            </a:pPr>
            <a:r>
              <a:rPr lang="en"/>
              <a:t>Questions</a:t>
            </a:r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Course Summary &amp; Learning Objectives</a:t>
            </a:r>
            <a:r>
              <a:rPr lang="en" sz="33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To practice management skills through event planning in order to gain exposure in;</a:t>
            </a: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sz="2700">
                <a:solidFill>
                  <a:schemeClr val="dk1"/>
                </a:solidFill>
              </a:rPr>
              <a:t>Team orientation work environments</a:t>
            </a: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sz="2700">
                <a:solidFill>
                  <a:schemeClr val="dk1"/>
                </a:solidFill>
              </a:rPr>
              <a:t>Managerial decision making processes</a:t>
            </a:r>
          </a:p>
          <a:p>
            <a:endParaRPr lang="en" sz="2700">
              <a:solidFill>
                <a:schemeClr val="dk1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sz="2700">
                <a:solidFill>
                  <a:schemeClr val="dk1"/>
                </a:solidFill>
              </a:rPr>
              <a:t>Building and maintaining client relationships</a:t>
            </a:r>
          </a:p>
          <a:p>
            <a:endParaRPr lang="en" sz="2700">
              <a:solidFill>
                <a:schemeClr val="dk1"/>
              </a:solidFill>
            </a:endParaRPr>
          </a:p>
          <a:p>
            <a:pPr marL="548640" marR="0" lvl="1" indent="-31369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sz="2700">
                <a:solidFill>
                  <a:schemeClr val="dk1"/>
                </a:solidFill>
              </a:rPr>
              <a:t>Conducting oneself with a professional tone</a:t>
            </a:r>
          </a:p>
          <a:p>
            <a:endParaRPr lang="en" sz="27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Core Business Units</a:t>
            </a:r>
            <a:r>
              <a:rPr lang="en" sz="3300" b="0" i="0" u="none" strike="noStrike" cap="none" baseline="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
Logistics</a:t>
            </a:r>
            <a:r>
              <a:rPr lang="en" sz="27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endParaRPr lang="en" sz="2700" b="0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Marketing &amp; Promotion</a:t>
            </a:r>
          </a:p>
          <a:p>
            <a:endParaRPr lang="en"/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Legal</a:t>
            </a:r>
          </a:p>
          <a:p>
            <a:endParaRPr lang="en"/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Event Planning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Logistics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dirty="0"/>
              <a:t>
Procurement of all necessary race materials and resources </a:t>
            </a:r>
          </a:p>
          <a:p>
            <a:pPr marL="0" marR="0" lvl="0" indent="0" algn="l" rtl="0">
              <a:spcBef>
                <a:spcPts val="540"/>
              </a:spcBef>
              <a:buNone/>
            </a:pPr>
            <a:r>
              <a:rPr lang="en" sz="27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dirty="0"/>
              <a:t>Coordination and documentation of the entire planning process</a:t>
            </a:r>
          </a:p>
          <a:p>
            <a:endParaRPr lang="en" dirty="0"/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 dirty="0"/>
              <a:t>Establishment of an action plan for delegation and organization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Delegation of required tasks and objectives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Used to update project mentors and supervisors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Simple review of project progress and successes</a:t>
            </a:r>
            <a:endParaRPr lang="en-US" sz="2000" dirty="0"/>
          </a:p>
        </p:txBody>
      </p:sp>
      <p:pic>
        <p:nvPicPr>
          <p:cNvPr id="5" name="Picture 4" descr="Action Plan - S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854" y="115449"/>
            <a:ext cx="5111890" cy="661538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4023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Marketing and Promotion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lvl="0" indent="-274320" rtl="0"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University Campus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Memorial Union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College of Business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Various high traffic student facilities (Carothers Library, etc.)</a:t>
            </a:r>
          </a:p>
          <a:p>
            <a:pPr marL="274320" lvl="0" indent="-274320" rtl="0"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South County Community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YMCA,  Patch.com, Coolrunning.com</a:t>
            </a:r>
          </a:p>
          <a:p>
            <a:pPr marL="274320" lvl="0" indent="-274320" rtl="0"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Social Media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Facebook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Twitter</a:t>
            </a:r>
          </a:p>
          <a:p>
            <a:pPr marL="548640" lvl="1" indent="-281940" rtl="0">
              <a:spcBef>
                <a:spcPts val="440"/>
              </a:spcBef>
              <a:buClr>
                <a:schemeClr val="accent2"/>
              </a:buClr>
              <a:buSzPct val="55555"/>
              <a:buFont typeface="Arial"/>
              <a:buChar char="•"/>
            </a:pPr>
            <a:r>
              <a:rPr lang="en"/>
              <a:t>LinkedIn</a:t>
            </a:r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Sponsors</a:t>
            </a:r>
          </a:p>
        </p:txBody>
      </p:sp>
      <p:sp>
        <p:nvSpPr>
          <p:cNvPr id="219" name="Shape 219"/>
          <p:cNvSpPr/>
          <p:nvPr/>
        </p:nvSpPr>
        <p:spPr>
          <a:xfrm>
            <a:off x="283340" y="2853225"/>
            <a:ext cx="5788196" cy="161079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" name="Rectangle 1"/>
          <p:cNvSpPr/>
          <p:nvPr/>
        </p:nvSpPr>
        <p:spPr>
          <a:xfrm>
            <a:off x="4479667" y="3275112"/>
            <a:ext cx="284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 </a:t>
            </a:r>
          </a:p>
        </p:txBody>
      </p:sp>
      <p:sp>
        <p:nvSpPr>
          <p:cNvPr id="6" name="Shape 220"/>
          <p:cNvSpPr/>
          <p:nvPr/>
        </p:nvSpPr>
        <p:spPr>
          <a:xfrm>
            <a:off x="5123849" y="1482239"/>
            <a:ext cx="3712302" cy="435276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9" cy="758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B9899"/>
              </a:buClr>
              <a:buSzPct val="25000"/>
              <a:buFont typeface="Georgia"/>
              <a:buNone/>
            </a:pPr>
            <a:r>
              <a:rPr lang="en"/>
              <a:t>Legal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
Research of similar events to understand the complexities of liability</a:t>
            </a:r>
          </a:p>
          <a:p>
            <a:endParaRPr lang="en"/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Study of regulations regarding the proper handling of money</a:t>
            </a:r>
          </a:p>
          <a:p>
            <a:endParaRPr lang="en"/>
          </a:p>
          <a:p>
            <a:pPr marL="274320" lvl="0" indent="-274320" rtl="0">
              <a:buClr>
                <a:schemeClr val="accent1"/>
              </a:buClr>
              <a:buSzPct val="86419"/>
              <a:buFont typeface="Arial"/>
              <a:buChar char="•"/>
            </a:pPr>
            <a:r>
              <a:rPr lang="en"/>
              <a:t>Further check for required approvals, permits, etc</a:t>
            </a:r>
          </a:p>
          <a:p>
            <a:endParaRPr lang="en"/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327</Words>
  <Application>Microsoft Macintosh PowerPoint</Application>
  <PresentationFormat>On-screen Show (4:3)</PresentationFormat>
  <Paragraphs>103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/>
      <vt:lpstr>Assessment of Critical Skills relating to Management</vt:lpstr>
      <vt:lpstr>Overview</vt:lpstr>
      <vt:lpstr>Course Summary &amp; Learning Objectives </vt:lpstr>
      <vt:lpstr>Core Business Units </vt:lpstr>
      <vt:lpstr>Logistics</vt:lpstr>
      <vt:lpstr>Action Plan</vt:lpstr>
      <vt:lpstr>Marketing and Promotion</vt:lpstr>
      <vt:lpstr>Sponsors</vt:lpstr>
      <vt:lpstr>Legal</vt:lpstr>
      <vt:lpstr>Event Planning</vt:lpstr>
      <vt:lpstr>Expansion on Marketing Approach</vt:lpstr>
      <vt:lpstr>Expansion on Marketing Approach</vt:lpstr>
      <vt:lpstr>Assessment </vt:lpstr>
      <vt:lpstr>Questions?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Critical Skills relating to Management</dc:title>
  <cp:lastModifiedBy>Bryan Poston</cp:lastModifiedBy>
  <cp:revision>6</cp:revision>
  <dcterms:modified xsi:type="dcterms:W3CDTF">2013-05-01T20:52:11Z</dcterms:modified>
</cp:coreProperties>
</file>