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8"/>
  </p:notesMasterIdLst>
  <p:sldIdLst>
    <p:sldId id="256" r:id="rId2"/>
    <p:sldId id="264" r:id="rId3"/>
    <p:sldId id="268" r:id="rId4"/>
    <p:sldId id="269" r:id="rId5"/>
    <p:sldId id="258" r:id="rId6"/>
    <p:sldId id="262" r:id="rId7"/>
    <p:sldId id="265" r:id="rId8"/>
    <p:sldId id="266" r:id="rId9"/>
    <p:sldId id="259" r:id="rId10"/>
    <p:sldId id="260" r:id="rId11"/>
    <p:sldId id="272" r:id="rId12"/>
    <p:sldId id="271" r:id="rId13"/>
    <p:sldId id="261" r:id="rId14"/>
    <p:sldId id="270" r:id="rId15"/>
    <p:sldId id="267" r:id="rId16"/>
    <p:sldId id="27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5" autoAdjust="0"/>
    <p:restoredTop sz="84438" autoAdjust="0"/>
  </p:normalViewPr>
  <p:slideViewPr>
    <p:cSldViewPr>
      <p:cViewPr>
        <p:scale>
          <a:sx n="83" d="100"/>
          <a:sy n="83" d="100"/>
        </p:scale>
        <p:origin x="-157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7F47911-CAB8-456F-AD9C-FC8A1A150415}" type="datetimeFigureOut">
              <a:rPr lang="en-US"/>
              <a:pPr>
                <a:defRPr/>
              </a:pPr>
              <a:t>4/29/2013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3C0D0D08-1ED5-436E-94ED-73C4777FDCFC}" type="slidenum">
              <a:rPr lang="en-US"/>
              <a:pPr>
                <a:defRPr/>
              </a:pPr>
              <a:t>‹#›</a:t>
            </a:fld>
            <a:endParaRPr lang="en-US"/>
          </a:p>
        </p:txBody>
      </p:sp>
    </p:spTree>
    <p:extLst>
      <p:ext uri="{BB962C8B-B14F-4D97-AF65-F5344CB8AC3E}">
        <p14:creationId xmlns:p14="http://schemas.microsoft.com/office/powerpoint/2010/main" val="7921579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G-Protein Coupled Receptors or (GPCRs) for short, function in transducing stimuli from the outside of the cell into signals that can be used by the inside of the cell.</a:t>
            </a:r>
          </a:p>
          <a:p>
            <a:pPr>
              <a:spcBef>
                <a:spcPct val="0"/>
              </a:spcBef>
            </a:pPr>
            <a:r>
              <a:rPr lang="en-US" dirty="0" smtClean="0"/>
              <a:t>GPCRs make up a large protein family that varies and functions and may be categorized in distinct groups.   The members of the family include rhodopsin-like GPCRS which we will further analyze, secretin-like GPCRS, </a:t>
            </a:r>
            <a:r>
              <a:rPr lang="en-US" dirty="0" err="1" smtClean="0"/>
              <a:t>cAMP</a:t>
            </a:r>
            <a:r>
              <a:rPr lang="en-US" dirty="0" smtClean="0"/>
              <a:t> receptors, mating receptors and more.  GPCRs also respond to a multitude of stimuli including light, </a:t>
            </a:r>
            <a:r>
              <a:rPr lang="en-US" dirty="0" err="1" smtClean="0"/>
              <a:t>neurotransmittiers</a:t>
            </a:r>
            <a:r>
              <a:rPr lang="en-US" dirty="0" smtClean="0"/>
              <a:t>, lipids, proteins, and more and activate different signaling pathways.  Most commonly they bind to </a:t>
            </a:r>
            <a:r>
              <a:rPr lang="en-US" dirty="0" smtClean="0"/>
              <a:t>extracellular ligands such</a:t>
            </a:r>
            <a:r>
              <a:rPr lang="en-US" baseline="0" dirty="0" smtClean="0"/>
              <a:t> as </a:t>
            </a:r>
            <a:r>
              <a:rPr lang="en-US" dirty="0" smtClean="0"/>
              <a:t>neurotransmitters </a:t>
            </a:r>
            <a:r>
              <a:rPr lang="en-US" dirty="0" smtClean="0"/>
              <a:t>and undergo </a:t>
            </a:r>
            <a:r>
              <a:rPr lang="en-US" dirty="0" err="1" smtClean="0"/>
              <a:t>confirmational</a:t>
            </a:r>
            <a:r>
              <a:rPr lang="en-US" dirty="0" smtClean="0"/>
              <a:t> changes that allow them to activate such pathways.  </a:t>
            </a:r>
          </a:p>
          <a:p>
            <a:pPr>
              <a:spcBef>
                <a:spcPct val="0"/>
              </a:spcBef>
            </a:pPr>
            <a:r>
              <a:rPr lang="en-US" dirty="0" smtClean="0"/>
              <a:t>As you can see in the picture the GPCR is bound to a G-protein and is </a:t>
            </a:r>
            <a:r>
              <a:rPr lang="en-US" dirty="0" err="1" smtClean="0"/>
              <a:t>embeeded</a:t>
            </a:r>
            <a:r>
              <a:rPr lang="en-US" dirty="0" smtClean="0"/>
              <a:t> within a cell membrane.  The side bound to the G-protein is within the cell, and the other part of the receptor is on the extracellular side, available to bind the ligand stimulus.  </a:t>
            </a:r>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E4785B-5B0F-4289-930B-E6F8C999DA67}" type="slidenum">
              <a:rPr lang="en-US">
                <a:ea typeface="ＭＳ Ｐゴシック" pitchFamily="-123" charset="-128"/>
                <a:cs typeface="ＭＳ Ｐゴシック" pitchFamily="-123" charset="-128"/>
              </a:rPr>
              <a:pPr fontAlgn="base">
                <a:spcBef>
                  <a:spcPct val="0"/>
                </a:spcBef>
                <a:spcAft>
                  <a:spcPct val="0"/>
                </a:spcAft>
              </a:pPr>
              <a:t>2</a:t>
            </a:fld>
            <a:endParaRPr lang="en-US">
              <a:ea typeface="ＭＳ Ｐゴシック" pitchFamily="-123" charset="-128"/>
              <a:cs typeface="ＭＳ Ｐゴシック" pitchFamily="-12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ciliate.org a BLAST was conducted against the identified FASTA sequence that we found for </a:t>
            </a:r>
            <a:r>
              <a:rPr lang="en-US" baseline="0" dirty="0" err="1" smtClean="0"/>
              <a:t>Chlamydomonas</a:t>
            </a:r>
            <a:r>
              <a:rPr lang="en-US" baseline="0" dirty="0" smtClean="0"/>
              <a:t> retinal binding domain.</a:t>
            </a:r>
          </a:p>
          <a:p>
            <a:r>
              <a:rPr lang="en-US" baseline="0" dirty="0" smtClean="0"/>
              <a:t>This is an example of 1 of 6 different alignments we chose to analyze.  The query portion represents the region in </a:t>
            </a:r>
            <a:r>
              <a:rPr lang="en-US" baseline="0" dirty="0" err="1" smtClean="0"/>
              <a:t>Chlamydomonas</a:t>
            </a:r>
            <a:r>
              <a:rPr lang="en-US" baseline="0" dirty="0" smtClean="0"/>
              <a:t> that showed significant alignment with a region in </a:t>
            </a:r>
            <a:r>
              <a:rPr lang="en-US" baseline="0" dirty="0" err="1" smtClean="0"/>
              <a:t>Tetrahymena</a:t>
            </a:r>
            <a:r>
              <a:rPr lang="en-US" baseline="0" dirty="0" smtClean="0"/>
              <a:t>.  There is 34% </a:t>
            </a:r>
            <a:r>
              <a:rPr lang="en-US" baseline="0" dirty="0" err="1" smtClean="0"/>
              <a:t>idenity</a:t>
            </a:r>
            <a:r>
              <a:rPr lang="en-US" baseline="0" dirty="0" smtClean="0"/>
              <a:t> which is where the sequences are identical and 51% similarity (positives) which show amino acids that are not identical but are similar in function. </a:t>
            </a:r>
          </a:p>
          <a:p>
            <a:r>
              <a:rPr lang="en-US" baseline="0" dirty="0" smtClean="0"/>
              <a:t>These were encouraging numbers that allowed us to continue our </a:t>
            </a:r>
            <a:r>
              <a:rPr lang="en-US" baseline="0" dirty="0" err="1" smtClean="0"/>
              <a:t>anaylsis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C0D0D08-1ED5-436E-94ED-73C4777FDCFC}" type="slidenum">
              <a:rPr lang="en-US" smtClean="0"/>
              <a:pPr>
                <a:defRPr/>
              </a:pPr>
              <a:t>11</a:t>
            </a:fld>
            <a:endParaRPr lang="en-US"/>
          </a:p>
        </p:txBody>
      </p:sp>
    </p:spTree>
    <p:extLst>
      <p:ext uri="{BB962C8B-B14F-4D97-AF65-F5344CB8AC3E}">
        <p14:creationId xmlns:p14="http://schemas.microsoft.com/office/powerpoint/2010/main" val="1967809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Alignment programs are used to compare protein sequences</a:t>
            </a:r>
            <a:r>
              <a:rPr lang="en-US" baseline="0" dirty="0" smtClean="0"/>
              <a:t> and analyze where they show high conservation between species.  It takes each species entered so in this example, a protein sequence from </a:t>
            </a:r>
            <a:r>
              <a:rPr lang="en-US" baseline="0" dirty="0" err="1" smtClean="0"/>
              <a:t>Tetrahymena</a:t>
            </a:r>
            <a:r>
              <a:rPr lang="en-US" baseline="0" dirty="0" smtClean="0"/>
              <a:t> was aligned against a </a:t>
            </a:r>
            <a:r>
              <a:rPr lang="en-US" baseline="0" dirty="0" err="1" smtClean="0"/>
              <a:t>Chlamydomonas</a:t>
            </a:r>
            <a:r>
              <a:rPr lang="en-US" baseline="0" dirty="0" smtClean="0"/>
              <a:t> Sensory </a:t>
            </a:r>
            <a:r>
              <a:rPr lang="en-US" baseline="0" dirty="0" err="1" smtClean="0"/>
              <a:t>opsin</a:t>
            </a:r>
            <a:r>
              <a:rPr lang="en-US" baseline="0" dirty="0" smtClean="0"/>
              <a:t>/</a:t>
            </a:r>
          </a:p>
          <a:p>
            <a:r>
              <a:rPr lang="en-US" baseline="0" dirty="0" smtClean="0"/>
              <a:t>A star indicates an identical match between the positions on each sequence</a:t>
            </a:r>
          </a:p>
          <a:p>
            <a:r>
              <a:rPr lang="en-US" baseline="0" dirty="0" smtClean="0"/>
              <a:t>2 dots show very close similarities, and 1 dot shows fair similarities</a:t>
            </a:r>
          </a:p>
          <a:p>
            <a:r>
              <a:rPr lang="en-US" baseline="0" dirty="0" smtClean="0"/>
              <a:t>The highlighted regions in the example the yellow represents the retinal binding pocket sequence expressed in this </a:t>
            </a:r>
            <a:r>
              <a:rPr lang="en-US" baseline="0" dirty="0" err="1" smtClean="0"/>
              <a:t>particaluar</a:t>
            </a:r>
            <a:r>
              <a:rPr lang="en-US" baseline="0" dirty="0" smtClean="0"/>
              <a:t> sensory </a:t>
            </a:r>
            <a:r>
              <a:rPr lang="en-US" baseline="0" dirty="0" err="1" smtClean="0"/>
              <a:t>opsin</a:t>
            </a:r>
            <a:r>
              <a:rPr lang="en-US" baseline="0" dirty="0" smtClean="0"/>
              <a:t> of </a:t>
            </a:r>
            <a:r>
              <a:rPr lang="en-US" baseline="0" dirty="0" err="1" smtClean="0"/>
              <a:t>Chlamy</a:t>
            </a:r>
            <a:r>
              <a:rPr lang="en-US" baseline="0" dirty="0" smtClean="0"/>
              <a:t>, the blue region is the sequence in </a:t>
            </a:r>
            <a:r>
              <a:rPr lang="en-US" baseline="0" dirty="0" err="1" smtClean="0"/>
              <a:t>tetrahymena</a:t>
            </a:r>
            <a:r>
              <a:rPr lang="en-US" baseline="0" dirty="0" smtClean="0"/>
              <a:t> that corresponds to the </a:t>
            </a:r>
            <a:r>
              <a:rPr lang="en-US" baseline="0" dirty="0" err="1" smtClean="0"/>
              <a:t>Chlamy</a:t>
            </a:r>
            <a:r>
              <a:rPr lang="en-US" baseline="0" dirty="0" smtClean="0"/>
              <a:t> retinal binding pocket.  </a:t>
            </a:r>
          </a:p>
          <a:p>
            <a:r>
              <a:rPr lang="en-US" baseline="0" dirty="0" smtClean="0"/>
              <a:t>This also shows </a:t>
            </a:r>
            <a:r>
              <a:rPr lang="en-US" baseline="0" dirty="0" err="1" smtClean="0"/>
              <a:t>strongs</a:t>
            </a:r>
            <a:r>
              <a:rPr lang="en-US" baseline="0" dirty="0" smtClean="0"/>
              <a:t> homology outside of the sequence which is interesting to see in comparison.</a:t>
            </a:r>
            <a:endParaRPr lang="en-US" dirty="0"/>
          </a:p>
        </p:txBody>
      </p:sp>
      <p:sp>
        <p:nvSpPr>
          <p:cNvPr id="4" name="Slide Number Placeholder 3"/>
          <p:cNvSpPr>
            <a:spLocks noGrp="1"/>
          </p:cNvSpPr>
          <p:nvPr>
            <p:ph type="sldNum" sz="quarter" idx="10"/>
          </p:nvPr>
        </p:nvSpPr>
        <p:spPr/>
        <p:txBody>
          <a:bodyPr/>
          <a:lstStyle/>
          <a:p>
            <a:pPr>
              <a:defRPr/>
            </a:pPr>
            <a:fld id="{3C0D0D08-1ED5-436E-94ED-73C4777FDCFC}" type="slidenum">
              <a:rPr lang="en-US" smtClean="0"/>
              <a:pPr>
                <a:defRPr/>
              </a:pPr>
              <a:t>12</a:t>
            </a:fld>
            <a:endParaRPr lang="en-US"/>
          </a:p>
        </p:txBody>
      </p:sp>
    </p:spTree>
    <p:extLst>
      <p:ext uri="{BB962C8B-B14F-4D97-AF65-F5344CB8AC3E}">
        <p14:creationId xmlns:p14="http://schemas.microsoft.com/office/powerpoint/2010/main" val="4266883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 found expression profiles using TFGD</a:t>
            </a:r>
            <a:r>
              <a:rPr lang="en-US" baseline="0" dirty="0" smtClean="0"/>
              <a:t> the </a:t>
            </a:r>
            <a:r>
              <a:rPr lang="en-US" baseline="0" dirty="0" err="1" smtClean="0"/>
              <a:t>Tetrahymena</a:t>
            </a:r>
            <a:r>
              <a:rPr lang="en-US" baseline="0" dirty="0" smtClean="0"/>
              <a:t> Functional Genome Database.  I identified 5 different sequences through alignments and BLASTs that showed evidence for a possible retinal binding pocket.  The next 2 slides will show examples of two of the results.  This is TTHERM_00509040.  It is showing high expression at all times which is indicated by the level of expression on the y axis of the graph.  The x axis shows different time points during exponential grown (L), </a:t>
            </a:r>
            <a:r>
              <a:rPr lang="en-US" baseline="0" dirty="0" err="1" smtClean="0"/>
              <a:t>Stravation</a:t>
            </a:r>
            <a:r>
              <a:rPr lang="en-US" baseline="0" dirty="0" smtClean="0"/>
              <a:t> (s) and conjugation (c).  This shows evidence that it may be a housekeeping gene, a gene that functions in regular </a:t>
            </a:r>
            <a:r>
              <a:rPr lang="en-US" baseline="0" dirty="0" err="1" smtClean="0"/>
              <a:t>activites</a:t>
            </a:r>
            <a:r>
              <a:rPr lang="en-US" baseline="0" dirty="0" smtClean="0"/>
              <a:t> of the proteins because the expression values are relatively high.  Based on the low points of the graph the expression seems lowest when nutrients are reduced or absent as shown in the first stage of starvation phase, so when the nutrients are first taken away and the first conjugation phase which occurs late in starvation when </a:t>
            </a:r>
            <a:r>
              <a:rPr lang="en-US" baseline="0" dirty="0" err="1" smtClean="0"/>
              <a:t>indogenous</a:t>
            </a:r>
            <a:r>
              <a:rPr lang="en-US" baseline="0" dirty="0" smtClean="0"/>
              <a:t> sources of nutrients are depleted.</a:t>
            </a:r>
            <a:endParaRPr lang="en-US" dirty="0" smtClean="0"/>
          </a:p>
          <a:p>
            <a:pPr>
              <a:spcBef>
                <a:spcPct val="0"/>
              </a:spcBef>
            </a:pPr>
            <a:endParaRPr lang="en-US" dirty="0"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7AD143-8AAA-44A2-BC48-B6C0F669D7EE}" type="slidenum">
              <a:rPr lang="en-US">
                <a:ea typeface="ＭＳ Ｐゴシック" pitchFamily="-123" charset="-128"/>
                <a:cs typeface="ＭＳ Ｐゴシック" pitchFamily="-123" charset="-128"/>
              </a:rPr>
              <a:pPr fontAlgn="base">
                <a:spcBef>
                  <a:spcPct val="0"/>
                </a:spcBef>
                <a:spcAft>
                  <a:spcPct val="0"/>
                </a:spcAft>
              </a:pPr>
              <a:t>13</a:t>
            </a:fld>
            <a:endParaRPr lang="en-US">
              <a:ea typeface="ＭＳ Ｐゴシック" pitchFamily="-123" charset="-128"/>
              <a:cs typeface="ＭＳ Ｐゴシック" pitchFamily="-12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123" charset="-128"/>
                <a:cs typeface="ＭＳ Ｐゴシック" pitchFamily="-123" charset="-128"/>
              </a:rPr>
              <a:t>This particular</a:t>
            </a:r>
            <a:r>
              <a:rPr lang="en-US" sz="1200" kern="1200" baseline="0" dirty="0" smtClean="0">
                <a:solidFill>
                  <a:schemeClr val="tx1"/>
                </a:solidFill>
                <a:latin typeface="+mn-lt"/>
                <a:ea typeface="ＭＳ Ｐゴシック" pitchFamily="-123" charset="-128"/>
                <a:cs typeface="ＭＳ Ｐゴシック" pitchFamily="-123" charset="-128"/>
              </a:rPr>
              <a:t> sequence shows that during conjugation there is a particular role evident in the graph.  Expression </a:t>
            </a:r>
            <a:r>
              <a:rPr lang="en-US" sz="1200" kern="1200" baseline="0" dirty="0" err="1" smtClean="0">
                <a:solidFill>
                  <a:schemeClr val="tx1"/>
                </a:solidFill>
                <a:latin typeface="+mn-lt"/>
                <a:ea typeface="ＭＳ Ｐゴシック" pitchFamily="-123" charset="-128"/>
                <a:cs typeface="ＭＳ Ｐゴシック" pitchFamily="-123" charset="-128"/>
              </a:rPr>
              <a:t>isstill</a:t>
            </a:r>
            <a:r>
              <a:rPr lang="en-US" sz="1200" kern="1200" baseline="0" dirty="0" smtClean="0">
                <a:solidFill>
                  <a:schemeClr val="tx1"/>
                </a:solidFill>
                <a:latin typeface="+mn-lt"/>
                <a:ea typeface="ＭＳ Ｐゴシック" pitchFamily="-123" charset="-128"/>
                <a:cs typeface="ＭＳ Ｐゴシック" pitchFamily="-123" charset="-128"/>
              </a:rPr>
              <a:t> relatively high but shows a defined peak within the conjugation phase.  Expressions were different for each of the 5 alignments indicating that they each have different roles throughout the life cycle.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C0D0D08-1ED5-436E-94ED-73C4777FDCFC}" type="slidenum">
              <a:rPr lang="en-US" smtClean="0"/>
              <a:pPr>
                <a:defRPr/>
              </a:pPr>
              <a:t>14</a:t>
            </a:fld>
            <a:endParaRPr lang="en-US"/>
          </a:p>
        </p:txBody>
      </p:sp>
    </p:spTree>
    <p:extLst>
      <p:ext uri="{BB962C8B-B14F-4D97-AF65-F5344CB8AC3E}">
        <p14:creationId xmlns:p14="http://schemas.microsoft.com/office/powerpoint/2010/main" val="2881015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0D0D08-1ED5-436E-94ED-73C4777FDCFC}" type="slidenum">
              <a:rPr lang="en-US" smtClean="0"/>
              <a:pPr>
                <a:defRPr/>
              </a:pPr>
              <a:t>15</a:t>
            </a:fld>
            <a:endParaRPr lang="en-US"/>
          </a:p>
        </p:txBody>
      </p:sp>
    </p:spTree>
    <p:extLst>
      <p:ext uri="{BB962C8B-B14F-4D97-AF65-F5344CB8AC3E}">
        <p14:creationId xmlns:p14="http://schemas.microsoft.com/office/powerpoint/2010/main" val="381583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Rhodopsin-like GPCRs are highly specialized and detect photons in rod receptor cells.   Rhodopsin like GPCRs are also termed class A, which share primary structural </a:t>
            </a:r>
            <a:r>
              <a:rPr lang="en-US" dirty="0" err="1" smtClean="0"/>
              <a:t>similarites</a:t>
            </a:r>
            <a:r>
              <a:rPr lang="en-US" dirty="0" smtClean="0"/>
              <a:t> with other GPCRs but still has major differences.  Like all GPCRs they are composed of a seven </a:t>
            </a:r>
            <a:r>
              <a:rPr lang="en-US" dirty="0" err="1" smtClean="0"/>
              <a:t>transmembrane</a:t>
            </a:r>
            <a:r>
              <a:rPr lang="en-US" dirty="0" smtClean="0"/>
              <a:t> segments which are marked off in the picture as (h1-H7).  </a:t>
            </a:r>
            <a:r>
              <a:rPr lang="en-US" dirty="0" smtClean="0"/>
              <a:t>With </a:t>
            </a:r>
            <a:r>
              <a:rPr lang="en-US" dirty="0" smtClean="0"/>
              <a:t>the amino terminus in the extracellular portion and carboxyl inside of the cell.  Within H7 there is a Lysine residue that is a linkage site for </a:t>
            </a:r>
            <a:r>
              <a:rPr lang="en-US" dirty="0" err="1" smtClean="0"/>
              <a:t>chromophore</a:t>
            </a:r>
            <a:r>
              <a:rPr lang="en-US" dirty="0" smtClean="0"/>
              <a:t>.  The molecule undergoes a sequence of light dependent reactions.</a:t>
            </a:r>
            <a:r>
              <a:rPr lang="en-US" baseline="0" dirty="0" smtClean="0"/>
              <a:t> </a:t>
            </a:r>
            <a:r>
              <a:rPr lang="en-US" dirty="0" smtClean="0"/>
              <a:t> The </a:t>
            </a:r>
            <a:r>
              <a:rPr lang="en-US" dirty="0" smtClean="0"/>
              <a:t>GPCR interacts with G proteins at sites of light-dependent phosphorylation on the carboxyl tail of visual pigments.  The visual pigments themselves are composed of </a:t>
            </a:r>
            <a:r>
              <a:rPr lang="en-US" dirty="0" err="1" smtClean="0"/>
              <a:t>opsin</a:t>
            </a:r>
            <a:r>
              <a:rPr lang="en-US" dirty="0" smtClean="0"/>
              <a:t> and </a:t>
            </a:r>
            <a:r>
              <a:rPr lang="en-US" dirty="0" err="1" smtClean="0"/>
              <a:t>chromophore</a:t>
            </a:r>
            <a:r>
              <a:rPr lang="en-US" dirty="0" smtClean="0"/>
              <a:t> which  is actually just covalently bonds to the structure </a:t>
            </a:r>
            <a:r>
              <a:rPr lang="en-US" dirty="0" smtClean="0"/>
              <a:t>so it is</a:t>
            </a:r>
            <a:r>
              <a:rPr lang="en-US" baseline="0" dirty="0" smtClean="0"/>
              <a:t> a </a:t>
            </a:r>
            <a:r>
              <a:rPr lang="en-US" baseline="0" dirty="0" err="1" smtClean="0"/>
              <a:t>non</a:t>
            </a:r>
            <a:r>
              <a:rPr lang="en-US" dirty="0" err="1" smtClean="0"/>
              <a:t>classical</a:t>
            </a:r>
            <a:r>
              <a:rPr lang="en-US" dirty="0" smtClean="0"/>
              <a:t> </a:t>
            </a:r>
            <a:r>
              <a:rPr lang="en-US" dirty="0" smtClean="0"/>
              <a:t>ligand.  The helical segments also contain a region for retinal binding referred to as the retinal binding pocket.  When light is detected it is absorbed by retinal and the structure undergoes a conformational change.  </a:t>
            </a:r>
          </a:p>
          <a:p>
            <a:pPr>
              <a:spcBef>
                <a:spcPct val="0"/>
              </a:spcBef>
            </a:pP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431511-F3F2-4537-B8D2-BF14BA6E1611}" type="slidenum">
              <a:rPr lang="en-US">
                <a:ea typeface="ＭＳ Ｐゴシック" pitchFamily="-123" charset="-128"/>
                <a:cs typeface="ＭＳ Ｐゴシック" pitchFamily="-123" charset="-128"/>
              </a:rPr>
              <a:pPr fontAlgn="base">
                <a:spcBef>
                  <a:spcPct val="0"/>
                </a:spcBef>
                <a:spcAft>
                  <a:spcPct val="0"/>
                </a:spcAft>
              </a:pPr>
              <a:t>3</a:t>
            </a:fld>
            <a:endParaRPr lang="en-US">
              <a:ea typeface="ＭＳ Ｐゴシック" pitchFamily="-123" charset="-128"/>
              <a:cs typeface="ＭＳ Ｐゴシック" pitchFamily="-12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Classical </a:t>
            </a:r>
            <a:r>
              <a:rPr lang="en-US" dirty="0" err="1" smtClean="0"/>
              <a:t>Rhodopsins</a:t>
            </a:r>
            <a:r>
              <a:rPr lang="en-US" dirty="0" smtClean="0"/>
              <a:t> are members</a:t>
            </a:r>
            <a:r>
              <a:rPr lang="en-US" baseline="0" dirty="0" smtClean="0"/>
              <a:t> of the Rhodopsin like family of </a:t>
            </a:r>
            <a:r>
              <a:rPr lang="en-US" dirty="0" smtClean="0"/>
              <a:t>GPCRS that detect photons in the rod photoreceptors in the retina of the</a:t>
            </a:r>
            <a:r>
              <a:rPr lang="en-US" baseline="0" dirty="0" smtClean="0"/>
              <a:t> vertebrate eye.  </a:t>
            </a:r>
          </a:p>
          <a:p>
            <a:pPr>
              <a:spcBef>
                <a:spcPct val="0"/>
              </a:spcBef>
            </a:pPr>
            <a:r>
              <a:rPr lang="en-US" baseline="0" dirty="0" smtClean="0"/>
              <a:t>Similarly to other rhodopsin like </a:t>
            </a:r>
            <a:r>
              <a:rPr lang="en-US" baseline="0" dirty="0" err="1" smtClean="0"/>
              <a:t>photoceptors</a:t>
            </a:r>
            <a:r>
              <a:rPr lang="en-US" baseline="0" dirty="0" smtClean="0"/>
              <a:t> they </a:t>
            </a:r>
            <a:r>
              <a:rPr lang="en-US" dirty="0" smtClean="0"/>
              <a:t>consist of</a:t>
            </a:r>
            <a:r>
              <a:rPr lang="en-US" baseline="0" dirty="0" smtClean="0"/>
              <a:t> </a:t>
            </a:r>
            <a:r>
              <a:rPr lang="en-US" dirty="0" err="1" smtClean="0"/>
              <a:t>opsin</a:t>
            </a:r>
            <a:r>
              <a:rPr lang="en-US" dirty="0" smtClean="0"/>
              <a:t> and </a:t>
            </a:r>
            <a:r>
              <a:rPr lang="en-US" dirty="0" smtClean="0"/>
              <a:t>retinal, the light absorbing molecule that is typically found in the rod photoreceptor.  </a:t>
            </a:r>
            <a:endParaRPr lang="en-US" dirty="0" smtClean="0"/>
          </a:p>
          <a:p>
            <a:pPr>
              <a:spcBef>
                <a:spcPct val="0"/>
              </a:spcBef>
            </a:pPr>
            <a:endParaRPr lang="en-US" dirty="0" smtClean="0"/>
          </a:p>
          <a:p>
            <a:pPr>
              <a:spcBef>
                <a:spcPct val="0"/>
              </a:spcBef>
            </a:pPr>
            <a:r>
              <a:rPr lang="en-US" dirty="0" smtClean="0"/>
              <a:t>.  </a:t>
            </a:r>
            <a:r>
              <a:rPr lang="en-US" dirty="0" smtClean="0"/>
              <a:t>They form </a:t>
            </a:r>
            <a:r>
              <a:rPr lang="en-US" dirty="0" err="1" smtClean="0"/>
              <a:t>homodimers</a:t>
            </a:r>
            <a:r>
              <a:rPr lang="en-US" dirty="0" smtClean="0"/>
              <a:t> as shown above, so two rhodopsin molecules come together. Rhodopsin is activated when light hits the molecule and it switches to a </a:t>
            </a:r>
            <a:r>
              <a:rPr lang="en-US" dirty="0" err="1" smtClean="0"/>
              <a:t>cis</a:t>
            </a:r>
            <a:r>
              <a:rPr lang="en-US" dirty="0" smtClean="0"/>
              <a:t> conformation.  So in the above picture, the molecule on the right would be an example of an active rhodopsin </a:t>
            </a:r>
            <a:r>
              <a:rPr lang="en-US" dirty="0" smtClean="0"/>
              <a:t>and </a:t>
            </a:r>
            <a:r>
              <a:rPr lang="en-US" dirty="0" smtClean="0"/>
              <a:t>the image on the left represents an inactive molecule.  Rhodopsin forms a covalent bond to the retinal, and the </a:t>
            </a:r>
            <a:r>
              <a:rPr lang="en-US" dirty="0" err="1" smtClean="0"/>
              <a:t>chromophore</a:t>
            </a:r>
            <a:r>
              <a:rPr lang="en-US" dirty="0" smtClean="0"/>
              <a:t> ligand is deep in the core of the helices. Enclosing the </a:t>
            </a:r>
            <a:r>
              <a:rPr lang="en-US" dirty="0" err="1" smtClean="0"/>
              <a:t>chromophore</a:t>
            </a:r>
            <a:r>
              <a:rPr lang="en-US" dirty="0" smtClean="0"/>
              <a:t> is a retinal binding pocket formed by the N-terminal regions of the </a:t>
            </a:r>
            <a:r>
              <a:rPr lang="en-US" dirty="0" err="1" smtClean="0"/>
              <a:t>opsin</a:t>
            </a:r>
            <a:r>
              <a:rPr lang="en-US" dirty="0" smtClean="0"/>
              <a:t> subunits, a characteristic that we sought to identify throughout this project.  The molecule also has an ion channel located down the center that becomes activated when the molecule is in the </a:t>
            </a:r>
            <a:r>
              <a:rPr lang="en-US" dirty="0" err="1" smtClean="0"/>
              <a:t>cis</a:t>
            </a:r>
            <a:r>
              <a:rPr lang="en-US" dirty="0" smtClean="0"/>
              <a:t> position.  When light hits the molecule the pore opens allowing the flow of hydrogen, sodium, potassium, and calcium ions.  </a:t>
            </a:r>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E73D37-E736-4CC3-93D6-4A0D5777D497}" type="slidenum">
              <a:rPr lang="en-US">
                <a:ea typeface="ＭＳ Ｐゴシック" pitchFamily="-123" charset="-128"/>
                <a:cs typeface="ＭＳ Ｐゴシック" pitchFamily="-123" charset="-128"/>
              </a:rPr>
              <a:pPr fontAlgn="base">
                <a:spcBef>
                  <a:spcPct val="0"/>
                </a:spcBef>
                <a:spcAft>
                  <a:spcPct val="0"/>
                </a:spcAft>
              </a:pPr>
              <a:t>4</a:t>
            </a:fld>
            <a:endParaRPr lang="en-US">
              <a:ea typeface="ＭＳ Ｐゴシック" pitchFamily="-123" charset="-128"/>
              <a:cs typeface="ＭＳ Ｐゴシック" pitchFamily="-12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Opsins</a:t>
            </a:r>
            <a:r>
              <a:rPr lang="en-US" dirty="0" smtClean="0"/>
              <a:t> </a:t>
            </a:r>
            <a:r>
              <a:rPr lang="en-US" dirty="0" smtClean="0"/>
              <a:t>the</a:t>
            </a:r>
            <a:r>
              <a:rPr lang="en-US" baseline="0" dirty="0" smtClean="0"/>
              <a:t> protein portion of</a:t>
            </a:r>
            <a:r>
              <a:rPr lang="en-US" dirty="0" smtClean="0"/>
              <a:t> light-sensitive GPCRS.  </a:t>
            </a:r>
            <a:r>
              <a:rPr lang="en-US" dirty="0" smtClean="0"/>
              <a:t>They often are involved in the transmission of signals from light to create visual images.  Different types of photoreceptor cells contain different types of </a:t>
            </a:r>
            <a:r>
              <a:rPr lang="en-US" dirty="0" err="1" smtClean="0"/>
              <a:t>opsins</a:t>
            </a:r>
            <a:r>
              <a:rPr lang="en-US" dirty="0" smtClean="0"/>
              <a:t>.  Large class of proteins, some are used in receiving light signals, others are </a:t>
            </a:r>
            <a:r>
              <a:rPr lang="en-US" dirty="0" smtClean="0"/>
              <a:t>neurotransmitter</a:t>
            </a:r>
            <a:r>
              <a:rPr lang="en-US" baseline="0" dirty="0" smtClean="0"/>
              <a:t> receptors</a:t>
            </a:r>
            <a:r>
              <a:rPr lang="en-US" dirty="0" smtClean="0"/>
              <a:t>, </a:t>
            </a:r>
            <a:r>
              <a:rPr lang="en-US" dirty="0" smtClean="0"/>
              <a:t>enzymes (other functions).  The </a:t>
            </a:r>
            <a:r>
              <a:rPr lang="en-US" dirty="0" err="1" smtClean="0"/>
              <a:t>etina</a:t>
            </a:r>
            <a:r>
              <a:rPr lang="en-US" dirty="0" smtClean="0"/>
              <a:t> captures and records the image, and then the captured signals are transmitted to the brain where you get a perceived image in the brain.  </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CBFCFD-3616-45FC-9841-FD3E551AD599}" type="slidenum">
              <a:rPr lang="en-US">
                <a:ea typeface="ＭＳ Ｐゴシック" pitchFamily="-123" charset="-128"/>
                <a:cs typeface="ＭＳ Ｐゴシック" pitchFamily="-123" charset="-128"/>
              </a:rPr>
              <a:pPr fontAlgn="base">
                <a:spcBef>
                  <a:spcPct val="0"/>
                </a:spcBef>
                <a:spcAft>
                  <a:spcPct val="0"/>
                </a:spcAft>
              </a:pPr>
              <a:t>5</a:t>
            </a:fld>
            <a:endParaRPr lang="en-US">
              <a:ea typeface="ＭＳ Ｐゴシック" pitchFamily="-123" charset="-128"/>
              <a:cs typeface="ＭＳ Ｐゴシック" pitchFamily="-12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retinal binding pocket is the </a:t>
            </a:r>
            <a:r>
              <a:rPr lang="en-US" dirty="0" err="1" smtClean="0"/>
              <a:t>stucture</a:t>
            </a:r>
            <a:r>
              <a:rPr lang="en-US" dirty="0" smtClean="0"/>
              <a:t> that surrounds the </a:t>
            </a:r>
            <a:r>
              <a:rPr lang="en-US" dirty="0" err="1" smtClean="0"/>
              <a:t>chromophore</a:t>
            </a:r>
            <a:r>
              <a:rPr lang="en-US" dirty="0" smtClean="0"/>
              <a:t>.  It is a structure made up of several amino acids in the </a:t>
            </a:r>
            <a:r>
              <a:rPr lang="en-US" dirty="0" err="1" smtClean="0"/>
              <a:t>opsin</a:t>
            </a:r>
            <a:r>
              <a:rPr lang="en-US" dirty="0" smtClean="0"/>
              <a:t> molecule.  Some of these amino acids are critical to forming the pocket and interacting with the retinal.  In the picture above, helix H3 and H6 are </a:t>
            </a:r>
            <a:r>
              <a:rPr lang="en-US" dirty="0" smtClean="0"/>
              <a:t>shown </a:t>
            </a:r>
            <a:r>
              <a:rPr lang="en-US" dirty="0" smtClean="0"/>
              <a:t>with the specific amino acids in those helices alone.  So you can see the variance, with a glycine, tyrosine, serine, </a:t>
            </a:r>
            <a:r>
              <a:rPr lang="en-US" dirty="0" err="1" smtClean="0"/>
              <a:t>threosine</a:t>
            </a:r>
            <a:r>
              <a:rPr lang="en-US" dirty="0" smtClean="0"/>
              <a:t> (etc.)  The retinal binding pocket is formed within helices 3-7 and are 3 dimensional structures. </a:t>
            </a:r>
          </a:p>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DC5ECC-D87A-477C-A8D5-A98F57DEED14}" type="slidenum">
              <a:rPr lang="en-US">
                <a:ea typeface="ＭＳ Ｐゴシック" pitchFamily="-123" charset="-128"/>
                <a:cs typeface="ＭＳ Ｐゴシック" pitchFamily="-123" charset="-128"/>
              </a:rPr>
              <a:pPr fontAlgn="base">
                <a:spcBef>
                  <a:spcPct val="0"/>
                </a:spcBef>
                <a:spcAft>
                  <a:spcPct val="0"/>
                </a:spcAft>
              </a:pPr>
              <a:t>6</a:t>
            </a:fld>
            <a:endParaRPr lang="en-US">
              <a:ea typeface="ＭＳ Ｐゴシック" pitchFamily="-123" charset="-128"/>
              <a:cs typeface="ＭＳ Ｐゴシック" pitchFamily="-12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err="1" smtClean="0"/>
              <a:t>Tetrahymena</a:t>
            </a:r>
            <a:r>
              <a:rPr lang="en-US" dirty="0" smtClean="0"/>
              <a:t> fall under the </a:t>
            </a:r>
            <a:r>
              <a:rPr lang="en-US" dirty="0" smtClean="0"/>
              <a:t>phylum </a:t>
            </a:r>
            <a:r>
              <a:rPr lang="en-US" dirty="0" smtClean="0"/>
              <a:t>of ciliated protozoans which is boxed off in red on the above diagram.  They are unicellular eukaryotes that live in freshwater, so they inhabit lakes, streams and ponds.  This is an example of a more recent Eukaryotic tree of life.  The branches represent major groups, so you may see </a:t>
            </a:r>
            <a:r>
              <a:rPr lang="en-US" dirty="0" err="1" smtClean="0"/>
              <a:t>unikonts</a:t>
            </a:r>
            <a:r>
              <a:rPr lang="en-US" dirty="0" smtClean="0"/>
              <a:t>, </a:t>
            </a:r>
            <a:r>
              <a:rPr lang="en-US" dirty="0" err="1" smtClean="0"/>
              <a:t>rhizaria</a:t>
            </a:r>
            <a:r>
              <a:rPr lang="en-US" dirty="0" smtClean="0"/>
              <a:t>, excavates, </a:t>
            </a:r>
            <a:r>
              <a:rPr lang="en-US" dirty="0" err="1" smtClean="0"/>
              <a:t>plantae</a:t>
            </a:r>
            <a:r>
              <a:rPr lang="en-US" dirty="0" smtClean="0"/>
              <a:t>, and the </a:t>
            </a:r>
            <a:r>
              <a:rPr lang="en-US" dirty="0" err="1" smtClean="0"/>
              <a:t>chromalveolates</a:t>
            </a:r>
            <a:r>
              <a:rPr lang="en-US" dirty="0" smtClean="0"/>
              <a:t> which </a:t>
            </a:r>
            <a:r>
              <a:rPr lang="en-US" dirty="0" err="1" smtClean="0"/>
              <a:t>Tetrahymena</a:t>
            </a:r>
            <a:r>
              <a:rPr lang="en-US" dirty="0" smtClean="0"/>
              <a:t> belong under.  </a:t>
            </a:r>
            <a:r>
              <a:rPr lang="en-US" dirty="0" smtClean="0"/>
              <a:t>Even</a:t>
            </a:r>
            <a:r>
              <a:rPr lang="en-US" baseline="0" dirty="0" smtClean="0"/>
              <a:t> though they are on a distinctly different branch of the eukaryotic tree of life they have many similar features to multicellular organisms.  </a:t>
            </a:r>
            <a:r>
              <a:rPr lang="en-US" dirty="0" smtClean="0"/>
              <a:t>We </a:t>
            </a:r>
            <a:r>
              <a:rPr lang="en-US" dirty="0" smtClean="0"/>
              <a:t>began the project by assuming that </a:t>
            </a:r>
            <a:r>
              <a:rPr lang="en-US" dirty="0" err="1" smtClean="0"/>
              <a:t>Tetrahymena</a:t>
            </a:r>
            <a:r>
              <a:rPr lang="en-US" dirty="0" smtClean="0"/>
              <a:t> contain </a:t>
            </a:r>
            <a:r>
              <a:rPr lang="en-US" dirty="0" err="1" smtClean="0"/>
              <a:t>opsins</a:t>
            </a:r>
            <a:r>
              <a:rPr lang="en-US" dirty="0" smtClean="0"/>
              <a:t> for responding to </a:t>
            </a:r>
            <a:r>
              <a:rPr lang="en-US" dirty="0" smtClean="0"/>
              <a:t>light</a:t>
            </a:r>
            <a:r>
              <a:rPr lang="en-US" baseline="0" dirty="0" smtClean="0"/>
              <a:t> based on r</a:t>
            </a:r>
            <a:r>
              <a:rPr lang="en-US" dirty="0" smtClean="0"/>
              <a:t>esearch </a:t>
            </a:r>
            <a:r>
              <a:rPr lang="en-US" dirty="0" smtClean="0"/>
              <a:t>from Professor </a:t>
            </a:r>
            <a:r>
              <a:rPr lang="en-US" dirty="0" err="1" smtClean="0"/>
              <a:t>Hufnagel</a:t>
            </a:r>
            <a:r>
              <a:rPr lang="en-US" dirty="0" smtClean="0"/>
              <a:t> and Dr. </a:t>
            </a:r>
            <a:r>
              <a:rPr lang="en-US" dirty="0" err="1" smtClean="0"/>
              <a:t>Kass</a:t>
            </a:r>
            <a:r>
              <a:rPr lang="en-US" dirty="0" smtClean="0"/>
              <a:t>-Simons </a:t>
            </a:r>
            <a:r>
              <a:rPr lang="en-US" dirty="0" smtClean="0"/>
              <a:t>lab.</a:t>
            </a: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F20D6C-E8DA-4E8F-85C7-6D5EE2600744}" type="slidenum">
              <a:rPr lang="en-US">
                <a:ea typeface="ＭＳ Ｐゴシック" pitchFamily="-123" charset="-128"/>
                <a:cs typeface="ＭＳ Ｐゴシック" pitchFamily="-123" charset="-128"/>
              </a:rPr>
              <a:pPr fontAlgn="base">
                <a:spcBef>
                  <a:spcPct val="0"/>
                </a:spcBef>
                <a:spcAft>
                  <a:spcPct val="0"/>
                </a:spcAft>
              </a:pPr>
              <a:t>7</a:t>
            </a:fld>
            <a:endParaRPr lang="en-US">
              <a:ea typeface="ＭＳ Ｐゴシック" pitchFamily="-123" charset="-128"/>
              <a:cs typeface="ＭＳ Ｐゴシック" pitchFamily="-12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Two different organisms were </a:t>
            </a:r>
            <a:r>
              <a:rPr lang="en-US" dirty="0" smtClean="0"/>
              <a:t>use</a:t>
            </a:r>
            <a:r>
              <a:rPr lang="en-US" baseline="0" dirty="0" smtClean="0"/>
              <a:t>d to try to identify a group of </a:t>
            </a:r>
            <a:r>
              <a:rPr lang="en-US" baseline="0" dirty="0" err="1" smtClean="0"/>
              <a:t>opsins</a:t>
            </a:r>
            <a:r>
              <a:rPr lang="en-US" baseline="0" dirty="0" smtClean="0"/>
              <a:t> that would also occur in </a:t>
            </a:r>
            <a:r>
              <a:rPr lang="en-US" baseline="0" dirty="0" err="1" smtClean="0"/>
              <a:t>Tetrahymena</a:t>
            </a:r>
            <a:r>
              <a:rPr lang="en-US" dirty="0" smtClean="0"/>
              <a:t>.  </a:t>
            </a:r>
            <a:r>
              <a:rPr lang="en-US" dirty="0" smtClean="0"/>
              <a:t>There is little evidence thus far of </a:t>
            </a:r>
            <a:r>
              <a:rPr lang="en-US" dirty="0" err="1" smtClean="0"/>
              <a:t>chromeoalveolates</a:t>
            </a:r>
            <a:r>
              <a:rPr lang="en-US" dirty="0" smtClean="0"/>
              <a:t> with identified </a:t>
            </a:r>
            <a:r>
              <a:rPr lang="en-US" dirty="0" err="1" smtClean="0"/>
              <a:t>opsins</a:t>
            </a:r>
            <a:r>
              <a:rPr lang="en-US" dirty="0" smtClean="0"/>
              <a:t>, so we had to stray outside of that branch for comparisons.  The first organism used was </a:t>
            </a:r>
            <a:r>
              <a:rPr lang="en-US" dirty="0" err="1" smtClean="0"/>
              <a:t>Chlamydomonas</a:t>
            </a:r>
            <a:r>
              <a:rPr lang="en-US" dirty="0" smtClean="0"/>
              <a:t>, which falls under </a:t>
            </a:r>
            <a:r>
              <a:rPr lang="en-US" dirty="0" err="1" smtClean="0"/>
              <a:t>plantae</a:t>
            </a:r>
            <a:r>
              <a:rPr lang="en-US" dirty="0" smtClean="0"/>
              <a:t> on the eukaryotic tree.  It is a unicellular flagellate, so it was a good choice to </a:t>
            </a:r>
            <a:r>
              <a:rPr lang="en-US" dirty="0" err="1" smtClean="0"/>
              <a:t>compatre</a:t>
            </a:r>
            <a:r>
              <a:rPr lang="en-US" dirty="0" smtClean="0"/>
              <a:t> to </a:t>
            </a:r>
            <a:r>
              <a:rPr lang="en-US" dirty="0" err="1" smtClean="0"/>
              <a:t>tetrahymena</a:t>
            </a:r>
            <a:r>
              <a:rPr lang="en-US" dirty="0" smtClean="0"/>
              <a:t>.  What is interesting about </a:t>
            </a:r>
            <a:r>
              <a:rPr lang="en-US" dirty="0" err="1" smtClean="0"/>
              <a:t>Chlamy</a:t>
            </a:r>
            <a:r>
              <a:rPr lang="en-US" dirty="0" smtClean="0"/>
              <a:t> is that they contain ion channels that are activated by light such as </a:t>
            </a:r>
            <a:r>
              <a:rPr lang="en-US" dirty="0" err="1" smtClean="0"/>
              <a:t>channelrhodopsin</a:t>
            </a:r>
            <a:r>
              <a:rPr lang="en-US" dirty="0" smtClean="0"/>
              <a:t> so I would </a:t>
            </a:r>
            <a:r>
              <a:rPr lang="en-US" dirty="0" err="1" smtClean="0"/>
              <a:t>providwe</a:t>
            </a:r>
            <a:r>
              <a:rPr lang="en-US" dirty="0" smtClean="0"/>
              <a:t> good indication if we could identify a retinal binding pocket within </a:t>
            </a:r>
            <a:r>
              <a:rPr lang="en-US" dirty="0" err="1" smtClean="0"/>
              <a:t>chlamy</a:t>
            </a:r>
            <a:r>
              <a:rPr lang="en-US" dirty="0" smtClean="0"/>
              <a:t> alignment sequences.  The second used was a conserved vertebrate sequence which falls under a different branch, </a:t>
            </a:r>
            <a:r>
              <a:rPr lang="en-US" dirty="0" err="1" smtClean="0"/>
              <a:t>unikonts</a:t>
            </a:r>
            <a:r>
              <a:rPr lang="en-US" dirty="0" smtClean="0"/>
              <a:t>.  This would help provide insight to whether or not </a:t>
            </a:r>
            <a:r>
              <a:rPr lang="en-US" dirty="0" err="1" smtClean="0"/>
              <a:t>tetrahymena</a:t>
            </a:r>
            <a:r>
              <a:rPr lang="en-US" dirty="0" smtClean="0"/>
              <a:t> had association </a:t>
            </a:r>
            <a:r>
              <a:rPr lang="en-US" dirty="0" smtClean="0"/>
              <a:t>to the </a:t>
            </a:r>
            <a:r>
              <a:rPr lang="en-US" dirty="0" err="1" smtClean="0"/>
              <a:t>opsins</a:t>
            </a:r>
            <a:r>
              <a:rPr lang="en-US" dirty="0" smtClean="0"/>
              <a:t> of these well characterized and studied</a:t>
            </a:r>
            <a:r>
              <a:rPr lang="en-US" baseline="0" dirty="0" smtClean="0"/>
              <a:t> organisms.  </a:t>
            </a:r>
            <a:endParaRPr lang="en-US" dirty="0" smtClean="0"/>
          </a:p>
          <a:p>
            <a:pPr>
              <a:spcBef>
                <a:spcPct val="0"/>
              </a:spcBef>
            </a:pPr>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3A158E-09DF-4879-BC8E-261ED1FE69A5}" type="slidenum">
              <a:rPr lang="en-US">
                <a:ea typeface="ＭＳ Ｐゴシック" pitchFamily="-123" charset="-128"/>
                <a:cs typeface="ＭＳ Ｐゴシック" pitchFamily="-123" charset="-128"/>
              </a:rPr>
              <a:pPr fontAlgn="base">
                <a:spcBef>
                  <a:spcPct val="0"/>
                </a:spcBef>
                <a:spcAft>
                  <a:spcPct val="0"/>
                </a:spcAft>
              </a:pPr>
              <a:t>8</a:t>
            </a:fld>
            <a:endParaRPr lang="en-US">
              <a:ea typeface="ＭＳ Ｐゴシック" pitchFamily="-123" charset="-128"/>
              <a:cs typeface="ＭＳ Ｐゴシック" pitchFamily="-12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project was based off a hypothesis that emerged from lab evidence that there may be rhodopsin-like receptors in </a:t>
            </a:r>
            <a:r>
              <a:rPr lang="en-US" dirty="0" err="1" smtClean="0"/>
              <a:t>Tetrahymenas</a:t>
            </a:r>
            <a:r>
              <a:rPr lang="en-US" dirty="0" smtClean="0"/>
              <a:t> </a:t>
            </a:r>
            <a:r>
              <a:rPr lang="en-US" dirty="0" err="1" smtClean="0"/>
              <a:t>Initally</a:t>
            </a:r>
            <a:r>
              <a:rPr lang="en-US" baseline="0" dirty="0" smtClean="0"/>
              <a:t> I wanted to </a:t>
            </a:r>
            <a:r>
              <a:rPr lang="en-US" baseline="0" dirty="0" err="1" smtClean="0"/>
              <a:t>identfy</a:t>
            </a:r>
            <a:r>
              <a:rPr lang="en-US" baseline="0" dirty="0" smtClean="0"/>
              <a:t> rhodopsin and </a:t>
            </a:r>
            <a:r>
              <a:rPr lang="en-US" baseline="0" dirty="0" err="1" smtClean="0"/>
              <a:t>opsin</a:t>
            </a:r>
            <a:r>
              <a:rPr lang="en-US" baseline="0" dirty="0" smtClean="0"/>
              <a:t> family </a:t>
            </a:r>
            <a:r>
              <a:rPr lang="en-US" baseline="0" dirty="0" err="1" smtClean="0"/>
              <a:t>memers</a:t>
            </a:r>
            <a:r>
              <a:rPr lang="en-US" baseline="0" dirty="0" smtClean="0"/>
              <a:t> in </a:t>
            </a:r>
            <a:r>
              <a:rPr lang="en-US" baseline="0" dirty="0" err="1" smtClean="0"/>
              <a:t>tetrahymena</a:t>
            </a:r>
            <a:r>
              <a:rPr lang="en-US" baseline="0" dirty="0" smtClean="0"/>
              <a:t> by comparing proteins.  Difficulties in this approach led us to look more closely at proteins with retinal binding pockets.  </a:t>
            </a:r>
            <a:endParaRPr lang="en-US" dirty="0" smtClean="0"/>
          </a:p>
          <a:p>
            <a:pPr>
              <a:spcBef>
                <a:spcPct val="0"/>
              </a:spcBef>
            </a:pPr>
            <a:r>
              <a:rPr lang="en-US" dirty="0" smtClean="0"/>
              <a:t>.  </a:t>
            </a:r>
            <a:r>
              <a:rPr lang="en-US" dirty="0" smtClean="0"/>
              <a:t>Using NCBI protein searches I was able to find rhodopsin- related </a:t>
            </a:r>
            <a:r>
              <a:rPr lang="en-US" dirty="0" err="1" smtClean="0"/>
              <a:t>opsin</a:t>
            </a:r>
            <a:r>
              <a:rPr lang="en-US" dirty="0" smtClean="0"/>
              <a:t> genes in </a:t>
            </a:r>
            <a:r>
              <a:rPr lang="en-US" dirty="0" err="1" smtClean="0"/>
              <a:t>Chlamy</a:t>
            </a:r>
            <a:r>
              <a:rPr lang="en-US" dirty="0" smtClean="0"/>
              <a:t> and the conserved vertebrate consensus sequence to identify orthologous genes in </a:t>
            </a:r>
            <a:r>
              <a:rPr lang="en-US" dirty="0" err="1" smtClean="0"/>
              <a:t>Tetrahymena</a:t>
            </a:r>
            <a:r>
              <a:rPr lang="en-US" dirty="0" smtClean="0"/>
              <a:t>.  </a:t>
            </a:r>
            <a:r>
              <a:rPr lang="en-US" dirty="0" smtClean="0"/>
              <a:t>Using a </a:t>
            </a:r>
            <a:r>
              <a:rPr lang="en-US" dirty="0" smtClean="0"/>
              <a:t>number of tools such as blast experiments, sequence alignments, and expression profiles were used in order to analyze compiled data.</a:t>
            </a:r>
          </a:p>
          <a:p>
            <a:pPr>
              <a:spcBef>
                <a:spcPct val="0"/>
              </a:spcBef>
            </a:pPr>
            <a:endParaRPr lang="en-US" dirty="0" smtClean="0"/>
          </a:p>
          <a:p>
            <a:pPr>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12337F-CD28-492A-88C6-612DB98387B4}" type="slidenum">
              <a:rPr lang="en-US">
                <a:ea typeface="ＭＳ Ｐゴシック" pitchFamily="-123" charset="-128"/>
                <a:cs typeface="ＭＳ Ｐゴシック" pitchFamily="-123" charset="-128"/>
              </a:rPr>
              <a:pPr fontAlgn="base">
                <a:spcBef>
                  <a:spcPct val="0"/>
                </a:spcBef>
                <a:spcAft>
                  <a:spcPct val="0"/>
                </a:spcAft>
              </a:pPr>
              <a:t>9</a:t>
            </a:fld>
            <a:endParaRPr lang="en-US">
              <a:ea typeface="ＭＳ Ｐゴシック" pitchFamily="-123" charset="-128"/>
              <a:cs typeface="ＭＳ Ｐゴシック" pitchFamily="-12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an example of a BLAST</a:t>
            </a:r>
            <a:r>
              <a:rPr lang="en-US" baseline="0" dirty="0" smtClean="0"/>
              <a:t> search I conducted using yeast </a:t>
            </a:r>
            <a:r>
              <a:rPr lang="en-US" baseline="0" dirty="0" err="1" smtClean="0"/>
              <a:t>opsins</a:t>
            </a:r>
            <a:r>
              <a:rPr lang="en-US" baseline="0" dirty="0" smtClean="0"/>
              <a:t>.  In a BLAST search you take a </a:t>
            </a:r>
            <a:r>
              <a:rPr lang="en-US" baseline="0" dirty="0" err="1" smtClean="0"/>
              <a:t>protien</a:t>
            </a:r>
            <a:r>
              <a:rPr lang="en-US" baseline="0" dirty="0" smtClean="0"/>
              <a:t> amino acid sequence you would like to analyze such a yeast </a:t>
            </a:r>
            <a:r>
              <a:rPr lang="en-US" baseline="0" dirty="0" err="1" smtClean="0"/>
              <a:t>opsin</a:t>
            </a:r>
            <a:r>
              <a:rPr lang="en-US" baseline="0" dirty="0" smtClean="0"/>
              <a:t> and you enter the sequence as shown above.  You then select the genus you would like to run the BLAST analysis against (</a:t>
            </a:r>
            <a:r>
              <a:rPr lang="en-US" baseline="0" dirty="0" err="1" smtClean="0"/>
              <a:t>Tetrahymen</a:t>
            </a:r>
            <a:r>
              <a:rPr lang="en-US" baseline="0" dirty="0" smtClean="0"/>
              <a:t>) and a picture like the one above results.  </a:t>
            </a:r>
          </a:p>
          <a:p>
            <a:pPr>
              <a:spcBef>
                <a:spcPct val="0"/>
              </a:spcBef>
            </a:pPr>
            <a:r>
              <a:rPr lang="en-US" baseline="0" dirty="0" smtClean="0"/>
              <a:t>The yeast </a:t>
            </a:r>
            <a:r>
              <a:rPr lang="en-US" baseline="0" dirty="0" err="1" smtClean="0"/>
              <a:t>opsins</a:t>
            </a:r>
            <a:r>
              <a:rPr lang="en-US" baseline="0" dirty="0" smtClean="0"/>
              <a:t> are the query sequence so it is shown in red, and the </a:t>
            </a:r>
            <a:r>
              <a:rPr lang="en-US" baseline="0" dirty="0" err="1" smtClean="0"/>
              <a:t>Tetrahymena</a:t>
            </a:r>
            <a:r>
              <a:rPr lang="en-US" baseline="0" dirty="0" smtClean="0"/>
              <a:t> sequences are shown in black.  </a:t>
            </a:r>
          </a:p>
          <a:p>
            <a:pPr>
              <a:spcBef>
                <a:spcPct val="0"/>
              </a:spcBef>
            </a:pPr>
            <a:r>
              <a:rPr lang="en-US" baseline="0" dirty="0" smtClean="0"/>
              <a:t>, this does not show strong similarity between the 2, because the results showed weak homology in two very short sequences. If there were more homology between the two we would see a longer span with pink red and green lines. </a:t>
            </a:r>
          </a:p>
          <a:p>
            <a:pPr>
              <a:spcBef>
                <a:spcPct val="0"/>
              </a:spcBef>
            </a:pPr>
            <a:r>
              <a:rPr lang="en-US" baseline="0" dirty="0" smtClean="0"/>
              <a:t>Unfortunately, many of the BLAST searches did not yield strong evidence so began to take a different approach.  </a:t>
            </a:r>
            <a:endParaRPr lang="en-US" dirty="0" smtClean="0"/>
          </a:p>
          <a:p>
            <a:pPr>
              <a:spcBef>
                <a:spcPct val="0"/>
              </a:spcBef>
            </a:pPr>
            <a:r>
              <a:rPr lang="en-US" dirty="0" smtClean="0"/>
              <a:t>We</a:t>
            </a:r>
            <a:r>
              <a:rPr lang="en-US" baseline="0" dirty="0" smtClean="0"/>
              <a:t> decided to focus our search on just the retinal binding pocket because it was more specific, in hopes that we would get more results.  </a:t>
            </a:r>
            <a:endParaRPr lang="en-US" dirty="0" smtClean="0"/>
          </a:p>
          <a:p>
            <a:pPr>
              <a:spcBef>
                <a:spcPct val="0"/>
              </a:spcBef>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13D55E-3776-4434-94BD-B1C1D29A0695}" type="slidenum">
              <a:rPr lang="en-US">
                <a:ea typeface="ＭＳ Ｐゴシック" pitchFamily="-123" charset="-128"/>
                <a:cs typeface="ＭＳ Ｐゴシック" pitchFamily="-123" charset="-128"/>
              </a:rPr>
              <a:pPr fontAlgn="base">
                <a:spcBef>
                  <a:spcPct val="0"/>
                </a:spcBef>
                <a:spcAft>
                  <a:spcPct val="0"/>
                </a:spcAft>
              </a:pPr>
              <a:t>10</a:t>
            </a:fld>
            <a:endParaRPr lang="en-US">
              <a:ea typeface="ＭＳ Ｐゴシック" pitchFamily="-123" charset="-128"/>
              <a:cs typeface="ＭＳ Ｐゴシック"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CA8CC2BD-1171-42B8-B2D3-6F0FA207B4C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F72690F4-1FE0-4AFA-A9BC-4117425DFAD2}" type="datetimeFigureOut">
              <a:rPr lang="en-US"/>
              <a:pPr>
                <a:defRPr/>
              </a:pPr>
              <a:t>4/29/2013</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4800E3A-4ED7-46B8-AE79-133BE99573D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B14896E0-0B1A-4A18-B040-99B46B7AB94B}" type="datetimeFigureOut">
              <a:rPr lang="en-US"/>
              <a:pPr>
                <a:defRPr/>
              </a:pPr>
              <a:t>4/29/2013</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EE98B62-0A27-482D-B843-6C85B86BF73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E9ACDD4D-226B-44FE-A709-581E68179083}" type="datetimeFigureOut">
              <a:rPr lang="en-US"/>
              <a:pPr>
                <a:defRPr/>
              </a:pPr>
              <a:t>4/29/2013</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CD498DD-E88C-4086-BC6D-9A3617EBEDF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A9A5D37A-565A-46AE-9131-057DA6EC05DA}" type="datetimeFigureOut">
              <a:rPr lang="en-US"/>
              <a:pPr>
                <a:defRPr/>
              </a:pPr>
              <a:t>4/29/2013</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02CF81CC-9E6E-4668-8F28-B88B7BFCC489}"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1DEF8058-927A-4F74-BE02-F88319E66F5D}" type="datetimeFigureOut">
              <a:rPr lang="en-US"/>
              <a:pPr>
                <a:defRPr/>
              </a:pPr>
              <a:t>4/29/2013</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D2365F0C-F3C4-4322-9633-80A773B30272}"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2C63E114-7083-4746-86E7-3E01981C6B75}" type="datetimeFigureOut">
              <a:rPr lang="en-US"/>
              <a:pPr>
                <a:defRPr/>
              </a:pPr>
              <a:t>4/29/2013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E87A59EF-8BC3-4DE0-8A44-1EC699234254}"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7CA31D2C-2CB9-4446-BFA1-D3F53443BDB2}" type="datetimeFigureOut">
              <a:rPr lang="en-US"/>
              <a:pPr>
                <a:defRPr/>
              </a:pPr>
              <a:t>4/29/2013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DF6CCE4E-2B11-4C5B-B2A6-2BEEBCD92248}"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B665FEF2-2F73-4E1C-9606-2A505BD6C8A2}" type="datetimeFigureOut">
              <a:rPr lang="en-US"/>
              <a:pPr>
                <a:defRPr/>
              </a:pPr>
              <a:t>4/29/2013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2E46EF1-6998-4950-998F-C3E8A6FD0BF5}"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B4DA35EB-4E5F-4A79-B6ED-EC5B05DB67EA}" type="datetimeFigureOut">
              <a:rPr lang="en-US"/>
              <a:pPr>
                <a:defRPr/>
              </a:pPr>
              <a:t>4/29/2013</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2FA3CE5C-4162-4006-82C7-78F46D810C97}"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F98F3512-E3F2-4277-9B04-710F039D93E7}" type="datetimeFigureOut">
              <a:rPr lang="en-US"/>
              <a:pPr>
                <a:defRPr/>
              </a:pPr>
              <a:t>4/29/2013</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45CD21F-53F4-49F1-BF69-63CEEB28501C}"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52C9A1B2-4ADE-44EC-A43A-041392303C55}" type="datetimeFigureOut">
              <a:rPr lang="en-US"/>
              <a:pPr>
                <a:defRPr/>
              </a:pPr>
              <a:t>4/29/2013</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smtClean="0">
                <a:solidFill>
                  <a:srgbClr val="FFFFFF"/>
                </a:solidFill>
                <a:latin typeface="+mn-lt"/>
                <a:ea typeface="+mn-ea"/>
                <a:cs typeface="+mn-cs"/>
              </a:defRPr>
            </a:lvl1pPr>
          </a:lstStyle>
          <a:p>
            <a:pPr>
              <a:defRPr/>
            </a:pPr>
            <a:fld id="{D41D2CE2-EC81-4469-9B25-33EB248F3AC4}"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ea typeface="+mn-ea"/>
                <a:cs typeface="+mn-cs"/>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ea typeface="+mn-ea"/>
                <a:cs typeface="+mn-cs"/>
              </a:defRPr>
            </a:lvl1pPr>
          </a:lstStyle>
          <a:p>
            <a:pPr>
              <a:defRPr/>
            </a:pPr>
            <a:fld id="{7F5308D6-C4BC-4E2D-81F1-D841B5CC506D}" type="datetimeFigureOut">
              <a:rPr lang="en-US"/>
              <a:pPr>
                <a:defRPr/>
              </a:pPr>
              <a:t>4/29/2013</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62" r:id="rId2"/>
    <p:sldLayoutId id="2147483861" r:id="rId3"/>
    <p:sldLayoutId id="2147483860" r:id="rId4"/>
    <p:sldLayoutId id="2147483859" r:id="rId5"/>
    <p:sldLayoutId id="2147483858" r:id="rId6"/>
    <p:sldLayoutId id="2147483857" r:id="rId7"/>
    <p:sldLayoutId id="2147483856" r:id="rId8"/>
    <p:sldLayoutId id="2147483855" r:id="rId9"/>
    <p:sldLayoutId id="2147483854" r:id="rId10"/>
    <p:sldLayoutId id="2147483853" r:id="rId11"/>
  </p:sldLayoutIdLst>
  <p:txStyles>
    <p:titleStyle>
      <a:lvl1pPr algn="l" rtl="0" fontAlgn="base">
        <a:spcBef>
          <a:spcPct val="0"/>
        </a:spcBef>
        <a:spcAft>
          <a:spcPct val="0"/>
        </a:spcAft>
        <a:defRPr sz="4600" kern="1200" spc="-100">
          <a:solidFill>
            <a:schemeClr val="tx2"/>
          </a:solidFill>
          <a:latin typeface="+mj-lt"/>
          <a:ea typeface="ＭＳ Ｐゴシック" pitchFamily="-123" charset="-128"/>
          <a:cs typeface="ＭＳ Ｐゴシック" pitchFamily="-123" charset="-128"/>
        </a:defRPr>
      </a:lvl1pPr>
      <a:lvl2pPr algn="l" rtl="0" fontAlgn="base">
        <a:spcBef>
          <a:spcPct val="0"/>
        </a:spcBef>
        <a:spcAft>
          <a:spcPct val="0"/>
        </a:spcAft>
        <a:defRPr sz="4600">
          <a:solidFill>
            <a:schemeClr val="tx2"/>
          </a:solidFill>
          <a:latin typeface="Cambria" pitchFamily="-123" charset="0"/>
          <a:ea typeface="ＭＳ Ｐゴシック" pitchFamily="-123" charset="-128"/>
          <a:cs typeface="ＭＳ Ｐゴシック" pitchFamily="-123" charset="-128"/>
        </a:defRPr>
      </a:lvl2pPr>
      <a:lvl3pPr algn="l" rtl="0" fontAlgn="base">
        <a:spcBef>
          <a:spcPct val="0"/>
        </a:spcBef>
        <a:spcAft>
          <a:spcPct val="0"/>
        </a:spcAft>
        <a:defRPr sz="4600">
          <a:solidFill>
            <a:schemeClr val="tx2"/>
          </a:solidFill>
          <a:latin typeface="Cambria" pitchFamily="-123" charset="0"/>
          <a:ea typeface="ＭＳ Ｐゴシック" pitchFamily="-123" charset="-128"/>
          <a:cs typeface="ＭＳ Ｐゴシック" pitchFamily="-123" charset="-128"/>
        </a:defRPr>
      </a:lvl3pPr>
      <a:lvl4pPr algn="l" rtl="0" fontAlgn="base">
        <a:spcBef>
          <a:spcPct val="0"/>
        </a:spcBef>
        <a:spcAft>
          <a:spcPct val="0"/>
        </a:spcAft>
        <a:defRPr sz="4600">
          <a:solidFill>
            <a:schemeClr val="tx2"/>
          </a:solidFill>
          <a:latin typeface="Cambria" pitchFamily="-123" charset="0"/>
          <a:ea typeface="ＭＳ Ｐゴシック" pitchFamily="-123" charset="-128"/>
          <a:cs typeface="ＭＳ Ｐゴシック" pitchFamily="-123" charset="-128"/>
        </a:defRPr>
      </a:lvl4pPr>
      <a:lvl5pPr algn="l" rtl="0" fontAlgn="base">
        <a:spcBef>
          <a:spcPct val="0"/>
        </a:spcBef>
        <a:spcAft>
          <a:spcPct val="0"/>
        </a:spcAft>
        <a:defRPr sz="4600">
          <a:solidFill>
            <a:schemeClr val="tx2"/>
          </a:solidFill>
          <a:latin typeface="Cambria" pitchFamily="-123" charset="0"/>
          <a:ea typeface="ＭＳ Ｐゴシック" pitchFamily="-123" charset="-128"/>
          <a:cs typeface="ＭＳ Ｐゴシック" pitchFamily="-123" charset="-128"/>
        </a:defRPr>
      </a:lvl5pPr>
      <a:lvl6pPr marL="457200" algn="l" rtl="0" fontAlgn="base">
        <a:spcBef>
          <a:spcPct val="0"/>
        </a:spcBef>
        <a:spcAft>
          <a:spcPct val="0"/>
        </a:spcAft>
        <a:defRPr sz="4600">
          <a:solidFill>
            <a:schemeClr val="tx2"/>
          </a:solidFill>
          <a:latin typeface="Cambria" pitchFamily="-123" charset="0"/>
          <a:ea typeface="ＭＳ Ｐゴシック" pitchFamily="-123" charset="-128"/>
          <a:cs typeface="ＭＳ Ｐゴシック" pitchFamily="-123" charset="-128"/>
        </a:defRPr>
      </a:lvl6pPr>
      <a:lvl7pPr marL="914400" algn="l" rtl="0" fontAlgn="base">
        <a:spcBef>
          <a:spcPct val="0"/>
        </a:spcBef>
        <a:spcAft>
          <a:spcPct val="0"/>
        </a:spcAft>
        <a:defRPr sz="4600">
          <a:solidFill>
            <a:schemeClr val="tx2"/>
          </a:solidFill>
          <a:latin typeface="Cambria" pitchFamily="-123" charset="0"/>
          <a:ea typeface="ＭＳ Ｐゴシック" pitchFamily="-123" charset="-128"/>
          <a:cs typeface="ＭＳ Ｐゴシック" pitchFamily="-123" charset="-128"/>
        </a:defRPr>
      </a:lvl7pPr>
      <a:lvl8pPr marL="1371600" algn="l" rtl="0" fontAlgn="base">
        <a:spcBef>
          <a:spcPct val="0"/>
        </a:spcBef>
        <a:spcAft>
          <a:spcPct val="0"/>
        </a:spcAft>
        <a:defRPr sz="4600">
          <a:solidFill>
            <a:schemeClr val="tx2"/>
          </a:solidFill>
          <a:latin typeface="Cambria" pitchFamily="-123" charset="0"/>
          <a:ea typeface="ＭＳ Ｐゴシック" pitchFamily="-123" charset="-128"/>
          <a:cs typeface="ＭＳ Ｐゴシック" pitchFamily="-123" charset="-128"/>
        </a:defRPr>
      </a:lvl8pPr>
      <a:lvl9pPr marL="1828800" algn="l" rtl="0" fontAlgn="base">
        <a:spcBef>
          <a:spcPct val="0"/>
        </a:spcBef>
        <a:spcAft>
          <a:spcPct val="0"/>
        </a:spcAft>
        <a:defRPr sz="4600">
          <a:solidFill>
            <a:schemeClr val="tx2"/>
          </a:solidFill>
          <a:latin typeface="Cambria" pitchFamily="-123" charset="0"/>
          <a:ea typeface="ＭＳ Ｐゴシック" pitchFamily="-123" charset="-128"/>
          <a:cs typeface="ＭＳ Ｐゴシック" pitchFamily="-123" charset="-128"/>
        </a:defRPr>
      </a:lvl9pPr>
    </p:titleStyle>
    <p:bodyStyle>
      <a:lvl1pPr marL="342900" indent="-228600" algn="l" rtl="0" fontAlgn="base">
        <a:spcBef>
          <a:spcPct val="20000"/>
        </a:spcBef>
        <a:spcAft>
          <a:spcPct val="0"/>
        </a:spcAft>
        <a:buClr>
          <a:schemeClr val="accent1"/>
        </a:buClr>
        <a:buFont typeface="Arial" pitchFamily="-123" charset="0"/>
        <a:buChar char="•"/>
        <a:defRPr sz="2200" kern="1200">
          <a:solidFill>
            <a:schemeClr val="tx1"/>
          </a:solidFill>
          <a:latin typeface="+mn-lt"/>
          <a:ea typeface="ＭＳ Ｐゴシック" pitchFamily="-123" charset="-128"/>
          <a:cs typeface="ＭＳ Ｐゴシック" pitchFamily="-123" charset="-128"/>
        </a:defRPr>
      </a:lvl1pPr>
      <a:lvl2pPr marL="639763" indent="-228600" algn="l" rtl="0" fontAlgn="base">
        <a:spcBef>
          <a:spcPct val="20000"/>
        </a:spcBef>
        <a:spcAft>
          <a:spcPct val="0"/>
        </a:spcAft>
        <a:buClr>
          <a:schemeClr val="accent2"/>
        </a:buClr>
        <a:buFont typeface="Arial" pitchFamily="-123" charset="0"/>
        <a:buChar char="•"/>
        <a:defRPr sz="2000" kern="1200">
          <a:solidFill>
            <a:schemeClr val="tx1"/>
          </a:solidFill>
          <a:latin typeface="+mn-lt"/>
          <a:ea typeface="ＭＳ Ｐゴシック" pitchFamily="-123" charset="-128"/>
          <a:cs typeface="+mn-cs"/>
        </a:defRPr>
      </a:lvl2pPr>
      <a:lvl3pPr marL="1004888" indent="-228600" algn="l" rtl="0" fontAlgn="base">
        <a:spcBef>
          <a:spcPct val="20000"/>
        </a:spcBef>
        <a:spcAft>
          <a:spcPct val="0"/>
        </a:spcAft>
        <a:buClr>
          <a:srgbClr val="D2CB6C"/>
        </a:buClr>
        <a:buFont typeface="Arial" pitchFamily="-123" charset="0"/>
        <a:buChar char="•"/>
        <a:defRPr kern="1200">
          <a:solidFill>
            <a:schemeClr val="tx1"/>
          </a:solidFill>
          <a:latin typeface="+mn-lt"/>
          <a:ea typeface="ＭＳ Ｐゴシック" pitchFamily="-123" charset="-128"/>
          <a:cs typeface="+mn-cs"/>
        </a:defRPr>
      </a:lvl3pPr>
      <a:lvl4pPr marL="1279525" indent="-228600" algn="l" rtl="0" fontAlgn="base">
        <a:spcBef>
          <a:spcPct val="20000"/>
        </a:spcBef>
        <a:spcAft>
          <a:spcPct val="0"/>
        </a:spcAft>
        <a:buClr>
          <a:srgbClr val="95A39D"/>
        </a:buClr>
        <a:buFont typeface="Arial" pitchFamily="-123" charset="0"/>
        <a:buChar char="•"/>
        <a:defRPr sz="1600" kern="1200">
          <a:solidFill>
            <a:schemeClr val="tx1"/>
          </a:solidFill>
          <a:latin typeface="+mn-lt"/>
          <a:ea typeface="ＭＳ Ｐゴシック" pitchFamily="-123" charset="-128"/>
          <a:cs typeface="+mn-cs"/>
        </a:defRPr>
      </a:lvl4pPr>
      <a:lvl5pPr marL="1554163" indent="-228600" algn="l" rtl="0" fontAlgn="base">
        <a:spcBef>
          <a:spcPct val="20000"/>
        </a:spcBef>
        <a:spcAft>
          <a:spcPct val="0"/>
        </a:spcAft>
        <a:buClr>
          <a:srgbClr val="C89F5D"/>
        </a:buClr>
        <a:buFont typeface="Arial" pitchFamily="-123" charset="0"/>
        <a:buChar char="•"/>
        <a:defRPr sz="1400" kern="1200">
          <a:solidFill>
            <a:schemeClr val="tx1"/>
          </a:solidFill>
          <a:latin typeface="+mn-lt"/>
          <a:ea typeface="ＭＳ Ｐゴシック" pitchFamily="-123"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_0oLutjdAs4v4M&amp;tbnid=XrCQ2Yo2lCvRdM:&amp;ved=0CAUQjRw&amp;url=http://www.allposters.com/-sp/The-Ciliate-Protozoan-Tetrahymena-Thermophila-Posters_i8991509_.htm&amp;ei=KfB3UcyRBaT-0gGV1IGQBA&amp;bvm=bv.45580626,d.dmg&amp;psig=AFQjCNEN17z3CVUfs9xRM_WNd5rlwHFkgQ&amp;ust=136690112523681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08" y="404664"/>
            <a:ext cx="8604448" cy="1219200"/>
          </a:xfrm>
        </p:spPr>
        <p:txBody>
          <a:bodyPr wrap="square" numCol="1" anchorCtr="0" compatLnSpc="1">
            <a:prstTxWarp prst="textNoShape">
              <a:avLst/>
            </a:prstTxWarp>
          </a:bodyPr>
          <a:lstStyle/>
          <a:p>
            <a:pPr algn="ctr"/>
            <a:r>
              <a:rPr lang="en-US" sz="2400" dirty="0"/>
              <a:t>A search for light-detecting proteins  in the free-living </a:t>
            </a:r>
            <a:r>
              <a:rPr lang="en-US" sz="2400" dirty="0" smtClean="0"/>
              <a:t/>
            </a:r>
            <a:br>
              <a:rPr lang="en-US" sz="2400" dirty="0" smtClean="0"/>
            </a:br>
            <a:r>
              <a:rPr lang="en-US" sz="2400" dirty="0" err="1" smtClean="0"/>
              <a:t>protist</a:t>
            </a:r>
            <a:r>
              <a:rPr lang="en-US" sz="2400" dirty="0" smtClean="0"/>
              <a:t>, </a:t>
            </a:r>
            <a:r>
              <a:rPr lang="en-US" sz="2400" i="1" dirty="0" err="1" smtClean="0"/>
              <a:t>Tetrahymena</a:t>
            </a:r>
            <a:r>
              <a:rPr lang="en-US" sz="2400" i="1" dirty="0" smtClean="0"/>
              <a:t> </a:t>
            </a:r>
            <a:r>
              <a:rPr lang="en-US" sz="2400" i="1" dirty="0" err="1"/>
              <a:t>thermophila</a:t>
            </a:r>
            <a:r>
              <a:rPr lang="en-US" sz="2400" dirty="0"/>
              <a:t>: </a:t>
            </a:r>
            <a:r>
              <a:rPr lang="en-US" sz="2400" dirty="0" smtClean="0"/>
              <a:t> Does </a:t>
            </a:r>
            <a:r>
              <a:rPr lang="en-US" sz="2400" i="1" dirty="0" err="1"/>
              <a:t>Tetrahymena</a:t>
            </a:r>
            <a:r>
              <a:rPr lang="en-US" sz="2400" dirty="0"/>
              <a:t> have </a:t>
            </a:r>
            <a:r>
              <a:rPr lang="en-US" sz="2400" dirty="0" smtClean="0"/>
              <a:t/>
            </a:r>
            <a:br>
              <a:rPr lang="en-US" sz="2400" dirty="0" smtClean="0"/>
            </a:br>
            <a:r>
              <a:rPr lang="en-US" sz="2400" dirty="0" err="1" smtClean="0"/>
              <a:t>opsin</a:t>
            </a:r>
            <a:r>
              <a:rPr lang="en-US" sz="2400" dirty="0" smtClean="0"/>
              <a:t>-like </a:t>
            </a:r>
            <a:r>
              <a:rPr lang="en-US" sz="2400" dirty="0"/>
              <a:t>or </a:t>
            </a:r>
            <a:r>
              <a:rPr lang="en-US" sz="2400" dirty="0" err="1"/>
              <a:t>bacteriorhodopsin</a:t>
            </a:r>
            <a:r>
              <a:rPr lang="en-US" sz="2400" dirty="0"/>
              <a:t>-like proteins?</a:t>
            </a:r>
          </a:p>
        </p:txBody>
      </p:sp>
      <p:sp>
        <p:nvSpPr>
          <p:cNvPr id="3" name="Subtitle 2"/>
          <p:cNvSpPr>
            <a:spLocks noGrp="1"/>
          </p:cNvSpPr>
          <p:nvPr>
            <p:ph type="subTitle" idx="1"/>
          </p:nvPr>
        </p:nvSpPr>
        <p:spPr>
          <a:xfrm>
            <a:off x="381000" y="5715000"/>
            <a:ext cx="6461125" cy="1066800"/>
          </a:xfrm>
        </p:spPr>
        <p:txBody>
          <a:bodyPr rtlCol="0"/>
          <a:lstStyle/>
          <a:p>
            <a:pPr fontAlgn="auto">
              <a:spcAft>
                <a:spcPts val="0"/>
              </a:spcAft>
              <a:buFont typeface="Arial" pitchFamily="34" charset="0"/>
              <a:buNone/>
              <a:defRPr/>
            </a:pPr>
            <a:r>
              <a:rPr lang="en-US" dirty="0" smtClean="0">
                <a:ea typeface="+mn-ea"/>
                <a:cs typeface="+mn-cs"/>
              </a:rPr>
              <a:t>By: Jillian </a:t>
            </a:r>
            <a:r>
              <a:rPr lang="en-US" dirty="0" err="1" smtClean="0">
                <a:ea typeface="+mn-ea"/>
                <a:cs typeface="+mn-cs"/>
              </a:rPr>
              <a:t>Rainville</a:t>
            </a:r>
            <a:endParaRPr lang="en-US" dirty="0" smtClean="0">
              <a:ea typeface="+mn-ea"/>
              <a:cs typeface="+mn-cs"/>
            </a:endParaRPr>
          </a:p>
          <a:p>
            <a:pPr fontAlgn="auto">
              <a:spcAft>
                <a:spcPts val="0"/>
              </a:spcAft>
              <a:buFont typeface="Arial" pitchFamily="34" charset="0"/>
              <a:buNone/>
              <a:defRPr/>
            </a:pPr>
            <a:r>
              <a:rPr lang="en-US" dirty="0" smtClean="0">
                <a:ea typeface="+mn-ea"/>
                <a:cs typeface="+mn-cs"/>
              </a:rPr>
              <a:t>Faculty Sponsor: Linda </a:t>
            </a:r>
            <a:r>
              <a:rPr lang="en-US" dirty="0" err="1" smtClean="0">
                <a:ea typeface="+mn-ea"/>
                <a:cs typeface="+mn-cs"/>
              </a:rPr>
              <a:t>Hufnagel</a:t>
            </a:r>
            <a:endParaRPr lang="en-US" dirty="0">
              <a:ea typeface="+mn-ea"/>
              <a:cs typeface="+mn-cs"/>
            </a:endParaRPr>
          </a:p>
        </p:txBody>
      </p:sp>
      <p:pic>
        <p:nvPicPr>
          <p:cNvPr id="14339" name="Picture 2" descr="http://imgc.allpostersimages.com/images/P-473-488-90/64/6453/7TZH100Z/posters/aaron-bell-the-ciliate-protozoan-tetrahymena-thermophila.jpg">
            <a:hlinkClick r:id="rId2"/>
          </p:cNvPr>
          <p:cNvPicPr>
            <a:picLocks noChangeAspect="1" noChangeArrowheads="1"/>
          </p:cNvPicPr>
          <p:nvPr/>
        </p:nvPicPr>
        <p:blipFill>
          <a:blip r:embed="rId3"/>
          <a:srcRect/>
          <a:stretch>
            <a:fillRect/>
          </a:stretch>
        </p:blipFill>
        <p:spPr bwMode="auto">
          <a:xfrm>
            <a:off x="1947863" y="2057400"/>
            <a:ext cx="4505325" cy="338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Research Strategies – BLAST </a:t>
            </a:r>
            <a:endParaRPr lang="en-US" dirty="0">
              <a:ea typeface="+mj-ea"/>
              <a:cs typeface="+mj-cs"/>
            </a:endParaRPr>
          </a:p>
        </p:txBody>
      </p:sp>
      <p:pic>
        <p:nvPicPr>
          <p:cNvPr id="1074" name="Picture 5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41585" y="3140968"/>
            <a:ext cx="5839680" cy="336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 name="Picture 5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906" b="-10665"/>
          <a:stretch/>
        </p:blipFill>
        <p:spPr bwMode="auto">
          <a:xfrm>
            <a:off x="1187624" y="1772816"/>
            <a:ext cx="59467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115616" y="1403484"/>
            <a:ext cx="2736304" cy="369332"/>
          </a:xfrm>
          <a:prstGeom prst="rect">
            <a:avLst/>
          </a:prstGeom>
          <a:noFill/>
        </p:spPr>
        <p:txBody>
          <a:bodyPr wrap="square" rtlCol="0">
            <a:spAutoFit/>
          </a:bodyPr>
          <a:lstStyle/>
          <a:p>
            <a:r>
              <a:rPr lang="en-US" dirty="0" smtClean="0"/>
              <a:t>Yeast </a:t>
            </a:r>
            <a:r>
              <a:rPr lang="en-US" dirty="0" err="1" smtClean="0"/>
              <a:t>opsin</a:t>
            </a:r>
            <a:r>
              <a:rPr lang="en-US" dirty="0" smtClean="0"/>
              <a:t> 1 sequence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BLAST </a:t>
            </a:r>
            <a:endParaRPr lang="en-US" dirty="0"/>
          </a:p>
        </p:txBody>
      </p:sp>
      <p:pic>
        <p:nvPicPr>
          <p:cNvPr id="2053"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924944"/>
            <a:ext cx="9384364" cy="181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28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077200" cy="1143000"/>
          </a:xfrm>
        </p:spPr>
        <p:txBody>
          <a:bodyPr/>
          <a:lstStyle/>
          <a:p>
            <a:pPr fontAlgn="auto">
              <a:spcAft>
                <a:spcPts val="0"/>
              </a:spcAft>
              <a:defRPr/>
            </a:pPr>
            <a:r>
              <a:rPr lang="en-US" sz="4400" dirty="0" smtClean="0">
                <a:ea typeface="+mj-ea"/>
                <a:cs typeface="+mj-cs"/>
              </a:rPr>
              <a:t>Research Strategies – Alignments </a:t>
            </a:r>
            <a:endParaRPr lang="en-US" sz="4400" dirty="0">
              <a:ea typeface="+mj-ea"/>
              <a:cs typeface="+mj-cs"/>
            </a:endParaRPr>
          </a:p>
        </p:txBody>
      </p:sp>
      <p:sp>
        <p:nvSpPr>
          <p:cNvPr id="3" name="Content Placeholder 2"/>
          <p:cNvSpPr>
            <a:spLocks noGrp="1"/>
          </p:cNvSpPr>
          <p:nvPr>
            <p:ph idx="1"/>
          </p:nvPr>
        </p:nvSpPr>
        <p:spPr>
          <a:xfrm>
            <a:off x="0" y="2204864"/>
            <a:ext cx="8460432" cy="4800600"/>
          </a:xfrm>
        </p:spPr>
        <p:txBody>
          <a:bodyPr rtlCol="0">
            <a:normAutofit fontScale="55000" lnSpcReduction="20000"/>
          </a:bodyPr>
          <a:lstStyle/>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smtClean="0">
                <a:latin typeface="Courier New"/>
                <a:ea typeface="Times New Roman"/>
                <a:cs typeface="+mn-cs"/>
              </a:rPr>
              <a:t>TTHERM_1_protein</a:t>
            </a:r>
            <a:r>
              <a:rPr lang="en-US" sz="2400" dirty="0">
                <a:latin typeface="Courier New"/>
                <a:ea typeface="Times New Roman"/>
                <a:cs typeface="+mn-cs"/>
              </a:rPr>
              <a:t>_ </a:t>
            </a:r>
            <a:r>
              <a:rPr lang="en-US" sz="2400" dirty="0" smtClean="0">
                <a:latin typeface="Courier New"/>
                <a:ea typeface="Times New Roman"/>
                <a:cs typeface="+mn-cs"/>
              </a:rPr>
              <a:t>            </a:t>
            </a:r>
            <a:r>
              <a:rPr lang="en-US" sz="2400" dirty="0">
                <a:latin typeface="Courier New"/>
                <a:ea typeface="Times New Roman"/>
                <a:cs typeface="+mn-cs"/>
              </a:rPr>
              <a:t>QYDERIVKNT---SVLFFKIK----------------------SEKDLKE 210</a:t>
            </a:r>
            <a:endParaRPr lang="en-US" sz="4000" dirty="0">
              <a:latin typeface="Times New Roman"/>
              <a:ea typeface="Times New Roman"/>
              <a:cs typeface="+mn-cs"/>
            </a:endParaRPr>
          </a:p>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err="1">
                <a:latin typeface="Courier New"/>
                <a:ea typeface="Times New Roman"/>
                <a:cs typeface="+mn-cs"/>
              </a:rPr>
              <a:t>ChlamydomonasOpsinA</a:t>
            </a:r>
            <a:r>
              <a:rPr lang="en-US" sz="2400" dirty="0">
                <a:latin typeface="Courier New"/>
                <a:ea typeface="Times New Roman"/>
                <a:cs typeface="+mn-cs"/>
              </a:rPr>
              <a:t>           VWGTTAALSKGYVRVIFFLMGLCYGIYTFFNAAKVYIEAYHTVPKGICRD 249</a:t>
            </a:r>
            <a:endParaRPr lang="en-US" sz="4000" dirty="0">
              <a:latin typeface="Times New Roman"/>
              <a:ea typeface="Times New Roman"/>
              <a:cs typeface="+mn-cs"/>
            </a:endParaRPr>
          </a:p>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a:latin typeface="Courier New"/>
                <a:ea typeface="Times New Roman"/>
                <a:cs typeface="+mn-cs"/>
              </a:rPr>
              <a:t>                               :.   . ..    *:** :                       .:   ::</a:t>
            </a:r>
            <a:endParaRPr lang="en-US" sz="4000" dirty="0">
              <a:latin typeface="Times New Roman"/>
              <a:ea typeface="Times New Roman"/>
              <a:cs typeface="+mn-cs"/>
            </a:endParaRPr>
          </a:p>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a:latin typeface="Courier New"/>
                <a:ea typeface="Times New Roman"/>
                <a:cs typeface="+mn-cs"/>
              </a:rPr>
              <a:t> </a:t>
            </a:r>
            <a:endParaRPr lang="en-US" sz="4000" dirty="0">
              <a:latin typeface="Times New Roman"/>
              <a:ea typeface="Times New Roman"/>
              <a:cs typeface="+mn-cs"/>
            </a:endParaRPr>
          </a:p>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smtClean="0">
                <a:latin typeface="Courier New"/>
                <a:ea typeface="Times New Roman"/>
                <a:cs typeface="+mn-cs"/>
              </a:rPr>
              <a:t>TTHERM_1 protein</a:t>
            </a:r>
            <a:r>
              <a:rPr lang="en-US" sz="2400" dirty="0">
                <a:latin typeface="Courier New"/>
                <a:ea typeface="Times New Roman"/>
                <a:cs typeface="+mn-cs"/>
              </a:rPr>
              <a:t>_  </a:t>
            </a:r>
            <a:r>
              <a:rPr lang="en-US" sz="2400" dirty="0" smtClean="0">
                <a:latin typeface="Courier New"/>
                <a:ea typeface="Times New Roman"/>
                <a:cs typeface="+mn-cs"/>
              </a:rPr>
              <a:t>           </a:t>
            </a:r>
            <a:r>
              <a:rPr lang="en-US" sz="2400" dirty="0">
                <a:latin typeface="Courier New"/>
                <a:ea typeface="Times New Roman"/>
                <a:cs typeface="+mn-cs"/>
              </a:rPr>
              <a:t>LNRYLS</a:t>
            </a:r>
            <a:r>
              <a:rPr lang="en-US" sz="2400" dirty="0">
                <a:highlight>
                  <a:srgbClr val="00FFFF"/>
                </a:highlight>
                <a:latin typeface="Courier New"/>
                <a:ea typeface="Times New Roman"/>
                <a:cs typeface="+mn-cs"/>
              </a:rPr>
              <a:t>YTNIPYSTKMPTQGQQITTISSPFGILSSQLYHNILGQGVIANV</a:t>
            </a:r>
            <a:r>
              <a:rPr lang="en-US" sz="2400" dirty="0">
                <a:latin typeface="Courier New"/>
                <a:ea typeface="Times New Roman"/>
                <a:cs typeface="+mn-cs"/>
              </a:rPr>
              <a:t> 260</a:t>
            </a:r>
            <a:endParaRPr lang="en-US" sz="4000" dirty="0">
              <a:latin typeface="Times New Roman"/>
              <a:ea typeface="Times New Roman"/>
              <a:cs typeface="+mn-cs"/>
            </a:endParaRPr>
          </a:p>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err="1">
                <a:latin typeface="Courier New"/>
                <a:ea typeface="Times New Roman"/>
                <a:cs typeface="+mn-cs"/>
              </a:rPr>
              <a:t>ChlamydomonasOpsinA</a:t>
            </a:r>
            <a:r>
              <a:rPr lang="en-US" sz="2400" dirty="0">
                <a:latin typeface="Courier New"/>
                <a:ea typeface="Times New Roman"/>
                <a:cs typeface="+mn-cs"/>
              </a:rPr>
              <a:t>           LVRYLA</a:t>
            </a:r>
            <a:r>
              <a:rPr lang="en-US" sz="2400" dirty="0">
                <a:highlight>
                  <a:srgbClr val="FFFF00"/>
                </a:highlight>
                <a:latin typeface="Courier New"/>
                <a:ea typeface="Times New Roman"/>
                <a:cs typeface="+mn-cs"/>
              </a:rPr>
              <a:t>WLYFCSWAMFPVLFLLGPEGFGHINQFNSAIAHAILDLASKN-A</a:t>
            </a:r>
            <a:r>
              <a:rPr lang="en-US" sz="2400" dirty="0">
                <a:latin typeface="Courier New"/>
                <a:ea typeface="Times New Roman"/>
                <a:cs typeface="+mn-cs"/>
              </a:rPr>
              <a:t> 298</a:t>
            </a:r>
            <a:endParaRPr lang="en-US" sz="4000" dirty="0">
              <a:latin typeface="Times New Roman"/>
              <a:ea typeface="Times New Roman"/>
              <a:cs typeface="+mn-cs"/>
            </a:endParaRPr>
          </a:p>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a:latin typeface="Courier New"/>
                <a:ea typeface="Times New Roman"/>
                <a:cs typeface="+mn-cs"/>
              </a:rPr>
              <a:t>                              * ***::  :   : :*.     .   . :. :.* : * **. .    .</a:t>
            </a:r>
            <a:endParaRPr lang="en-US" sz="4000" dirty="0">
              <a:latin typeface="Times New Roman"/>
              <a:ea typeface="Times New Roman"/>
              <a:cs typeface="+mn-cs"/>
            </a:endParaRPr>
          </a:p>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a:latin typeface="Courier New"/>
                <a:ea typeface="Times New Roman"/>
                <a:cs typeface="+mn-cs"/>
              </a:rPr>
              <a:t> </a:t>
            </a:r>
            <a:endParaRPr lang="en-US" sz="4000" dirty="0">
              <a:latin typeface="Times New Roman"/>
              <a:ea typeface="Times New Roman"/>
              <a:cs typeface="+mn-cs"/>
            </a:endParaRPr>
          </a:p>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smtClean="0">
                <a:latin typeface="Courier New"/>
                <a:ea typeface="Times New Roman"/>
                <a:cs typeface="+mn-cs"/>
              </a:rPr>
              <a:t>TTHERM_1_protein</a:t>
            </a:r>
            <a:r>
              <a:rPr lang="en-US" sz="2400" dirty="0">
                <a:latin typeface="Courier New"/>
                <a:ea typeface="Times New Roman"/>
                <a:cs typeface="+mn-cs"/>
              </a:rPr>
              <a:t>_    </a:t>
            </a:r>
            <a:r>
              <a:rPr lang="en-US" sz="2400" dirty="0" smtClean="0">
                <a:latin typeface="Courier New"/>
                <a:ea typeface="Times New Roman"/>
                <a:cs typeface="+mn-cs"/>
              </a:rPr>
              <a:t>         </a:t>
            </a:r>
            <a:r>
              <a:rPr lang="en-US" sz="2400" dirty="0">
                <a:highlight>
                  <a:srgbClr val="00FFFF"/>
                </a:highlight>
                <a:latin typeface="Courier New"/>
                <a:ea typeface="Times New Roman"/>
                <a:cs typeface="+mn-cs"/>
              </a:rPr>
              <a:t>FDIEANSK</a:t>
            </a:r>
            <a:r>
              <a:rPr lang="en-US" sz="2400" dirty="0">
                <a:latin typeface="Courier New"/>
                <a:ea typeface="Times New Roman"/>
                <a:cs typeface="+mn-cs"/>
              </a:rPr>
              <a:t>LKKFHKHILMLDMIN-------FGGKEGGLVLDEEQNVIGMM 303</a:t>
            </a:r>
            <a:endParaRPr lang="en-US" sz="4000" dirty="0">
              <a:latin typeface="Times New Roman"/>
              <a:ea typeface="Times New Roman"/>
              <a:cs typeface="+mn-cs"/>
            </a:endParaRPr>
          </a:p>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err="1">
                <a:latin typeface="Courier New"/>
                <a:ea typeface="Times New Roman"/>
                <a:cs typeface="+mn-cs"/>
              </a:rPr>
              <a:t>ChlamydomonasOpsinA</a:t>
            </a:r>
            <a:r>
              <a:rPr lang="en-US" sz="2400" dirty="0">
                <a:latin typeface="Courier New"/>
                <a:ea typeface="Times New Roman"/>
                <a:cs typeface="+mn-cs"/>
              </a:rPr>
              <a:t>           </a:t>
            </a:r>
            <a:r>
              <a:rPr lang="en-US" sz="2400" dirty="0">
                <a:highlight>
                  <a:srgbClr val="FFFF00"/>
                </a:highlight>
                <a:latin typeface="Courier New"/>
                <a:ea typeface="Times New Roman"/>
                <a:cs typeface="+mn-cs"/>
              </a:rPr>
              <a:t>WSMMGHFLR</a:t>
            </a:r>
            <a:r>
              <a:rPr lang="en-US" sz="2400" dirty="0">
                <a:latin typeface="Courier New"/>
                <a:ea typeface="Times New Roman"/>
                <a:cs typeface="+mn-cs"/>
              </a:rPr>
              <a:t>VKIHEHILLYGDIRKKQKVNVAGQEMEVETMVHEEDDETQK 348</a:t>
            </a:r>
            <a:endParaRPr lang="en-US" sz="4000" dirty="0">
              <a:latin typeface="Times New Roman"/>
              <a:ea typeface="Times New Roman"/>
              <a:cs typeface="+mn-cs"/>
            </a:endParaRPr>
          </a:p>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a:latin typeface="Courier New"/>
                <a:ea typeface="Times New Roman"/>
                <a:cs typeface="+mn-cs"/>
              </a:rPr>
              <a:t>                              :.: .:    *:*:***: . *.        * :    .: .*::     </a:t>
            </a:r>
            <a:endParaRPr lang="en-US" sz="4000" dirty="0">
              <a:latin typeface="Times New Roman"/>
              <a:ea typeface="Times New Roman"/>
              <a:cs typeface="+mn-cs"/>
            </a:endParaRPr>
          </a:p>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a:latin typeface="Courier New"/>
                <a:ea typeface="Times New Roman"/>
                <a:cs typeface="+mn-cs"/>
              </a:rPr>
              <a:t> </a:t>
            </a:r>
            <a:endParaRPr lang="en-US" sz="4000" dirty="0">
              <a:latin typeface="Times New Roman"/>
              <a:ea typeface="Times New Roman"/>
              <a:cs typeface="+mn-cs"/>
            </a:endParaRPr>
          </a:p>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smtClean="0">
                <a:latin typeface="Courier New"/>
                <a:ea typeface="Times New Roman"/>
                <a:cs typeface="+mn-cs"/>
              </a:rPr>
              <a:t>TTHERM_1_protein_             </a:t>
            </a:r>
            <a:r>
              <a:rPr lang="en-US" sz="2400" dirty="0">
                <a:latin typeface="Courier New"/>
                <a:ea typeface="Times New Roman"/>
                <a:cs typeface="+mn-cs"/>
              </a:rPr>
              <a:t>LPSFSFQGANSVYFSFAISAKTVLELAATRLDKFKSVKKEQPKEFLETNK 353</a:t>
            </a:r>
            <a:endParaRPr lang="en-US" sz="4000" dirty="0">
              <a:latin typeface="Times New Roman"/>
              <a:ea typeface="Times New Roman"/>
              <a:cs typeface="+mn-cs"/>
            </a:endParaRPr>
          </a:p>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err="1">
                <a:latin typeface="Courier New"/>
                <a:ea typeface="Times New Roman"/>
                <a:cs typeface="+mn-cs"/>
              </a:rPr>
              <a:t>ChlamydomonasOpsinA</a:t>
            </a:r>
            <a:r>
              <a:rPr lang="en-US" sz="2400" dirty="0">
                <a:latin typeface="Courier New"/>
                <a:ea typeface="Times New Roman"/>
                <a:cs typeface="+mn-cs"/>
              </a:rPr>
              <a:t>           VPTAKYANRDSFIIMRDRLKEKGFETRASLDGDPNGDAEANAAAGGKPGM 398</a:t>
            </a:r>
            <a:endParaRPr lang="en-US" sz="4000" dirty="0">
              <a:latin typeface="Times New Roman"/>
              <a:ea typeface="Times New Roman"/>
              <a:cs typeface="+mn-cs"/>
            </a:endParaRPr>
          </a:p>
          <a:p>
            <a:pPr marL="0" indent="0" fontAlgn="auto">
              <a:spcBef>
                <a:spcPts val="0"/>
              </a:spcBef>
              <a:spcAft>
                <a:spcPts val="0"/>
              </a:spcAft>
              <a:buFont typeface="Arial"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a:latin typeface="Courier New"/>
                <a:ea typeface="Times New Roman"/>
                <a:cs typeface="+mn-cs"/>
              </a:rPr>
              <a:t>                              :*: .: . :*. :      :. :*  *:  .. :.  : :.    :.. </a:t>
            </a:r>
            <a:endParaRPr lang="en-US" sz="4000" dirty="0">
              <a:latin typeface="Times New Roman"/>
              <a:ea typeface="Times New Roman"/>
              <a:cs typeface="+mn-cs"/>
            </a:endParaRPr>
          </a:p>
          <a:p>
            <a:pPr fontAlgn="auto">
              <a:spcAft>
                <a:spcPts val="0"/>
              </a:spcAft>
              <a:buFont typeface="Arial" pitchFamily="34" charset="0"/>
              <a:buChar char="•"/>
              <a:defRPr/>
            </a:pPr>
            <a:endParaRPr lang="en-US" dirty="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Results – Expression Profiles</a:t>
            </a:r>
            <a:endParaRPr lang="en-US" dirty="0">
              <a:ea typeface="+mj-ea"/>
              <a:cs typeface="+mj-cs"/>
            </a:endParaRPr>
          </a:p>
        </p:txBody>
      </p:sp>
      <p:pic>
        <p:nvPicPr>
          <p:cNvPr id="35842" name="Picture 2"/>
          <p:cNvPicPr>
            <a:picLocks noGrp="1" noChangeAspect="1" noChangeArrowheads="1"/>
          </p:cNvPicPr>
          <p:nvPr>
            <p:ph idx="1"/>
          </p:nvPr>
        </p:nvPicPr>
        <p:blipFill>
          <a:blip r:embed="rId3"/>
          <a:srcRect/>
          <a:stretch>
            <a:fillRect/>
          </a:stretch>
        </p:blipFill>
        <p:spPr>
          <a:xfrm>
            <a:off x="457200" y="2057400"/>
            <a:ext cx="7235825" cy="332898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Results</a:t>
            </a:r>
            <a:endParaRPr lang="en-US" dirty="0">
              <a:ea typeface="+mj-ea"/>
              <a:cs typeface="+mj-cs"/>
            </a:endParaRPr>
          </a:p>
        </p:txBody>
      </p:sp>
      <p:pic>
        <p:nvPicPr>
          <p:cNvPr id="37890" name="Picture 2"/>
          <p:cNvPicPr>
            <a:picLocks noGrp="1" noChangeAspect="1" noChangeArrowheads="1"/>
          </p:cNvPicPr>
          <p:nvPr>
            <p:ph idx="1"/>
          </p:nvPr>
        </p:nvPicPr>
        <p:blipFill>
          <a:blip r:embed="rId3"/>
          <a:srcRect/>
          <a:stretch>
            <a:fillRect/>
          </a:stretch>
        </p:blipFill>
        <p:spPr>
          <a:xfrm>
            <a:off x="609600" y="1828800"/>
            <a:ext cx="7235825" cy="332898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Conclusions</a:t>
            </a:r>
            <a:endParaRPr lang="en-US" dirty="0">
              <a:ea typeface="+mj-ea"/>
              <a:cs typeface="+mj-cs"/>
            </a:endParaRPr>
          </a:p>
        </p:txBody>
      </p:sp>
      <p:sp>
        <p:nvSpPr>
          <p:cNvPr id="38914" name="Content Placeholder 2"/>
          <p:cNvSpPr>
            <a:spLocks noGrp="1"/>
          </p:cNvSpPr>
          <p:nvPr>
            <p:ph idx="1"/>
          </p:nvPr>
        </p:nvSpPr>
        <p:spPr>
          <a:xfrm>
            <a:off x="179512" y="1556792"/>
            <a:ext cx="7859216" cy="4800600"/>
          </a:xfrm>
        </p:spPr>
        <p:txBody>
          <a:bodyPr/>
          <a:lstStyle/>
          <a:p>
            <a:r>
              <a:rPr lang="en-US" dirty="0" smtClean="0"/>
              <a:t>A conserved retinal binding pocket sequence, identified in both </a:t>
            </a:r>
            <a:r>
              <a:rPr lang="en-US" i="1" dirty="0" err="1" smtClean="0"/>
              <a:t>Chlamydomonas</a:t>
            </a:r>
            <a:r>
              <a:rPr lang="en-US" dirty="0" smtClean="0"/>
              <a:t> and conserved </a:t>
            </a:r>
            <a:r>
              <a:rPr lang="en-US" dirty="0"/>
              <a:t>v</a:t>
            </a:r>
            <a:r>
              <a:rPr lang="en-US" dirty="0" smtClean="0"/>
              <a:t>ertebrate </a:t>
            </a:r>
            <a:r>
              <a:rPr lang="en-US" dirty="0" err="1" smtClean="0"/>
              <a:t>opsin</a:t>
            </a:r>
            <a:r>
              <a:rPr lang="en-US" dirty="0" smtClean="0"/>
              <a:t> sequences, was useful in the identification of </a:t>
            </a:r>
            <a:r>
              <a:rPr lang="en-US" dirty="0" err="1" smtClean="0"/>
              <a:t>opsin</a:t>
            </a:r>
            <a:r>
              <a:rPr lang="en-US" dirty="0" smtClean="0"/>
              <a:t>-like proteins in </a:t>
            </a:r>
            <a:r>
              <a:rPr lang="en-US" i="1" dirty="0" err="1" smtClean="0"/>
              <a:t>Tetrahymena</a:t>
            </a:r>
            <a:r>
              <a:rPr lang="en-US" dirty="0" smtClean="0"/>
              <a:t>.</a:t>
            </a:r>
          </a:p>
          <a:p>
            <a:endParaRPr lang="en-US" dirty="0" smtClean="0"/>
          </a:p>
          <a:p>
            <a:r>
              <a:rPr lang="en-US" dirty="0" smtClean="0"/>
              <a:t>Due to the homology of the </a:t>
            </a:r>
            <a:r>
              <a:rPr lang="en-US" i="1" dirty="0" err="1" smtClean="0"/>
              <a:t>Tetrahymena</a:t>
            </a:r>
            <a:r>
              <a:rPr lang="en-US" dirty="0" smtClean="0"/>
              <a:t> proteins we identified with known </a:t>
            </a:r>
            <a:r>
              <a:rPr lang="en-US" i="1" dirty="0" err="1" smtClean="0"/>
              <a:t>Chlamydomonas</a:t>
            </a:r>
            <a:r>
              <a:rPr lang="en-US" dirty="0" smtClean="0"/>
              <a:t> and vertebrate </a:t>
            </a:r>
            <a:r>
              <a:rPr lang="en-US" dirty="0" err="1" smtClean="0"/>
              <a:t>opsins</a:t>
            </a:r>
            <a:r>
              <a:rPr lang="en-US" dirty="0" smtClean="0"/>
              <a:t>, it appears that</a:t>
            </a:r>
            <a:r>
              <a:rPr lang="en-US" i="1" dirty="0" smtClean="0"/>
              <a:t> </a:t>
            </a:r>
            <a:r>
              <a:rPr lang="en-US" i="1" dirty="0" err="1" smtClean="0"/>
              <a:t>Tetrahymena</a:t>
            </a:r>
            <a:r>
              <a:rPr lang="en-US" i="1" dirty="0" smtClean="0"/>
              <a:t> </a:t>
            </a:r>
            <a:r>
              <a:rPr lang="en-US" dirty="0" smtClean="0"/>
              <a:t>may have light responsive </a:t>
            </a:r>
            <a:r>
              <a:rPr lang="en-US" dirty="0" err="1" smtClean="0"/>
              <a:t>opsins</a:t>
            </a:r>
            <a:r>
              <a:rPr lang="en-US" dirty="0" smtClean="0"/>
              <a:t>.  </a:t>
            </a:r>
          </a:p>
          <a:p>
            <a:endParaRPr lang="en-US" dirty="0"/>
          </a:p>
          <a:p>
            <a:r>
              <a:rPr lang="en-US" dirty="0" smtClean="0"/>
              <a:t>Further experimental research </a:t>
            </a:r>
            <a:r>
              <a:rPr lang="en-US" dirty="0" smtClean="0"/>
              <a:t>is needed </a:t>
            </a:r>
            <a:r>
              <a:rPr lang="en-US" dirty="0" smtClean="0"/>
              <a:t>in order to </a:t>
            </a:r>
            <a:r>
              <a:rPr lang="en-US" dirty="0" smtClean="0"/>
              <a:t>establish that these proteins do have light responsive functions.  </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lstStyle/>
          <a:p>
            <a:pPr marL="114300" indent="-457200">
              <a:buNone/>
            </a:pPr>
            <a:r>
              <a:rPr lang="en-US" sz="1300" b="1" dirty="0"/>
              <a:t>Ballesteros, J. A., Jensen, A. D., </a:t>
            </a:r>
            <a:r>
              <a:rPr lang="en-US" sz="1300" b="1" dirty="0" err="1"/>
              <a:t>Liapakis</a:t>
            </a:r>
            <a:r>
              <a:rPr lang="en-US" sz="1300" b="1" dirty="0"/>
              <a:t>, G., Rasmussen, S. G., Shi, L., </a:t>
            </a:r>
            <a:r>
              <a:rPr lang="en-US" sz="1300" b="1" dirty="0" err="1"/>
              <a:t>Gether</a:t>
            </a:r>
            <a:r>
              <a:rPr lang="en-US" sz="1300" b="1" dirty="0"/>
              <a:t>, U. and </a:t>
            </a:r>
            <a:r>
              <a:rPr lang="en-US" sz="1300" b="1" dirty="0" err="1"/>
              <a:t>Javitch</a:t>
            </a:r>
            <a:r>
              <a:rPr lang="en-US" sz="1300" b="1" dirty="0"/>
              <a:t>, J. A.</a:t>
            </a:r>
            <a:r>
              <a:rPr lang="en-US" sz="1300" i="1" dirty="0"/>
              <a:t> (2001). Activation of the beta 2-adrenergic receptor involves disruption of an ionic lock between the cytoplasmic ends of </a:t>
            </a:r>
            <a:r>
              <a:rPr lang="en-US" sz="1300" i="1" dirty="0" err="1"/>
              <a:t>transmembrane</a:t>
            </a:r>
            <a:r>
              <a:rPr lang="en-US" sz="1300" i="1" dirty="0"/>
              <a:t> segments 3 and 6. J. Biol. Chem. 276, 29171-29177.</a:t>
            </a:r>
            <a:endParaRPr lang="en-US" sz="1300" dirty="0"/>
          </a:p>
          <a:p>
            <a:pPr marL="114300" indent="-457200">
              <a:buNone/>
            </a:pPr>
            <a:r>
              <a:rPr lang="en-US" sz="1300" dirty="0" err="1"/>
              <a:t>Salom</a:t>
            </a:r>
            <a:r>
              <a:rPr lang="en-US" sz="1300" dirty="0"/>
              <a:t>, David, David T. </a:t>
            </a:r>
            <a:r>
              <a:rPr lang="en-US" sz="1300" dirty="0" err="1"/>
              <a:t>Lodowski</a:t>
            </a:r>
            <a:r>
              <a:rPr lang="en-US" sz="1300" dirty="0"/>
              <a:t>, and et al. "Crystal Structure of a </a:t>
            </a:r>
            <a:r>
              <a:rPr lang="en-US" sz="1300" dirty="0" err="1"/>
              <a:t>Photoactivated</a:t>
            </a:r>
            <a:r>
              <a:rPr lang="en-US" sz="1300" dirty="0"/>
              <a:t> Deprotonated Intermediate of Rhodopsin." </a:t>
            </a:r>
            <a:r>
              <a:rPr lang="en-US" sz="1300" i="1" dirty="0"/>
              <a:t>Crystal Structure of a </a:t>
            </a:r>
            <a:r>
              <a:rPr lang="en-US" sz="1300" i="1" dirty="0" err="1"/>
              <a:t>Photoactivated</a:t>
            </a:r>
            <a:r>
              <a:rPr lang="en-US" sz="1300" i="1" dirty="0"/>
              <a:t> Deprotonated Intermediate of Rhodopsin</a:t>
            </a:r>
            <a:r>
              <a:rPr lang="en-US" sz="1300" dirty="0"/>
              <a:t>. PNAS, 23 Oct. 2006. Web. 09 Dec. 2012.</a:t>
            </a:r>
          </a:p>
          <a:p>
            <a:pPr marL="114300" indent="-457200">
              <a:buNone/>
            </a:pPr>
            <a:r>
              <a:rPr lang="en-US" sz="1300" dirty="0"/>
              <a:t>D. C. Teller, T. Okada C. A. </a:t>
            </a:r>
            <a:r>
              <a:rPr lang="en-US" sz="1300" dirty="0" err="1"/>
              <a:t>Behnke</a:t>
            </a:r>
            <a:r>
              <a:rPr lang="en-US" sz="1300" dirty="0"/>
              <a:t>, K. </a:t>
            </a:r>
            <a:r>
              <a:rPr lang="en-US" sz="1300" dirty="0" err="1"/>
              <a:t>Palczewski</a:t>
            </a:r>
            <a:r>
              <a:rPr lang="en-US" sz="1300" dirty="0"/>
              <a:t>, R. E. </a:t>
            </a:r>
            <a:r>
              <a:rPr lang="en-US" sz="1300" dirty="0" err="1"/>
              <a:t>Stenkamp</a:t>
            </a:r>
            <a:r>
              <a:rPr lang="en-US" sz="1300" dirty="0"/>
              <a:t>, Biochemistry 40, 776 (2001)</a:t>
            </a:r>
          </a:p>
          <a:p>
            <a:pPr marL="114300" indent="-457200">
              <a:buNone/>
            </a:pPr>
            <a:r>
              <a:rPr lang="en-US" sz="1300" b="1" dirty="0"/>
              <a:t>Hall, R. A. and </a:t>
            </a:r>
            <a:r>
              <a:rPr lang="en-US" sz="1300" b="1" dirty="0" err="1"/>
              <a:t>Lefkowitz</a:t>
            </a:r>
            <a:r>
              <a:rPr lang="en-US" sz="1300" b="1" dirty="0"/>
              <a:t>, R. J. (</a:t>
            </a:r>
            <a:r>
              <a:rPr lang="en-US" sz="1300" dirty="0"/>
              <a:t>2002). Regulation of G protein-coupled receptor signaling by scaffold proteins. </a:t>
            </a:r>
            <a:r>
              <a:rPr lang="en-US" sz="1300" i="1" dirty="0"/>
              <a:t>Circ. Res.</a:t>
            </a:r>
            <a:r>
              <a:rPr lang="en-US" sz="1300" dirty="0"/>
              <a:t> </a:t>
            </a:r>
            <a:r>
              <a:rPr lang="en-US" sz="1300" b="1" dirty="0"/>
              <a:t>91</a:t>
            </a:r>
            <a:r>
              <a:rPr lang="en-US" sz="1300" dirty="0"/>
              <a:t>, 672-680.</a:t>
            </a:r>
          </a:p>
          <a:p>
            <a:pPr marL="114300" indent="-457200">
              <a:buNone/>
            </a:pPr>
            <a:r>
              <a:rPr lang="en-US" sz="1300" dirty="0" err="1"/>
              <a:t>Harel</a:t>
            </a:r>
            <a:r>
              <a:rPr lang="en-US" sz="1300" dirty="0"/>
              <a:t>, Michael. "Rhodopsin." -</a:t>
            </a:r>
            <a:r>
              <a:rPr lang="en-US" sz="1300" i="1" dirty="0"/>
              <a:t>- </a:t>
            </a:r>
            <a:r>
              <a:rPr lang="en-US" sz="1300" i="1" dirty="0" err="1"/>
              <a:t>Proteopedia</a:t>
            </a:r>
            <a:r>
              <a:rPr lang="en-US" sz="1300" i="1" dirty="0"/>
              <a:t>, Life in 3D</a:t>
            </a:r>
            <a:r>
              <a:rPr lang="en-US" sz="1300" dirty="0"/>
              <a:t>. </a:t>
            </a:r>
            <a:r>
              <a:rPr lang="en-US" sz="1300" dirty="0" err="1"/>
              <a:t>N.p</a:t>
            </a:r>
            <a:r>
              <a:rPr lang="en-US" sz="1300" dirty="0"/>
              <a:t>., 14 Nov. 2012. Web. 09 Dec. 2012</a:t>
            </a:r>
          </a:p>
          <a:p>
            <a:pPr marL="114300" indent="-457200">
              <a:buNone/>
            </a:pPr>
            <a:r>
              <a:rPr lang="en-US" sz="1300" dirty="0" err="1"/>
              <a:t>Hufnagel</a:t>
            </a:r>
            <a:r>
              <a:rPr lang="en-US" sz="1300" dirty="0"/>
              <a:t>, Linda, Dr. "Personal Conversation." Personal interview. Nov. 2012.</a:t>
            </a:r>
          </a:p>
          <a:p>
            <a:pPr marL="114300" indent="-457200">
              <a:buNone/>
            </a:pPr>
            <a:r>
              <a:rPr lang="en-US" sz="1300" dirty="0"/>
              <a:t>"Ligand." </a:t>
            </a:r>
            <a:r>
              <a:rPr lang="en-US" sz="1300" i="1" dirty="0"/>
              <a:t>- Definition from Biology-Online.org</a:t>
            </a:r>
            <a:r>
              <a:rPr lang="en-US" sz="1300" dirty="0"/>
              <a:t>. </a:t>
            </a:r>
            <a:r>
              <a:rPr lang="en-US" sz="1300" dirty="0" err="1"/>
              <a:t>N.p</a:t>
            </a:r>
            <a:r>
              <a:rPr lang="en-US" sz="1300" dirty="0"/>
              <a:t>., </a:t>
            </a:r>
            <a:r>
              <a:rPr lang="en-US" sz="1300" dirty="0" err="1"/>
              <a:t>n.d.</a:t>
            </a:r>
            <a:r>
              <a:rPr lang="en-US" sz="1300" dirty="0"/>
              <a:t> Web. 23 Nov. 2012. &lt;http://www.biology-online.org/dictionary/Ligand&gt;.</a:t>
            </a:r>
          </a:p>
          <a:p>
            <a:pPr marL="114300" indent="-457200">
              <a:buNone/>
            </a:pPr>
            <a:r>
              <a:rPr lang="en-US" sz="1300" dirty="0" err="1"/>
              <a:t>Neves</a:t>
            </a:r>
            <a:r>
              <a:rPr lang="en-US" sz="1300" dirty="0"/>
              <a:t>, and et al. "G Protein Pathways." </a:t>
            </a:r>
            <a:r>
              <a:rPr lang="en-US" sz="1300" i="1" dirty="0"/>
              <a:t>Science 31</a:t>
            </a:r>
            <a:r>
              <a:rPr lang="en-US" sz="1300" dirty="0"/>
              <a:t> 296 (2002): 1636-639.</a:t>
            </a:r>
          </a:p>
          <a:p>
            <a:pPr marL="114300" indent="-457200">
              <a:buNone/>
            </a:pPr>
            <a:r>
              <a:rPr lang="en-US" sz="1300" dirty="0"/>
              <a:t>"Summary: 7 </a:t>
            </a:r>
            <a:r>
              <a:rPr lang="en-US" sz="1300" dirty="0" err="1"/>
              <a:t>Transmembrane</a:t>
            </a:r>
            <a:r>
              <a:rPr lang="en-US" sz="1300" dirty="0"/>
              <a:t> Receptor (rhodopsin Family)." Introduction. </a:t>
            </a:r>
            <a:r>
              <a:rPr lang="en-US" sz="1300" i="1" dirty="0" err="1"/>
              <a:t>Pfam</a:t>
            </a:r>
            <a:r>
              <a:rPr lang="en-US" sz="1300" i="1" dirty="0"/>
              <a:t> the </a:t>
            </a:r>
            <a:r>
              <a:rPr lang="en-US" sz="1300" i="1" dirty="0" err="1"/>
              <a:t>Pfam</a:t>
            </a:r>
            <a:r>
              <a:rPr lang="en-US" sz="1300" i="1" dirty="0"/>
              <a:t> Database of Protein Domains and HMMs.</a:t>
            </a:r>
            <a:r>
              <a:rPr lang="en-US" sz="1300" dirty="0"/>
              <a:t> Cambridge, England: </a:t>
            </a:r>
            <a:r>
              <a:rPr lang="en-US" sz="1300" dirty="0" err="1"/>
              <a:t>Pfam</a:t>
            </a:r>
            <a:r>
              <a:rPr lang="en-US" sz="1300" dirty="0"/>
              <a:t> Consortium, 1996. N. </a:t>
            </a:r>
            <a:r>
              <a:rPr lang="en-US" sz="1300" dirty="0" err="1"/>
              <a:t>pag</a:t>
            </a:r>
            <a:r>
              <a:rPr lang="en-US" sz="1300" dirty="0"/>
              <a:t>. Sanger Institute. Web. 23 Nov. 2012. &lt;http://pfam.sanger.ac.uk/family/PF00001&gt;.</a:t>
            </a:r>
          </a:p>
          <a:p>
            <a:pPr marL="114300" indent="-457200">
              <a:buNone/>
            </a:pPr>
            <a:r>
              <a:rPr lang="en-US" sz="1300" dirty="0"/>
              <a:t>"TGD </a:t>
            </a:r>
            <a:r>
              <a:rPr lang="en-US" sz="1300" dirty="0" err="1"/>
              <a:t>Tetrahymena</a:t>
            </a:r>
            <a:r>
              <a:rPr lang="en-US" sz="1300" dirty="0"/>
              <a:t> Genome Database Wiki." </a:t>
            </a:r>
            <a:r>
              <a:rPr lang="en-US" sz="1300" i="1" dirty="0"/>
              <a:t>TGD  </a:t>
            </a:r>
            <a:r>
              <a:rPr lang="en-US" sz="1300" i="1" dirty="0" err="1"/>
              <a:t>Tetrahymena</a:t>
            </a:r>
            <a:r>
              <a:rPr lang="en-US" sz="1300" i="1" dirty="0"/>
              <a:t> Genome Database Wiki</a:t>
            </a:r>
            <a:r>
              <a:rPr lang="en-US" sz="1300" dirty="0"/>
              <a:t>. </a:t>
            </a:r>
            <a:r>
              <a:rPr lang="en-US" sz="1300" dirty="0" err="1"/>
              <a:t>N.p</a:t>
            </a:r>
            <a:r>
              <a:rPr lang="en-US" sz="1300" dirty="0"/>
              <a:t>., </a:t>
            </a:r>
            <a:r>
              <a:rPr lang="en-US" sz="1300" dirty="0" err="1"/>
              <a:t>n.d.</a:t>
            </a:r>
            <a:r>
              <a:rPr lang="en-US" sz="1300" dirty="0"/>
              <a:t> Web. 24 Nov. 2012. &lt;http://www.ciliate.org/&gt;.</a:t>
            </a:r>
          </a:p>
          <a:p>
            <a:endParaRPr lang="en-US" dirty="0"/>
          </a:p>
        </p:txBody>
      </p:sp>
    </p:spTree>
    <p:extLst>
      <p:ext uri="{BB962C8B-B14F-4D97-AF65-F5344CB8AC3E}">
        <p14:creationId xmlns:p14="http://schemas.microsoft.com/office/powerpoint/2010/main" val="26995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543800" cy="1143000"/>
          </a:xfrm>
        </p:spPr>
        <p:txBody>
          <a:bodyPr/>
          <a:lstStyle/>
          <a:p>
            <a:pPr fontAlgn="auto">
              <a:spcAft>
                <a:spcPts val="0"/>
              </a:spcAft>
              <a:defRPr/>
            </a:pPr>
            <a:r>
              <a:rPr lang="en-US" sz="4200" dirty="0" smtClean="0">
                <a:ea typeface="+mj-ea"/>
                <a:cs typeface="+mj-cs"/>
              </a:rPr>
              <a:t>G-Protein Coupled Receptors (GPCRs)</a:t>
            </a:r>
            <a:endParaRPr lang="en-US" sz="4200" dirty="0">
              <a:ea typeface="+mj-ea"/>
              <a:cs typeface="+mj-cs"/>
            </a:endParaRPr>
          </a:p>
        </p:txBody>
      </p:sp>
      <p:sp>
        <p:nvSpPr>
          <p:cNvPr id="3" name="Content Placeholder 2"/>
          <p:cNvSpPr>
            <a:spLocks noGrp="1"/>
          </p:cNvSpPr>
          <p:nvPr>
            <p:ph idx="1"/>
          </p:nvPr>
        </p:nvSpPr>
        <p:spPr>
          <a:xfrm>
            <a:off x="228600" y="1600200"/>
            <a:ext cx="7620000" cy="4800600"/>
          </a:xfrm>
        </p:spPr>
        <p:txBody>
          <a:bodyPr>
            <a:normAutofit/>
          </a:bodyPr>
          <a:lstStyle/>
          <a:p>
            <a:r>
              <a:rPr lang="en-US" dirty="0" smtClean="0"/>
              <a:t>Stimuli from outside </a:t>
            </a:r>
            <a:r>
              <a:rPr lang="en-US" dirty="0" smtClean="0">
                <a:sym typeface="Wingdings" pitchFamily="-123" charset="2"/>
              </a:rPr>
              <a:t> signals inside of cell</a:t>
            </a:r>
          </a:p>
          <a:p>
            <a:r>
              <a:rPr lang="en-US" dirty="0" smtClean="0">
                <a:sym typeface="Wingdings" pitchFamily="-123" charset="2"/>
              </a:rPr>
              <a:t>Superfamily, many functions, categorized in distinct groups.</a:t>
            </a:r>
          </a:p>
          <a:p>
            <a:r>
              <a:rPr lang="en-US" dirty="0" smtClean="0"/>
              <a:t>large protein family: include </a:t>
            </a:r>
            <a:r>
              <a:rPr lang="en-US" dirty="0" smtClean="0"/>
              <a:t>hormone, neurotransmitter, </a:t>
            </a:r>
            <a:r>
              <a:rPr lang="en-US" dirty="0" smtClean="0"/>
              <a:t>and light </a:t>
            </a:r>
            <a:r>
              <a:rPr lang="en-US" dirty="0" smtClean="0"/>
              <a:t>receptors </a:t>
            </a:r>
            <a:endParaRPr lang="en-US" dirty="0" smtClean="0">
              <a:sym typeface="Wingdings" pitchFamily="-123" charset="2"/>
            </a:endParaRPr>
          </a:p>
          <a:p>
            <a:r>
              <a:rPr lang="en-US" dirty="0" smtClean="0">
                <a:sym typeface="Wingdings" pitchFamily="-123" charset="2"/>
              </a:rPr>
              <a:t>Most GPCRs bind </a:t>
            </a:r>
            <a:r>
              <a:rPr lang="en-US" dirty="0" smtClean="0">
                <a:sym typeface="Wingdings" pitchFamily="-123" charset="2"/>
              </a:rPr>
              <a:t>extracellular</a:t>
            </a:r>
          </a:p>
          <a:p>
            <a:pPr marL="114300" indent="0">
              <a:buNone/>
            </a:pPr>
            <a:r>
              <a:rPr lang="en-US" dirty="0">
                <a:sym typeface="Wingdings" pitchFamily="-123" charset="2"/>
              </a:rPr>
              <a:t> </a:t>
            </a:r>
            <a:r>
              <a:rPr lang="en-US" dirty="0" smtClean="0">
                <a:sym typeface="Wingdings" pitchFamily="-123" charset="2"/>
              </a:rPr>
              <a:t>  </a:t>
            </a:r>
            <a:r>
              <a:rPr lang="en-US" dirty="0" smtClean="0">
                <a:sym typeface="Wingdings" pitchFamily="-123" charset="2"/>
              </a:rPr>
              <a:t>ligands </a:t>
            </a:r>
            <a:r>
              <a:rPr lang="en-US" dirty="0" smtClean="0">
                <a:sym typeface="Wingdings" pitchFamily="-123" charset="2"/>
              </a:rPr>
              <a:t>and undergo </a:t>
            </a:r>
            <a:endParaRPr lang="en-US" dirty="0" smtClean="0">
              <a:sym typeface="Wingdings" pitchFamily="-123" charset="2"/>
            </a:endParaRPr>
          </a:p>
          <a:p>
            <a:pPr marL="114300" indent="0">
              <a:buNone/>
            </a:pPr>
            <a:r>
              <a:rPr lang="en-US" dirty="0">
                <a:sym typeface="Wingdings" pitchFamily="-123" charset="2"/>
              </a:rPr>
              <a:t> </a:t>
            </a:r>
            <a:r>
              <a:rPr lang="en-US" dirty="0" smtClean="0">
                <a:sym typeface="Wingdings" pitchFamily="-123" charset="2"/>
              </a:rPr>
              <a:t>  </a:t>
            </a:r>
            <a:r>
              <a:rPr lang="en-US" dirty="0" smtClean="0">
                <a:sym typeface="Wingdings" pitchFamily="-123" charset="2"/>
              </a:rPr>
              <a:t>conformational </a:t>
            </a:r>
            <a:r>
              <a:rPr lang="en-US" dirty="0" smtClean="0">
                <a:sym typeface="Wingdings" pitchFamily="-123" charset="2"/>
              </a:rPr>
              <a:t>changes.</a:t>
            </a:r>
          </a:p>
          <a:p>
            <a:r>
              <a:rPr lang="en-US" dirty="0" smtClean="0">
                <a:sym typeface="Wingdings" pitchFamily="-123" charset="2"/>
              </a:rPr>
              <a:t>Activate different </a:t>
            </a:r>
            <a:r>
              <a:rPr lang="en-US" dirty="0" smtClean="0">
                <a:sym typeface="Wingdings" pitchFamily="-123" charset="2"/>
              </a:rPr>
              <a:t>signaling</a:t>
            </a:r>
            <a:endParaRPr lang="en-US" dirty="0" smtClean="0">
              <a:sym typeface="Wingdings" pitchFamily="-123" charset="2"/>
            </a:endParaRPr>
          </a:p>
          <a:p>
            <a:pPr>
              <a:buFont typeface="Arial" pitchFamily="-123" charset="0"/>
              <a:buNone/>
            </a:pPr>
            <a:r>
              <a:rPr lang="en-US" dirty="0" smtClean="0">
                <a:sym typeface="Wingdings" pitchFamily="-123" charset="2"/>
              </a:rPr>
              <a:t>    pathways.</a:t>
            </a:r>
          </a:p>
          <a:p>
            <a:endParaRPr lang="en-US" dirty="0" smtClean="0"/>
          </a:p>
        </p:txBody>
      </p:sp>
      <p:pic>
        <p:nvPicPr>
          <p:cNvPr id="15363" name="Picture 4"/>
          <p:cNvPicPr>
            <a:picLocks noChangeAspect="1" noChangeArrowheads="1"/>
          </p:cNvPicPr>
          <p:nvPr/>
        </p:nvPicPr>
        <p:blipFill>
          <a:blip r:embed="rId3"/>
          <a:srcRect/>
          <a:stretch>
            <a:fillRect/>
          </a:stretch>
        </p:blipFill>
        <p:spPr bwMode="auto">
          <a:xfrm>
            <a:off x="4114800" y="3048000"/>
            <a:ext cx="4267200" cy="328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ea typeface="+mj-ea"/>
                <a:cs typeface="+mj-cs"/>
              </a:rPr>
              <a:t>Rhodopsin-like GPCRs</a:t>
            </a:r>
            <a:endParaRPr lang="en-US" dirty="0">
              <a:ea typeface="+mj-ea"/>
              <a:cs typeface="+mj-cs"/>
            </a:endParaRPr>
          </a:p>
        </p:txBody>
      </p:sp>
      <p:sp>
        <p:nvSpPr>
          <p:cNvPr id="3" name="Content Placeholder 2"/>
          <p:cNvSpPr>
            <a:spLocks noGrp="1"/>
          </p:cNvSpPr>
          <p:nvPr>
            <p:ph idx="1"/>
          </p:nvPr>
        </p:nvSpPr>
        <p:spPr>
          <a:xfrm>
            <a:off x="0" y="1371600"/>
            <a:ext cx="7620000" cy="4800600"/>
          </a:xfrm>
        </p:spPr>
        <p:txBody>
          <a:bodyPr>
            <a:normAutofit fontScale="92500"/>
          </a:bodyPr>
          <a:lstStyle/>
          <a:p>
            <a:r>
              <a:rPr lang="en-US" dirty="0" smtClean="0"/>
              <a:t>Visual pigments made up of </a:t>
            </a:r>
            <a:r>
              <a:rPr lang="en-US" dirty="0" err="1" smtClean="0"/>
              <a:t>opsin</a:t>
            </a:r>
            <a:r>
              <a:rPr lang="en-US" dirty="0" smtClean="0"/>
              <a:t> and </a:t>
            </a:r>
            <a:r>
              <a:rPr lang="en-US" dirty="0" err="1" smtClean="0"/>
              <a:t>chromophore</a:t>
            </a:r>
            <a:r>
              <a:rPr lang="en-US" dirty="0" smtClean="0"/>
              <a:t> </a:t>
            </a:r>
          </a:p>
          <a:p>
            <a:r>
              <a:rPr lang="en-US" dirty="0" smtClean="0"/>
              <a:t>Detect photons in rod receptor cells.</a:t>
            </a:r>
          </a:p>
          <a:p>
            <a:r>
              <a:rPr lang="en-US" dirty="0" smtClean="0"/>
              <a:t>Integral membrane protein</a:t>
            </a:r>
          </a:p>
          <a:p>
            <a:r>
              <a:rPr lang="en-US" dirty="0" smtClean="0"/>
              <a:t>7-alpha helix </a:t>
            </a:r>
            <a:r>
              <a:rPr lang="en-US" dirty="0" smtClean="0"/>
              <a:t>domains.</a:t>
            </a:r>
          </a:p>
          <a:p>
            <a:r>
              <a:rPr lang="en-US" dirty="0" smtClean="0"/>
              <a:t>Conserved Lys residue links </a:t>
            </a:r>
          </a:p>
          <a:p>
            <a:pPr>
              <a:buFont typeface="Arial" pitchFamily="-123" charset="0"/>
              <a:buNone/>
            </a:pPr>
            <a:r>
              <a:rPr lang="en-US" dirty="0" smtClean="0"/>
              <a:t>    covalently to </a:t>
            </a:r>
            <a:r>
              <a:rPr lang="en-US" dirty="0" err="1" smtClean="0"/>
              <a:t>chromophore</a:t>
            </a:r>
            <a:r>
              <a:rPr lang="en-US" dirty="0" smtClean="0"/>
              <a:t>.</a:t>
            </a:r>
            <a:endParaRPr lang="en-US" dirty="0" smtClean="0"/>
          </a:p>
          <a:p>
            <a:r>
              <a:rPr lang="en-US" dirty="0" smtClean="0"/>
              <a:t>Binding site for retinal</a:t>
            </a:r>
          </a:p>
          <a:p>
            <a:pPr>
              <a:buFont typeface="Arial" pitchFamily="-123" charset="0"/>
              <a:buNone/>
            </a:pPr>
            <a:r>
              <a:rPr lang="en-US" dirty="0" smtClean="0"/>
              <a:t>   = retinal binding pocket.</a:t>
            </a:r>
          </a:p>
          <a:p>
            <a:r>
              <a:rPr lang="en-US" dirty="0" smtClean="0"/>
              <a:t>Light  </a:t>
            </a:r>
            <a:r>
              <a:rPr lang="en-US" dirty="0" smtClean="0"/>
              <a:t>absorbed </a:t>
            </a:r>
            <a:r>
              <a:rPr lang="en-US" dirty="0" smtClean="0"/>
              <a:t>by </a:t>
            </a:r>
            <a:r>
              <a:rPr lang="en-US" dirty="0" smtClean="0"/>
              <a:t>retinal,</a:t>
            </a:r>
          </a:p>
          <a:p>
            <a:pPr marL="114300" indent="0">
              <a:buNone/>
            </a:pPr>
            <a:r>
              <a:rPr lang="en-US" dirty="0"/>
              <a:t> </a:t>
            </a:r>
            <a:r>
              <a:rPr lang="en-US" dirty="0" smtClean="0"/>
              <a:t>  </a:t>
            </a:r>
            <a:r>
              <a:rPr lang="en-US" dirty="0" smtClean="0"/>
              <a:t> </a:t>
            </a:r>
            <a:r>
              <a:rPr lang="en-US" dirty="0" err="1" smtClean="0"/>
              <a:t>opsin</a:t>
            </a:r>
            <a:r>
              <a:rPr lang="en-US" dirty="0" smtClean="0"/>
              <a:t> undergoes</a:t>
            </a:r>
          </a:p>
          <a:p>
            <a:pPr>
              <a:buFont typeface="Arial" pitchFamily="-123" charset="0"/>
              <a:buNone/>
            </a:pPr>
            <a:r>
              <a:rPr lang="en-US" dirty="0" smtClean="0"/>
              <a:t>    conformational </a:t>
            </a:r>
            <a:r>
              <a:rPr lang="en-US" dirty="0" smtClean="0"/>
              <a:t>change.</a:t>
            </a:r>
          </a:p>
          <a:p>
            <a:r>
              <a:rPr lang="en-US" dirty="0" smtClean="0"/>
              <a:t>Carboxyl tail phosphorylates</a:t>
            </a:r>
          </a:p>
          <a:p>
            <a:pPr marL="114300" indent="0">
              <a:buNone/>
            </a:pPr>
            <a:r>
              <a:rPr lang="en-US" dirty="0" smtClean="0"/>
              <a:t>    G-protein interacts with Rhodopsi</a:t>
            </a:r>
            <a:r>
              <a:rPr lang="en-US" dirty="0" smtClean="0"/>
              <a:t>n.</a:t>
            </a:r>
            <a:endParaRPr lang="en-US" dirty="0" smtClean="0"/>
          </a:p>
          <a:p>
            <a:pPr marL="114300" indent="0">
              <a:buNone/>
            </a:pPr>
            <a:endParaRPr lang="en-US" dirty="0" smtClean="0"/>
          </a:p>
        </p:txBody>
      </p:sp>
      <p:pic>
        <p:nvPicPr>
          <p:cNvPr id="17411" name="Picture 2"/>
          <p:cNvPicPr>
            <a:picLocks noChangeAspect="1" noChangeArrowheads="1"/>
          </p:cNvPicPr>
          <p:nvPr/>
        </p:nvPicPr>
        <p:blipFill>
          <a:blip r:embed="rId3"/>
          <a:srcRect/>
          <a:stretch>
            <a:fillRect/>
          </a:stretch>
        </p:blipFill>
        <p:spPr bwMode="auto">
          <a:xfrm>
            <a:off x="3779912" y="2452896"/>
            <a:ext cx="4595812" cy="344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ea typeface="+mj-ea"/>
                <a:cs typeface="+mj-cs"/>
              </a:rPr>
              <a:t>Rhodopsins</a:t>
            </a:r>
            <a:endParaRPr lang="en-US" dirty="0">
              <a:ea typeface="+mj-ea"/>
              <a:cs typeface="+mj-cs"/>
            </a:endParaRPr>
          </a:p>
        </p:txBody>
      </p:sp>
      <p:sp>
        <p:nvSpPr>
          <p:cNvPr id="19458" name="Content Placeholder 2"/>
          <p:cNvSpPr>
            <a:spLocks noGrp="1"/>
          </p:cNvSpPr>
          <p:nvPr>
            <p:ph idx="1"/>
          </p:nvPr>
        </p:nvSpPr>
        <p:spPr/>
        <p:txBody>
          <a:bodyPr/>
          <a:lstStyle/>
          <a:p>
            <a:r>
              <a:rPr lang="en-US" sz="2000" dirty="0"/>
              <a:t>Typically found in rod photoreceptors </a:t>
            </a:r>
            <a:endParaRPr lang="en-US" sz="2000" dirty="0" smtClean="0"/>
          </a:p>
          <a:p>
            <a:pPr marL="114300" indent="0">
              <a:buNone/>
            </a:pPr>
            <a:r>
              <a:rPr lang="en-US" sz="2000" dirty="0"/>
              <a:t> </a:t>
            </a:r>
            <a:r>
              <a:rPr lang="en-US" sz="2000" dirty="0" smtClean="0"/>
              <a:t>   of the vertebrate eye.</a:t>
            </a:r>
            <a:endParaRPr lang="en-US" sz="2000" dirty="0"/>
          </a:p>
          <a:p>
            <a:r>
              <a:rPr lang="en-US" sz="2000" dirty="0" smtClean="0"/>
              <a:t>Consist of </a:t>
            </a:r>
            <a:r>
              <a:rPr lang="en-US" sz="2000" dirty="0" err="1"/>
              <a:t>opsin</a:t>
            </a:r>
            <a:r>
              <a:rPr lang="en-US" sz="2000" dirty="0"/>
              <a:t> and retinal</a:t>
            </a:r>
          </a:p>
          <a:p>
            <a:r>
              <a:rPr lang="en-US" sz="2000" dirty="0" smtClean="0"/>
              <a:t>Rhodopsin </a:t>
            </a:r>
            <a:r>
              <a:rPr lang="en-US" sz="2000" dirty="0"/>
              <a:t>structure</a:t>
            </a:r>
          </a:p>
          <a:p>
            <a:r>
              <a:rPr lang="en-US" sz="2000" dirty="0"/>
              <a:t>Retinal binding pocket</a:t>
            </a:r>
          </a:p>
          <a:p>
            <a:r>
              <a:rPr lang="en-US" sz="2000" dirty="0"/>
              <a:t>Ion channel --H</a:t>
            </a:r>
            <a:r>
              <a:rPr lang="en-US" sz="2000" baseline="30000" dirty="0"/>
              <a:t>+</a:t>
            </a:r>
            <a:r>
              <a:rPr lang="en-US" sz="2000" dirty="0"/>
              <a:t>, Na</a:t>
            </a:r>
            <a:r>
              <a:rPr lang="en-US" sz="2000" baseline="30000" dirty="0"/>
              <a:t>+</a:t>
            </a:r>
            <a:r>
              <a:rPr lang="en-US" sz="2000" dirty="0"/>
              <a:t>, K</a:t>
            </a:r>
            <a:r>
              <a:rPr lang="en-US" sz="2000" baseline="30000" dirty="0"/>
              <a:t>+</a:t>
            </a:r>
            <a:r>
              <a:rPr lang="en-US" sz="2000" dirty="0"/>
              <a:t>, and Ca</a:t>
            </a:r>
            <a:r>
              <a:rPr lang="en-US" sz="2000" baseline="30000" dirty="0"/>
              <a:t>2+</a:t>
            </a:r>
            <a:r>
              <a:rPr lang="en-US" sz="2000" dirty="0"/>
              <a:t> ions.</a:t>
            </a:r>
          </a:p>
          <a:p>
            <a:endParaRPr lang="en-US" sz="2000" dirty="0"/>
          </a:p>
          <a:p>
            <a:endParaRPr lang="en-US" dirty="0"/>
          </a:p>
        </p:txBody>
      </p:sp>
      <p:pic>
        <p:nvPicPr>
          <p:cNvPr id="19459" name="Picture 2"/>
          <p:cNvPicPr>
            <a:picLocks noChangeAspect="1" noChangeArrowheads="1"/>
          </p:cNvPicPr>
          <p:nvPr/>
        </p:nvPicPr>
        <p:blipFill>
          <a:blip r:embed="rId3"/>
          <a:srcRect/>
          <a:stretch>
            <a:fillRect/>
          </a:stretch>
        </p:blipFill>
        <p:spPr bwMode="auto">
          <a:xfrm>
            <a:off x="467544" y="3915258"/>
            <a:ext cx="3096344" cy="2642517"/>
          </a:xfrm>
          <a:prstGeom prst="rect">
            <a:avLst/>
          </a:prstGeom>
          <a:noFill/>
          <a:ln w="9525">
            <a:noFill/>
            <a:miter lim="800000"/>
            <a:headEnd/>
            <a:tailEnd/>
          </a:ln>
        </p:spPr>
      </p:pic>
      <p:pic>
        <p:nvPicPr>
          <p:cNvPr id="19460" name="Picture 3"/>
          <p:cNvPicPr>
            <a:picLocks noChangeAspect="1" noChangeArrowheads="1"/>
          </p:cNvPicPr>
          <p:nvPr/>
        </p:nvPicPr>
        <p:blipFill>
          <a:blip r:embed="rId4"/>
          <a:srcRect/>
          <a:stretch>
            <a:fillRect/>
          </a:stretch>
        </p:blipFill>
        <p:spPr bwMode="auto">
          <a:xfrm>
            <a:off x="5153025" y="609600"/>
            <a:ext cx="2962275" cy="2695575"/>
          </a:xfrm>
          <a:prstGeom prst="rect">
            <a:avLst/>
          </a:prstGeom>
          <a:noFill/>
          <a:ln w="9525">
            <a:noFill/>
            <a:miter lim="800000"/>
            <a:headEnd/>
            <a:tailEnd/>
          </a:ln>
        </p:spPr>
      </p:pic>
      <p:pic>
        <p:nvPicPr>
          <p:cNvPr id="19461" name="Picture 4"/>
          <p:cNvPicPr>
            <a:picLocks noChangeAspect="1" noChangeArrowheads="1"/>
          </p:cNvPicPr>
          <p:nvPr/>
        </p:nvPicPr>
        <p:blipFill>
          <a:blip r:embed="rId5"/>
          <a:srcRect/>
          <a:stretch>
            <a:fillRect/>
          </a:stretch>
        </p:blipFill>
        <p:spPr bwMode="auto">
          <a:xfrm>
            <a:off x="4616946" y="4221088"/>
            <a:ext cx="3505200" cy="21748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ea typeface="+mj-ea"/>
                <a:cs typeface="+mj-cs"/>
              </a:rPr>
              <a:t>Opsins</a:t>
            </a:r>
            <a:endParaRPr lang="en-US" dirty="0">
              <a:ea typeface="+mj-ea"/>
              <a:cs typeface="+mj-cs"/>
            </a:endParaRPr>
          </a:p>
        </p:txBody>
      </p:sp>
      <p:pic>
        <p:nvPicPr>
          <p:cNvPr id="21506" name="Picture 5"/>
          <p:cNvPicPr>
            <a:picLocks noGrp="1" noChangeAspect="1" noChangeArrowheads="1"/>
          </p:cNvPicPr>
          <p:nvPr>
            <p:ph idx="1"/>
          </p:nvPr>
        </p:nvPicPr>
        <p:blipFill>
          <a:blip r:embed="rId3"/>
          <a:srcRect/>
          <a:stretch>
            <a:fillRect/>
          </a:stretch>
        </p:blipFill>
        <p:spPr>
          <a:xfrm>
            <a:off x="4572000" y="1447800"/>
            <a:ext cx="3778250" cy="4953000"/>
          </a:xfrm>
        </p:spPr>
      </p:pic>
      <p:sp>
        <p:nvSpPr>
          <p:cNvPr id="9" name="Content Placeholder 2"/>
          <p:cNvSpPr txBox="1">
            <a:spLocks/>
          </p:cNvSpPr>
          <p:nvPr/>
        </p:nvSpPr>
        <p:spPr>
          <a:xfrm>
            <a:off x="-88900" y="1371600"/>
            <a:ext cx="9232900" cy="48006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fontAlgn="auto">
              <a:spcAft>
                <a:spcPts val="0"/>
              </a:spcAft>
              <a:defRPr/>
            </a:pPr>
            <a:endParaRPr lang="en-US" sz="2300" dirty="0" smtClean="0"/>
          </a:p>
          <a:p>
            <a:pPr fontAlgn="auto">
              <a:spcAft>
                <a:spcPts val="0"/>
              </a:spcAft>
              <a:defRPr/>
            </a:pPr>
            <a:endParaRPr lang="en-US" sz="2300" dirty="0" smtClean="0"/>
          </a:p>
          <a:p>
            <a:pPr fontAlgn="auto">
              <a:spcAft>
                <a:spcPts val="0"/>
              </a:spcAft>
              <a:defRPr/>
            </a:pPr>
            <a:r>
              <a:rPr lang="en-US" sz="2300" dirty="0" smtClean="0"/>
              <a:t>Transmit </a:t>
            </a:r>
            <a:r>
              <a:rPr lang="en-US" sz="2300" dirty="0" smtClean="0"/>
              <a:t>signals from light to create</a:t>
            </a:r>
          </a:p>
          <a:p>
            <a:pPr marL="114300" indent="0" fontAlgn="auto">
              <a:spcAft>
                <a:spcPts val="0"/>
              </a:spcAft>
              <a:buFont typeface="Arial" pitchFamily="34" charset="0"/>
              <a:buNone/>
              <a:defRPr/>
            </a:pPr>
            <a:r>
              <a:rPr lang="en-US" sz="2300" dirty="0" smtClean="0"/>
              <a:t>    visual images in the eye.</a:t>
            </a:r>
            <a:endParaRPr lang="en-US" sz="2300" dirty="0"/>
          </a:p>
          <a:p>
            <a:pPr fontAlgn="auto">
              <a:spcAft>
                <a:spcPts val="0"/>
              </a:spcAft>
              <a:defRPr/>
            </a:pPr>
            <a:r>
              <a:rPr lang="en-US" sz="2300" dirty="0" smtClean="0"/>
              <a:t>Different photoreceptors contain</a:t>
            </a:r>
          </a:p>
          <a:p>
            <a:pPr marL="114300" indent="0" fontAlgn="auto">
              <a:spcAft>
                <a:spcPts val="0"/>
              </a:spcAft>
              <a:buFont typeface="Arial" pitchFamily="34" charset="0"/>
              <a:buNone/>
              <a:defRPr/>
            </a:pPr>
            <a:r>
              <a:rPr lang="en-US" sz="2300" dirty="0"/>
              <a:t> </a:t>
            </a:r>
            <a:r>
              <a:rPr lang="en-US" sz="2300" dirty="0" smtClean="0"/>
              <a:t>   different types of </a:t>
            </a:r>
            <a:r>
              <a:rPr lang="en-US" sz="2300" dirty="0" err="1" smtClean="0"/>
              <a:t>opsins</a:t>
            </a:r>
            <a:r>
              <a:rPr lang="en-US" sz="2300" dirty="0" smtClean="0"/>
              <a:t>.</a:t>
            </a:r>
          </a:p>
          <a:p>
            <a:pPr fontAlgn="auto">
              <a:spcAft>
                <a:spcPts val="0"/>
              </a:spcAft>
              <a:defRPr/>
            </a:pPr>
            <a:r>
              <a:rPr lang="en-US" sz="2300" dirty="0" smtClean="0"/>
              <a:t>Retina captures and records </a:t>
            </a:r>
          </a:p>
          <a:p>
            <a:pPr marL="114300" indent="0" fontAlgn="auto">
              <a:spcAft>
                <a:spcPts val="0"/>
              </a:spcAft>
              <a:buFont typeface="Arial" pitchFamily="34" charset="0"/>
              <a:buNone/>
              <a:defRPr/>
            </a:pPr>
            <a:r>
              <a:rPr lang="en-US" sz="2300" dirty="0" smtClean="0"/>
              <a:t>   image, transmitted to the brain.</a:t>
            </a:r>
          </a:p>
          <a:p>
            <a:pPr marL="114300" indent="0" fontAlgn="auto">
              <a:spcAft>
                <a:spcPts val="0"/>
              </a:spcAft>
              <a:buFont typeface="Arial" pitchFamily="34" charset="0"/>
              <a:buNone/>
              <a:defRPr/>
            </a:pPr>
            <a:r>
              <a:rPr lang="en-US" sz="2300"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Retinal Binding Pocket Domain </a:t>
            </a:r>
            <a:endParaRPr lang="en-US" dirty="0">
              <a:ea typeface="+mj-ea"/>
              <a:cs typeface="+mj-cs"/>
            </a:endParaRPr>
          </a:p>
        </p:txBody>
      </p:sp>
      <p:sp>
        <p:nvSpPr>
          <p:cNvPr id="23554" name="Content Placeholder 2"/>
          <p:cNvSpPr>
            <a:spLocks noGrp="1"/>
          </p:cNvSpPr>
          <p:nvPr>
            <p:ph idx="1"/>
          </p:nvPr>
        </p:nvSpPr>
        <p:spPr>
          <a:xfrm>
            <a:off x="496888" y="1600200"/>
            <a:ext cx="7620000" cy="4800600"/>
          </a:xfrm>
        </p:spPr>
        <p:txBody>
          <a:bodyPr/>
          <a:lstStyle/>
          <a:p>
            <a:r>
              <a:rPr lang="en-US" dirty="0" smtClean="0"/>
              <a:t>Architecture of several amino acids in the region</a:t>
            </a:r>
            <a:r>
              <a:rPr lang="en-US" dirty="0" smtClean="0"/>
              <a:t>.</a:t>
            </a:r>
          </a:p>
          <a:p>
            <a:r>
              <a:rPr lang="en-US" dirty="0" smtClean="0"/>
              <a:t>Formed </a:t>
            </a:r>
            <a:r>
              <a:rPr lang="en-US" dirty="0" smtClean="0"/>
              <a:t>within helices 3 through 7</a:t>
            </a:r>
            <a:r>
              <a:rPr lang="en-US" dirty="0" smtClean="0"/>
              <a:t>.</a:t>
            </a:r>
            <a:endParaRPr lang="en-US" dirty="0" smtClean="0"/>
          </a:p>
        </p:txBody>
      </p:sp>
      <p:pic>
        <p:nvPicPr>
          <p:cNvPr id="23555" name="Picture 2"/>
          <p:cNvPicPr>
            <a:picLocks noChangeAspect="1" noChangeArrowheads="1"/>
          </p:cNvPicPr>
          <p:nvPr/>
        </p:nvPicPr>
        <p:blipFill rotWithShape="1">
          <a:blip r:embed="rId3"/>
          <a:srcRect l="-51237" r="51771"/>
          <a:stretch/>
        </p:blipFill>
        <p:spPr bwMode="auto">
          <a:xfrm>
            <a:off x="-684584" y="2924944"/>
            <a:ext cx="6981572" cy="3600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i="1" dirty="0" err="1" smtClean="0">
                <a:ea typeface="+mj-ea"/>
                <a:cs typeface="+mj-cs"/>
              </a:rPr>
              <a:t>Tetrahymena</a:t>
            </a:r>
            <a:endParaRPr lang="en-US" i="1" dirty="0">
              <a:ea typeface="+mj-ea"/>
              <a:cs typeface="+mj-cs"/>
            </a:endParaRPr>
          </a:p>
        </p:txBody>
      </p:sp>
      <p:pic>
        <p:nvPicPr>
          <p:cNvPr id="25602" name="Picture 2"/>
          <p:cNvPicPr>
            <a:picLocks noGrp="1" noChangeAspect="1" noChangeArrowheads="1"/>
          </p:cNvPicPr>
          <p:nvPr>
            <p:ph idx="1"/>
          </p:nvPr>
        </p:nvPicPr>
        <p:blipFill>
          <a:blip r:embed="rId3"/>
          <a:srcRect/>
          <a:stretch>
            <a:fillRect/>
          </a:stretch>
        </p:blipFill>
        <p:spPr>
          <a:xfrm>
            <a:off x="228600" y="1828800"/>
            <a:ext cx="3937000" cy="4648200"/>
          </a:xfrm>
        </p:spPr>
      </p:pic>
      <p:sp>
        <p:nvSpPr>
          <p:cNvPr id="25603" name="Content Placeholder 2"/>
          <p:cNvSpPr txBox="1">
            <a:spLocks/>
          </p:cNvSpPr>
          <p:nvPr/>
        </p:nvSpPr>
        <p:spPr bwMode="auto">
          <a:xfrm>
            <a:off x="4114800" y="1676400"/>
            <a:ext cx="4419600" cy="4114800"/>
          </a:xfrm>
          <a:prstGeom prst="rect">
            <a:avLst/>
          </a:prstGeom>
          <a:noFill/>
          <a:ln w="9525">
            <a:noFill/>
            <a:miter lim="800000"/>
            <a:headEnd/>
            <a:tailEnd/>
          </a:ln>
        </p:spPr>
        <p:txBody>
          <a:bodyPr>
            <a:prstTxWarp prst="textNoShape">
              <a:avLst/>
            </a:prstTxWarp>
          </a:bodyPr>
          <a:lstStyle/>
          <a:p>
            <a:pPr marL="342900" indent="-228600">
              <a:spcBef>
                <a:spcPct val="20000"/>
              </a:spcBef>
              <a:buClr>
                <a:schemeClr val="accent1"/>
              </a:buClr>
              <a:buFont typeface="Arial" pitchFamily="-123" charset="0"/>
              <a:buChar char="•"/>
            </a:pPr>
            <a:r>
              <a:rPr lang="en-US" sz="2200">
                <a:latin typeface="Calibri" pitchFamily="-123" charset="0"/>
              </a:rPr>
              <a:t>Ciliated Protozoans, unicellular</a:t>
            </a:r>
          </a:p>
          <a:p>
            <a:pPr marL="342900" indent="-228600">
              <a:spcBef>
                <a:spcPct val="20000"/>
              </a:spcBef>
              <a:buClr>
                <a:schemeClr val="accent1"/>
              </a:buClr>
              <a:buFont typeface="Arial" pitchFamily="-123" charset="0"/>
              <a:buChar char="•"/>
            </a:pPr>
            <a:r>
              <a:rPr lang="en-US" sz="2200">
                <a:latin typeface="Calibri" pitchFamily="-123" charset="0"/>
              </a:rPr>
              <a:t>Inhabit lakes, streams and ponds</a:t>
            </a:r>
          </a:p>
          <a:p>
            <a:pPr marL="342900" indent="-228600">
              <a:spcBef>
                <a:spcPct val="20000"/>
              </a:spcBef>
              <a:buClr>
                <a:schemeClr val="accent1"/>
              </a:buClr>
              <a:buFont typeface="Arial" pitchFamily="-123" charset="0"/>
              <a:buChar char="•"/>
            </a:pPr>
            <a:r>
              <a:rPr lang="en-US" sz="2200">
                <a:latin typeface="Calibri" pitchFamily="-123" charset="0"/>
              </a:rPr>
              <a:t>Relation to multicellular organisms.</a:t>
            </a:r>
          </a:p>
          <a:p>
            <a:pPr marL="342900" indent="-228600">
              <a:spcBef>
                <a:spcPct val="20000"/>
              </a:spcBef>
              <a:buClr>
                <a:schemeClr val="accent1"/>
              </a:buClr>
              <a:buFont typeface="Arial" pitchFamily="-123" charset="0"/>
              <a:buChar char="•"/>
            </a:pPr>
            <a:r>
              <a:rPr lang="en-US" sz="2200">
                <a:latin typeface="Calibri" pitchFamily="-123" charset="0"/>
              </a:rPr>
              <a:t>Chromalveolates</a:t>
            </a:r>
          </a:p>
          <a:p>
            <a:pPr marL="342900" indent="-228600">
              <a:spcBef>
                <a:spcPct val="20000"/>
              </a:spcBef>
              <a:buClr>
                <a:schemeClr val="accent1"/>
              </a:buClr>
              <a:buFont typeface="Arial" pitchFamily="-123" charset="0"/>
              <a:buChar char="•"/>
            </a:pPr>
            <a:r>
              <a:rPr lang="en-US" sz="2200">
                <a:latin typeface="Calibri" pitchFamily="-123" charset="0"/>
              </a:rPr>
              <a:t>Do they contain opsins?</a:t>
            </a:r>
          </a:p>
          <a:p>
            <a:pPr marL="342900" indent="-228600">
              <a:spcBef>
                <a:spcPct val="20000"/>
              </a:spcBef>
              <a:buClr>
                <a:schemeClr val="accent1"/>
              </a:buClr>
              <a:buFont typeface="Arial" pitchFamily="-123" charset="0"/>
              <a:buChar char="•"/>
            </a:pPr>
            <a:r>
              <a:rPr lang="en-US" sz="2200">
                <a:latin typeface="Calibri" pitchFamily="-123" charset="0"/>
              </a:rPr>
              <a:t>Evidence that they respond to light?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Compared Organisms</a:t>
            </a:r>
            <a:endParaRPr lang="en-US" dirty="0">
              <a:ea typeface="+mj-ea"/>
              <a:cs typeface="+mj-cs"/>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ea typeface="+mn-ea"/>
                <a:cs typeface="+mn-cs"/>
              </a:rPr>
              <a:t>Two different organisms were used from</a:t>
            </a:r>
          </a:p>
          <a:p>
            <a:pPr marL="114300" indent="0" fontAlgn="auto">
              <a:spcAft>
                <a:spcPts val="0"/>
              </a:spcAft>
              <a:buFont typeface="Arial" pitchFamily="34" charset="0"/>
              <a:buNone/>
              <a:defRPr/>
            </a:pPr>
            <a:r>
              <a:rPr lang="en-US" dirty="0">
                <a:ea typeface="+mn-ea"/>
                <a:cs typeface="+mn-cs"/>
              </a:rPr>
              <a:t> </a:t>
            </a:r>
            <a:r>
              <a:rPr lang="en-US" dirty="0" smtClean="0">
                <a:ea typeface="+mn-ea"/>
                <a:cs typeface="+mn-cs"/>
              </a:rPr>
              <a:t>   eukaryotic tree of life. </a:t>
            </a:r>
          </a:p>
          <a:p>
            <a:pPr fontAlgn="auto">
              <a:spcAft>
                <a:spcPts val="0"/>
              </a:spcAft>
              <a:buFont typeface="Arial" pitchFamily="34" charset="0"/>
              <a:buChar char="•"/>
              <a:defRPr/>
            </a:pPr>
            <a:endParaRPr lang="en-US" i="1" dirty="0">
              <a:ea typeface="+mn-ea"/>
              <a:cs typeface="+mn-cs"/>
            </a:endParaRPr>
          </a:p>
          <a:p>
            <a:pPr marL="640080" lvl="1" fontAlgn="auto">
              <a:spcAft>
                <a:spcPts val="0"/>
              </a:spcAft>
              <a:buFont typeface="Arial" pitchFamily="34" charset="0"/>
              <a:buChar char="•"/>
              <a:defRPr/>
            </a:pPr>
            <a:r>
              <a:rPr lang="en-US" i="1" dirty="0" err="1" smtClean="0">
                <a:ea typeface="+mn-ea"/>
              </a:rPr>
              <a:t>Chlamydomonas</a:t>
            </a:r>
            <a:endParaRPr lang="en-US" i="1" dirty="0" smtClean="0">
              <a:ea typeface="+mn-ea"/>
            </a:endParaRPr>
          </a:p>
          <a:p>
            <a:pPr marL="640080" lvl="1" fontAlgn="auto">
              <a:spcAft>
                <a:spcPts val="0"/>
              </a:spcAft>
              <a:buFont typeface="Arial" pitchFamily="34" charset="0"/>
              <a:buChar char="•"/>
              <a:defRPr/>
            </a:pPr>
            <a:r>
              <a:rPr lang="en-US" dirty="0" smtClean="0">
                <a:ea typeface="+mn-ea"/>
              </a:rPr>
              <a:t>Eukaryotic tree – Plantae</a:t>
            </a:r>
          </a:p>
          <a:p>
            <a:pPr marL="640080" lvl="1" fontAlgn="auto">
              <a:spcAft>
                <a:spcPts val="0"/>
              </a:spcAft>
              <a:buFont typeface="Arial" pitchFamily="34" charset="0"/>
              <a:buChar char="•"/>
              <a:defRPr/>
            </a:pPr>
            <a:r>
              <a:rPr lang="en-US" dirty="0" smtClean="0">
                <a:ea typeface="+mn-ea"/>
              </a:rPr>
              <a:t>Unicellular flagellate </a:t>
            </a:r>
          </a:p>
          <a:p>
            <a:pPr marL="640080" lvl="1" fontAlgn="auto">
              <a:spcAft>
                <a:spcPts val="0"/>
              </a:spcAft>
              <a:buFont typeface="Arial" pitchFamily="34" charset="0"/>
              <a:buChar char="•"/>
              <a:defRPr/>
            </a:pPr>
            <a:r>
              <a:rPr lang="en-US" dirty="0" smtClean="0">
                <a:ea typeface="+mn-ea"/>
              </a:rPr>
              <a:t>Contain ion channels activated by light</a:t>
            </a:r>
          </a:p>
          <a:p>
            <a:pPr fontAlgn="auto">
              <a:spcAft>
                <a:spcPts val="0"/>
              </a:spcAft>
              <a:buFont typeface="Arial" pitchFamily="34" charset="0"/>
              <a:buChar char="•"/>
              <a:defRPr/>
            </a:pPr>
            <a:endParaRPr lang="en-US" i="1" dirty="0">
              <a:ea typeface="+mn-ea"/>
              <a:cs typeface="+mn-cs"/>
            </a:endParaRPr>
          </a:p>
          <a:p>
            <a:pPr fontAlgn="auto">
              <a:spcAft>
                <a:spcPts val="0"/>
              </a:spcAft>
              <a:buFont typeface="Arial" pitchFamily="34" charset="0"/>
              <a:buChar char="•"/>
              <a:defRPr/>
            </a:pPr>
            <a:endParaRPr lang="en-US" i="1" dirty="0" smtClean="0">
              <a:ea typeface="+mn-ea"/>
              <a:cs typeface="+mn-cs"/>
            </a:endParaRPr>
          </a:p>
          <a:p>
            <a:pPr marL="640080" lvl="1" fontAlgn="auto">
              <a:spcAft>
                <a:spcPts val="0"/>
              </a:spcAft>
              <a:buFont typeface="Arial" pitchFamily="34" charset="0"/>
              <a:buChar char="•"/>
              <a:defRPr/>
            </a:pPr>
            <a:r>
              <a:rPr lang="en-US" i="1" dirty="0" smtClean="0">
                <a:ea typeface="+mn-ea"/>
              </a:rPr>
              <a:t>Conserved Vertebrate Consensus Sequence</a:t>
            </a:r>
            <a:endParaRPr lang="en-US" i="1" dirty="0">
              <a:ea typeface="+mn-ea"/>
            </a:endParaRPr>
          </a:p>
          <a:p>
            <a:pPr marL="640080" lvl="1" fontAlgn="auto">
              <a:spcAft>
                <a:spcPts val="0"/>
              </a:spcAft>
              <a:buFont typeface="Arial" pitchFamily="34" charset="0"/>
              <a:buChar char="•"/>
              <a:defRPr/>
            </a:pPr>
            <a:r>
              <a:rPr lang="en-US" dirty="0" smtClean="0">
                <a:ea typeface="+mn-ea"/>
              </a:rPr>
              <a:t>Eukaryotic tree- </a:t>
            </a:r>
            <a:r>
              <a:rPr lang="en-US" dirty="0" err="1" smtClean="0">
                <a:ea typeface="+mn-ea"/>
              </a:rPr>
              <a:t>Unikonts</a:t>
            </a:r>
            <a:endParaRPr lang="en-US" dirty="0">
              <a:ea typeface="+mn-ea"/>
            </a:endParaRPr>
          </a:p>
        </p:txBody>
      </p:sp>
      <p:pic>
        <p:nvPicPr>
          <p:cNvPr id="27651" name="Picture 2"/>
          <p:cNvPicPr>
            <a:picLocks noChangeAspect="1" noChangeArrowheads="1"/>
          </p:cNvPicPr>
          <p:nvPr/>
        </p:nvPicPr>
        <p:blipFill>
          <a:blip r:embed="rId3"/>
          <a:srcRect/>
          <a:stretch>
            <a:fillRect/>
          </a:stretch>
        </p:blipFill>
        <p:spPr bwMode="auto">
          <a:xfrm>
            <a:off x="5600700" y="1828800"/>
            <a:ext cx="2746375" cy="2667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Research Goals</a:t>
            </a:r>
            <a:endParaRPr lang="en-US" dirty="0">
              <a:ea typeface="+mj-ea"/>
              <a:cs typeface="+mj-cs"/>
            </a:endParaRPr>
          </a:p>
        </p:txBody>
      </p:sp>
      <p:sp>
        <p:nvSpPr>
          <p:cNvPr id="29698" name="Content Placeholder 2"/>
          <p:cNvSpPr>
            <a:spLocks noGrp="1"/>
          </p:cNvSpPr>
          <p:nvPr>
            <p:ph idx="1"/>
          </p:nvPr>
        </p:nvSpPr>
        <p:spPr>
          <a:xfrm>
            <a:off x="457200" y="1600200"/>
            <a:ext cx="7848600" cy="4800600"/>
          </a:xfrm>
        </p:spPr>
        <p:txBody>
          <a:bodyPr/>
          <a:lstStyle/>
          <a:p>
            <a:r>
              <a:rPr lang="en-US" smtClean="0"/>
              <a:t>To determine if </a:t>
            </a:r>
            <a:r>
              <a:rPr lang="en-US" i="1" smtClean="0"/>
              <a:t>Tetrahymena </a:t>
            </a:r>
            <a:r>
              <a:rPr lang="en-US" smtClean="0"/>
              <a:t>contains rhodopsin-like receptors.</a:t>
            </a:r>
          </a:p>
          <a:p>
            <a:r>
              <a:rPr lang="en-US" smtClean="0"/>
              <a:t>Identify rhodopsin and opsin families related to GPCRs.</a:t>
            </a:r>
          </a:p>
          <a:p>
            <a:r>
              <a:rPr lang="en-US" smtClean="0"/>
              <a:t>Determine if </a:t>
            </a:r>
            <a:r>
              <a:rPr lang="en-US" i="1" smtClean="0"/>
              <a:t>Tetrahymena </a:t>
            </a:r>
            <a:r>
              <a:rPr lang="en-US" smtClean="0"/>
              <a:t>contains a retinal binding pocket. </a:t>
            </a:r>
          </a:p>
        </p:txBody>
      </p:sp>
      <p:pic>
        <p:nvPicPr>
          <p:cNvPr id="29699" name="Picture 2"/>
          <p:cNvPicPr>
            <a:picLocks noChangeAspect="1" noChangeArrowheads="1"/>
          </p:cNvPicPr>
          <p:nvPr/>
        </p:nvPicPr>
        <p:blipFill>
          <a:blip r:embed="rId3"/>
          <a:srcRect/>
          <a:stretch>
            <a:fillRect/>
          </a:stretch>
        </p:blipFill>
        <p:spPr bwMode="auto">
          <a:xfrm>
            <a:off x="2209800" y="3276600"/>
            <a:ext cx="4267200" cy="328453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21184</TotalTime>
  <Words>2377</Words>
  <Application>Microsoft Office PowerPoint</Application>
  <PresentationFormat>On-screen Show (4:3)</PresentationFormat>
  <Paragraphs>154</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Adjacency</vt:lpstr>
      <vt:lpstr>A search for light-detecting proteins  in the free-living  protist, Tetrahymena thermophila:  Does Tetrahymena have  opsin-like or bacteriorhodopsin-like proteins?</vt:lpstr>
      <vt:lpstr>G-Protein Coupled Receptors (GPCRs)</vt:lpstr>
      <vt:lpstr>Rhodopsin-like GPCRs</vt:lpstr>
      <vt:lpstr>Rhodopsins</vt:lpstr>
      <vt:lpstr>Opsins</vt:lpstr>
      <vt:lpstr>Retinal Binding Pocket Domain </vt:lpstr>
      <vt:lpstr>Tetrahymena</vt:lpstr>
      <vt:lpstr>Compared Organisms</vt:lpstr>
      <vt:lpstr>Research Goals</vt:lpstr>
      <vt:lpstr>Research Strategies – BLAST </vt:lpstr>
      <vt:lpstr>BLAST </vt:lpstr>
      <vt:lpstr>Research Strategies – Alignments </vt:lpstr>
      <vt:lpstr>Results – Expression Profiles</vt:lpstr>
      <vt:lpstr>Results</vt:lpstr>
      <vt:lpstr>Conclusions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search for light-detecting proteins  in the free-living protist, Tetrahymena thermophila: Does Tetrahymena have opsins-like or bacteriorhodopsin-like proteins?</dc:title>
  <dc:creator>Jillian Rainville</dc:creator>
  <cp:lastModifiedBy>Jillian Rainville</cp:lastModifiedBy>
  <cp:revision>82</cp:revision>
  <dcterms:created xsi:type="dcterms:W3CDTF">2013-04-15T01:48:45Z</dcterms:created>
  <dcterms:modified xsi:type="dcterms:W3CDTF">2013-05-01T18:35:27Z</dcterms:modified>
</cp:coreProperties>
</file>