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65" r:id="rId9"/>
    <p:sldId id="269" r:id="rId10"/>
    <p:sldId id="262" r:id="rId11"/>
    <p:sldId id="266" r:id="rId12"/>
    <p:sldId id="263" r:id="rId13"/>
    <p:sldId id="273" r:id="rId14"/>
    <p:sldId id="272" r:id="rId15"/>
    <p:sldId id="267" r:id="rId16"/>
    <p:sldId id="26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FC2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stin:Downloads:Copy%20of%20Raw%20snail%20data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stin:Downloads:Copy%20of%20Raw%20snail%20data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Average behaviors observed by Physa acuta with control and crushed conspecific cue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Control</c:v>
          </c:tx>
          <c:errBars>
            <c:errBarType val="plus"/>
            <c:errValType val="cust"/>
            <c:plus>
              <c:numRef>
                <c:f>Sheet22!$B$16:$H$16</c:f>
                <c:numCache>
                  <c:formatCode>General</c:formatCode>
                  <c:ptCount val="7"/>
                  <c:pt idx="0">
                    <c:v>17.8801565988668</c:v>
                  </c:pt>
                  <c:pt idx="1">
                    <c:v>4.929503017546494</c:v>
                  </c:pt>
                  <c:pt idx="2">
                    <c:v>3.435112807463533</c:v>
                  </c:pt>
                  <c:pt idx="3">
                    <c:v>1.58113883008419</c:v>
                  </c:pt>
                  <c:pt idx="4">
                    <c:v>1.788854381999831</c:v>
                  </c:pt>
                  <c:pt idx="5">
                    <c:v>0.0</c:v>
                  </c:pt>
                  <c:pt idx="6">
                    <c:v>0.447213595499958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Sheet1!$D$656:$J$656</c:f>
              <c:strCache>
                <c:ptCount val="7"/>
                <c:pt idx="0">
                  <c:v>Interactions</c:v>
                </c:pt>
                <c:pt idx="1">
                  <c:v>Mount/ride</c:v>
                </c:pt>
                <c:pt idx="2">
                  <c:v>Shell-shake</c:v>
                </c:pt>
                <c:pt idx="3">
                  <c:v>shell avoidance</c:v>
                </c:pt>
                <c:pt idx="4">
                  <c:v>Hide</c:v>
                </c:pt>
                <c:pt idx="5">
                  <c:v>Bail</c:v>
                </c:pt>
                <c:pt idx="6">
                  <c:v>Substrate release</c:v>
                </c:pt>
              </c:strCache>
            </c:strRef>
          </c:cat>
          <c:val>
            <c:numRef>
              <c:f>Sheet1!$D$657:$J$657</c:f>
              <c:numCache>
                <c:formatCode>General</c:formatCode>
                <c:ptCount val="7"/>
                <c:pt idx="0">
                  <c:v>54.2</c:v>
                </c:pt>
                <c:pt idx="1">
                  <c:v>6.4</c:v>
                </c:pt>
                <c:pt idx="2">
                  <c:v>6.6</c:v>
                </c:pt>
                <c:pt idx="3">
                  <c:v>5.0</c:v>
                </c:pt>
                <c:pt idx="4">
                  <c:v>2.8</c:v>
                </c:pt>
                <c:pt idx="5">
                  <c:v>0.0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v>Crushed</c:v>
          </c:tx>
          <c:errBars>
            <c:errBarType val="plus"/>
            <c:errValType val="cust"/>
            <c:plus>
              <c:numRef>
                <c:f>Sheet4!$B$10:$H$10</c:f>
                <c:numCache>
                  <c:formatCode>General</c:formatCode>
                  <c:ptCount val="7"/>
                  <c:pt idx="0">
                    <c:v>22.06127829478609</c:v>
                  </c:pt>
                  <c:pt idx="1">
                    <c:v>2.91547594742265</c:v>
                  </c:pt>
                  <c:pt idx="2">
                    <c:v>1.923538406167135</c:v>
                  </c:pt>
                  <c:pt idx="3">
                    <c:v>1.816590212458495</c:v>
                  </c:pt>
                  <c:pt idx="4">
                    <c:v>4.43846820423443</c:v>
                  </c:pt>
                  <c:pt idx="5">
                    <c:v>1.30384048104053</c:v>
                  </c:pt>
                  <c:pt idx="6">
                    <c:v>0.547722557505166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Sheet1!$D$656:$J$656</c:f>
              <c:strCache>
                <c:ptCount val="7"/>
                <c:pt idx="0">
                  <c:v>Interactions</c:v>
                </c:pt>
                <c:pt idx="1">
                  <c:v>Mount/ride</c:v>
                </c:pt>
                <c:pt idx="2">
                  <c:v>Shell-shake</c:v>
                </c:pt>
                <c:pt idx="3">
                  <c:v>shell avoidance</c:v>
                </c:pt>
                <c:pt idx="4">
                  <c:v>Hide</c:v>
                </c:pt>
                <c:pt idx="5">
                  <c:v>Bail</c:v>
                </c:pt>
                <c:pt idx="6">
                  <c:v>Substrate release</c:v>
                </c:pt>
              </c:strCache>
            </c:strRef>
          </c:cat>
          <c:val>
            <c:numRef>
              <c:f>Sheet1!$D$658:$J$658</c:f>
              <c:numCache>
                <c:formatCode>General</c:formatCode>
                <c:ptCount val="7"/>
                <c:pt idx="0">
                  <c:v>64.2</c:v>
                </c:pt>
                <c:pt idx="1">
                  <c:v>4.0</c:v>
                </c:pt>
                <c:pt idx="2">
                  <c:v>2.2</c:v>
                </c:pt>
                <c:pt idx="3">
                  <c:v>1.6</c:v>
                </c:pt>
                <c:pt idx="4">
                  <c:v>6.8</c:v>
                </c:pt>
                <c:pt idx="5">
                  <c:v>1.2</c:v>
                </c:pt>
                <c:pt idx="6">
                  <c:v>0.4</c:v>
                </c:pt>
              </c:numCache>
            </c:numRef>
          </c:val>
        </c:ser>
        <c:axId val="467075800"/>
        <c:axId val="468399192"/>
      </c:barChart>
      <c:catAx>
        <c:axId val="467075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Behavior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8399192"/>
        <c:crosses val="autoZero"/>
        <c:auto val="1"/>
        <c:lblAlgn val="ctr"/>
        <c:lblOffset val="100"/>
      </c:catAx>
      <c:valAx>
        <c:axId val="468399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number of occurances observed</a:t>
                </a:r>
              </a:p>
            </c:rich>
          </c:tx>
          <c:layout/>
        </c:title>
        <c:numFmt formatCode="General" sourceLinked="1"/>
        <c:tickLblPos val="nextTo"/>
        <c:crossAx val="467075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ctr" rtl="0">
              <a:defRPr/>
            </a:pPr>
            <a:r>
              <a:rPr lang="en-US"/>
              <a:t>Average behaviors observed by Physa acuta with control and crushed conspecific cue</a:t>
            </a:r>
          </a:p>
          <a:p>
            <a:pPr algn="ctr" rtl="0">
              <a:defRPr/>
            </a:pP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Control</c:v>
          </c:tx>
          <c:errBars>
            <c:errBarType val="plus"/>
            <c:errValType val="cust"/>
            <c:plus>
              <c:numRef>
                <c:f>Sheet22!$C$16:$H$16</c:f>
                <c:numCache>
                  <c:formatCode>General</c:formatCode>
                  <c:ptCount val="6"/>
                  <c:pt idx="0">
                    <c:v>4.929503017546494</c:v>
                  </c:pt>
                  <c:pt idx="1">
                    <c:v>3.435112807463533</c:v>
                  </c:pt>
                  <c:pt idx="2">
                    <c:v>1.58113883008419</c:v>
                  </c:pt>
                  <c:pt idx="3">
                    <c:v>1.788854381999831</c:v>
                  </c:pt>
                  <c:pt idx="4">
                    <c:v>0.0</c:v>
                  </c:pt>
                  <c:pt idx="5">
                    <c:v>0.447213595499958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Sheet1!$E$656:$J$656</c:f>
              <c:strCache>
                <c:ptCount val="6"/>
                <c:pt idx="0">
                  <c:v>Mount/ride</c:v>
                </c:pt>
                <c:pt idx="1">
                  <c:v>Shell-shake</c:v>
                </c:pt>
                <c:pt idx="2">
                  <c:v>shell avoidance</c:v>
                </c:pt>
                <c:pt idx="3">
                  <c:v>Hide</c:v>
                </c:pt>
                <c:pt idx="4">
                  <c:v>Bail</c:v>
                </c:pt>
                <c:pt idx="5">
                  <c:v>Substrate release</c:v>
                </c:pt>
              </c:strCache>
            </c:strRef>
          </c:cat>
          <c:val>
            <c:numRef>
              <c:f>Sheet1!$E$657:$J$657</c:f>
              <c:numCache>
                <c:formatCode>General</c:formatCode>
                <c:ptCount val="6"/>
                <c:pt idx="0">
                  <c:v>6.4</c:v>
                </c:pt>
                <c:pt idx="1">
                  <c:v>6.6</c:v>
                </c:pt>
                <c:pt idx="2">
                  <c:v>5.0</c:v>
                </c:pt>
                <c:pt idx="3">
                  <c:v>2.8</c:v>
                </c:pt>
                <c:pt idx="4">
                  <c:v>0.0</c:v>
                </c:pt>
                <c:pt idx="5">
                  <c:v>0.2</c:v>
                </c:pt>
              </c:numCache>
            </c:numRef>
          </c:val>
        </c:ser>
        <c:ser>
          <c:idx val="1"/>
          <c:order val="1"/>
          <c:tx>
            <c:v>Crushed</c:v>
          </c:tx>
          <c:errBars>
            <c:errBarType val="plus"/>
            <c:errValType val="cust"/>
            <c:plus>
              <c:numRef>
                <c:f>Sheet4!$C$10:$H$10</c:f>
                <c:numCache>
                  <c:formatCode>General</c:formatCode>
                  <c:ptCount val="6"/>
                  <c:pt idx="0">
                    <c:v>2.91547594742265</c:v>
                  </c:pt>
                  <c:pt idx="1">
                    <c:v>1.923538406167135</c:v>
                  </c:pt>
                  <c:pt idx="2">
                    <c:v>1.816590212458495</c:v>
                  </c:pt>
                  <c:pt idx="3">
                    <c:v>4.43846820423443</c:v>
                  </c:pt>
                  <c:pt idx="4">
                    <c:v>1.30384048104053</c:v>
                  </c:pt>
                  <c:pt idx="5">
                    <c:v>0.547722557505166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Sheet1!$E$656:$J$656</c:f>
              <c:strCache>
                <c:ptCount val="6"/>
                <c:pt idx="0">
                  <c:v>Mount/ride</c:v>
                </c:pt>
                <c:pt idx="1">
                  <c:v>Shell-shake</c:v>
                </c:pt>
                <c:pt idx="2">
                  <c:v>shell avoidance</c:v>
                </c:pt>
                <c:pt idx="3">
                  <c:v>Hide</c:v>
                </c:pt>
                <c:pt idx="4">
                  <c:v>Bail</c:v>
                </c:pt>
                <c:pt idx="5">
                  <c:v>Substrate release</c:v>
                </c:pt>
              </c:strCache>
            </c:strRef>
          </c:cat>
          <c:val>
            <c:numRef>
              <c:f>Sheet1!$E$658:$J$658</c:f>
              <c:numCache>
                <c:formatCode>General</c:formatCode>
                <c:ptCount val="6"/>
                <c:pt idx="0">
                  <c:v>4.0</c:v>
                </c:pt>
                <c:pt idx="1">
                  <c:v>2.2</c:v>
                </c:pt>
                <c:pt idx="2">
                  <c:v>1.6</c:v>
                </c:pt>
                <c:pt idx="3">
                  <c:v>6.8</c:v>
                </c:pt>
                <c:pt idx="4">
                  <c:v>1.2</c:v>
                </c:pt>
                <c:pt idx="5">
                  <c:v>0.4</c:v>
                </c:pt>
              </c:numCache>
            </c:numRef>
          </c:val>
        </c:ser>
        <c:axId val="478552424"/>
        <c:axId val="478558200"/>
      </c:barChart>
      <c:catAx>
        <c:axId val="478552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Behavior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8558200"/>
        <c:crosses val="autoZero"/>
        <c:auto val="1"/>
        <c:lblAlgn val="ctr"/>
        <c:lblOffset val="100"/>
      </c:catAx>
      <c:valAx>
        <c:axId val="4785582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number of occurances observed</a:t>
                </a:r>
              </a:p>
            </c:rich>
          </c:tx>
          <c:layout/>
        </c:title>
        <c:numFmt formatCode="General" sourceLinked="1"/>
        <c:tickLblPos val="nextTo"/>
        <c:crossAx val="478552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90BEE9-9AFB-2A48-9429-700D6064452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973A5E-6124-104E-A62F-593047FE1D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ustin/Documents/School%20things/Preisser%20Labs/Honors%20Project/Vendettuoli%20Presentation/Shell%20shaking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ustin/Documents/School%20things/Preisser%20Labs/Honors%20Project/Vendettuoli%20Presentation/Shell%20avoidance%20clip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57300"/>
            <a:ext cx="84582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Change </a:t>
            </a:r>
            <a:r>
              <a:rPr lang="en-US" dirty="0" smtClean="0">
                <a:solidFill>
                  <a:schemeClr val="tx1"/>
                </a:solidFill>
              </a:rPr>
              <a:t>in juvenile </a:t>
            </a:r>
            <a:r>
              <a:rPr lang="en-US" i="1" dirty="0" err="1" smtClean="0">
                <a:solidFill>
                  <a:schemeClr val="tx1"/>
                </a:solidFill>
              </a:rPr>
              <a:t>Physa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acuta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behavior </a:t>
            </a:r>
            <a:r>
              <a:rPr lang="en-US" dirty="0" smtClean="0">
                <a:solidFill>
                  <a:schemeClr val="tx1"/>
                </a:solidFill>
              </a:rPr>
              <a:t>in th</a:t>
            </a:r>
            <a:r>
              <a:rPr lang="en-US" dirty="0" smtClean="0">
                <a:solidFill>
                  <a:schemeClr val="tx1"/>
                </a:solidFill>
              </a:rPr>
              <a:t>e </a:t>
            </a:r>
            <a:r>
              <a:rPr lang="en-US" dirty="0" smtClean="0">
                <a:solidFill>
                  <a:schemeClr val="tx1"/>
                </a:solidFill>
              </a:rPr>
              <a:t>presence </a:t>
            </a:r>
            <a:r>
              <a:rPr lang="en-US" dirty="0" smtClean="0">
                <a:solidFill>
                  <a:schemeClr val="tx1"/>
                </a:solidFill>
              </a:rPr>
              <a:t>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crushed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conspecific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cue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457200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Justin </a:t>
            </a:r>
            <a:r>
              <a:rPr lang="en-US" dirty="0" err="1" smtClean="0"/>
              <a:t>Vendettuoli</a:t>
            </a:r>
            <a:endParaRPr lang="en-US" dirty="0" smtClean="0"/>
          </a:p>
          <a:p>
            <a:r>
              <a:rPr lang="en-US" dirty="0" smtClean="0"/>
              <a:t>HPR 401</a:t>
            </a:r>
          </a:p>
          <a:p>
            <a:r>
              <a:rPr lang="en-US" dirty="0" smtClean="0"/>
              <a:t>Advisor: Evan </a:t>
            </a:r>
            <a:r>
              <a:rPr lang="en-US" dirty="0" err="1" smtClean="0"/>
              <a:t>Preisser</a:t>
            </a:r>
            <a:endParaRPr lang="en-US" dirty="0" smtClean="0"/>
          </a:p>
          <a:p>
            <a:r>
              <a:rPr lang="en-US" dirty="0" err="1" smtClean="0"/>
              <a:t>Preisser</a:t>
            </a:r>
            <a:r>
              <a:rPr lang="en-US" dirty="0" smtClean="0"/>
              <a:t> Labs</a:t>
            </a:r>
            <a:endParaRPr lang="en-US" dirty="0"/>
          </a:p>
        </p:txBody>
      </p:sp>
      <p:pic>
        <p:nvPicPr>
          <p:cNvPr id="4" name="Picture 3" descr="physa-acu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</a:t>
            </a:r>
            <a:endParaRPr lang="en-US" dirty="0"/>
          </a:p>
        </p:txBody>
      </p:sp>
      <p:pic>
        <p:nvPicPr>
          <p:cNvPr id="4" name="Picture 3" descr="h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295400"/>
            <a:ext cx="6350000" cy="4902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Behaviors: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1447800" y="2209800"/>
            <a:ext cx="6553200" cy="3810000"/>
          </a:xfrm>
          <a:prstGeom prst="frame">
            <a:avLst/>
          </a:prstGeom>
          <a:gradFill>
            <a:gsLst>
              <a:gs pos="0">
                <a:srgbClr val="FF6600"/>
              </a:gs>
              <a:gs pos="68000">
                <a:srgbClr val="FF6600"/>
              </a:gs>
              <a:gs pos="100000">
                <a:srgbClr val="EFC25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161288"/>
            <a:ext cx="7239000" cy="158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Bail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2133600" y="3657600"/>
            <a:ext cx="304800" cy="1066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>
            <a:off x="1981200" y="5181600"/>
            <a:ext cx="533400" cy="304800"/>
          </a:xfrm>
          <a:prstGeom prst="teardrop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5000" y="3332850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ardrop 16"/>
          <p:cNvSpPr/>
          <p:nvPr/>
        </p:nvSpPr>
        <p:spPr>
          <a:xfrm rot="5400000">
            <a:off x="1866900" y="2800350"/>
            <a:ext cx="533400" cy="419100"/>
          </a:xfrm>
          <a:prstGeom prst="teardrop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14900" y="296510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Water surface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Behaviors: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447800" y="2209800"/>
            <a:ext cx="6553200" cy="3810000"/>
          </a:xfrm>
          <a:prstGeom prst="frame">
            <a:avLst/>
          </a:prstGeom>
          <a:gradFill>
            <a:gsLst>
              <a:gs pos="0">
                <a:srgbClr val="FF6600"/>
              </a:gs>
              <a:gs pos="68000">
                <a:srgbClr val="FF6600"/>
              </a:gs>
              <a:gs pos="100000">
                <a:srgbClr val="EFC25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161288"/>
            <a:ext cx="7239000" cy="158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Release from Substrate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4495800" y="3657600"/>
            <a:ext cx="304800" cy="1066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>
            <a:off x="4495800" y="5181600"/>
            <a:ext cx="533400" cy="304800"/>
          </a:xfrm>
          <a:prstGeom prst="teardrop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4381500" y="3051176"/>
            <a:ext cx="533400" cy="304800"/>
          </a:xfrm>
          <a:prstGeom prst="teardrop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981200" y="3049588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14900" y="26802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Water surface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Behaviors: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10234"/>
          <a:ext cx="9143999" cy="564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dirty="0" smtClean="0"/>
              <a:t>-test used to analyze results</a:t>
            </a:r>
          </a:p>
          <a:p>
            <a:r>
              <a:rPr lang="en-US" dirty="0" smtClean="0"/>
              <a:t>Number of interactions, sustained mountings, and releases from substrate were not significant</a:t>
            </a:r>
          </a:p>
          <a:p>
            <a:r>
              <a:rPr lang="en-US" dirty="0" smtClean="0"/>
              <a:t>Significant results</a:t>
            </a:r>
          </a:p>
          <a:p>
            <a:pPr lvl="1"/>
            <a:r>
              <a:rPr lang="en-US" dirty="0" smtClean="0"/>
              <a:t>Shell-shake (P=</a:t>
            </a:r>
            <a:r>
              <a:rPr dirty="0" smtClean="0"/>
              <a:t>0.018</a:t>
            </a:r>
            <a:r>
              <a:rPr lang="en-US" dirty="0" smtClean="0"/>
              <a:t>5)</a:t>
            </a:r>
          </a:p>
          <a:p>
            <a:pPr lvl="1"/>
            <a:r>
              <a:rPr lang="en-US" dirty="0" smtClean="0"/>
              <a:t>Shell-avoidance (P=</a:t>
            </a:r>
            <a:r>
              <a:rPr dirty="0" smtClean="0"/>
              <a:t>0.0067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Hide (P=</a:t>
            </a:r>
            <a:r>
              <a:rPr dirty="0" smtClean="0"/>
              <a:t>0.049</a:t>
            </a:r>
            <a:r>
              <a:rPr lang="en-US" dirty="0" smtClean="0"/>
              <a:t>3)</a:t>
            </a:r>
          </a:p>
          <a:p>
            <a:pPr lvl="1"/>
            <a:r>
              <a:rPr lang="en-US" dirty="0" smtClean="0"/>
              <a:t>Bail (P=</a:t>
            </a:r>
            <a:r>
              <a:rPr dirty="0" smtClean="0"/>
              <a:t>0.036</a:t>
            </a:r>
            <a:r>
              <a:rPr lang="en-US" dirty="0" smtClean="0"/>
              <a:t>8)</a:t>
            </a:r>
            <a:r>
              <a:rPr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Shell-shaking and Shell-avoidance could draw attention/cost energy</a:t>
            </a:r>
          </a:p>
          <a:p>
            <a:r>
              <a:rPr lang="en-US" dirty="0" smtClean="0"/>
              <a:t>Hiding less costly than bailing</a:t>
            </a:r>
            <a:endParaRPr lang="en-US" dirty="0" smtClean="0"/>
          </a:p>
          <a:p>
            <a:r>
              <a:rPr lang="en-US" dirty="0" smtClean="0"/>
              <a:t>Bailing possibly more prevalent in adults, more effective</a:t>
            </a:r>
          </a:p>
          <a:p>
            <a:r>
              <a:rPr lang="en-US" dirty="0" smtClean="0"/>
              <a:t>Anti-social behavior vs. Fear of </a:t>
            </a:r>
            <a:r>
              <a:rPr lang="en-US" dirty="0" smtClean="0"/>
              <a:t>predators</a:t>
            </a:r>
            <a:endParaRPr lang="en-US" dirty="0" smtClean="0"/>
          </a:p>
          <a:p>
            <a:r>
              <a:rPr lang="en-US" dirty="0" smtClean="0"/>
              <a:t>Presence of predator can result in </a:t>
            </a:r>
            <a:r>
              <a:rPr lang="en-US" dirty="0" err="1" smtClean="0"/>
              <a:t>nonconsumptives</a:t>
            </a:r>
            <a:r>
              <a:rPr lang="en-US" dirty="0" smtClean="0"/>
              <a:t> effects </a:t>
            </a:r>
            <a:r>
              <a:rPr lang="en-US" sz="2000" dirty="0" smtClean="0"/>
              <a:t>(</a:t>
            </a:r>
            <a:r>
              <a:rPr lang="en-US" sz="2000" dirty="0" err="1" smtClean="0"/>
              <a:t>Preisser</a:t>
            </a:r>
            <a:r>
              <a:rPr lang="en-US" sz="2000" dirty="0" smtClean="0"/>
              <a:t> and </a:t>
            </a:r>
            <a:r>
              <a:rPr lang="en-US" sz="2000" dirty="0" err="1" smtClean="0"/>
              <a:t>Orrock</a:t>
            </a:r>
            <a:r>
              <a:rPr lang="en-US" sz="2000" dirty="0" smtClean="0"/>
              <a:t> 2012)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Improvements &amp;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data and better recording</a:t>
            </a:r>
          </a:p>
          <a:p>
            <a:endParaRPr lang="en-US" dirty="0" smtClean="0"/>
          </a:p>
          <a:p>
            <a:r>
              <a:rPr lang="en-US" dirty="0" smtClean="0"/>
              <a:t>Research sociability between treatments</a:t>
            </a:r>
          </a:p>
          <a:p>
            <a:endParaRPr lang="en-US" dirty="0" smtClean="0"/>
          </a:p>
          <a:p>
            <a:r>
              <a:rPr lang="en-US" dirty="0" smtClean="0"/>
              <a:t>Research how adult snails react</a:t>
            </a:r>
          </a:p>
          <a:p>
            <a:endParaRPr lang="en-US" dirty="0" smtClean="0"/>
          </a:p>
          <a:p>
            <a:r>
              <a:rPr lang="en-US" dirty="0" smtClean="0"/>
              <a:t>Average speed of snails after cue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3182112"/>
          </a:xfrm>
        </p:spPr>
        <p:txBody>
          <a:bodyPr anchor="ctr">
            <a:normAutofit/>
          </a:bodyPr>
          <a:lstStyle/>
          <a:p>
            <a:pPr algn="ctr"/>
            <a:r>
              <a:rPr lang="en-US" sz="10000" dirty="0" smtClean="0"/>
              <a:t>Questions?</a:t>
            </a:r>
            <a:br>
              <a:rPr lang="en-US" sz="10000" dirty="0" smtClean="0"/>
            </a:br>
            <a:endParaRPr 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How do Prey Refuges Affect Predator-Prey Interactions?</a:t>
            </a:r>
            <a:endParaRPr lang="en-US" dirty="0" smtClean="0"/>
          </a:p>
          <a:p>
            <a:pPr>
              <a:buNone/>
            </a:pPr>
            <a:r>
              <a:rPr dirty="0" smtClean="0"/>
              <a:t> </a:t>
            </a:r>
          </a:p>
          <a:p>
            <a:r>
              <a:rPr lang="en-US" dirty="0" smtClean="0"/>
              <a:t>The fun of science!</a:t>
            </a:r>
          </a:p>
          <a:p>
            <a:endParaRPr lang="en-US" dirty="0" smtClean="0"/>
          </a:p>
          <a:p>
            <a:r>
              <a:rPr lang="en-US" dirty="0" smtClean="0"/>
              <a:t>Adapting to new conditions and making the best of what you have</a:t>
            </a:r>
          </a:p>
          <a:p>
            <a:endParaRPr lang="en-US" dirty="0" smtClean="0"/>
          </a:p>
          <a:p>
            <a:r>
              <a:rPr lang="en-US" dirty="0" smtClean="0"/>
              <a:t>New project…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 </a:t>
            </a:r>
            <a:r>
              <a:rPr lang="en-US" sz="4000" i="1" dirty="0" err="1" smtClean="0"/>
              <a:t>Physa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Acuta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Freshwater snail</a:t>
            </a:r>
          </a:p>
          <a:p>
            <a:endParaRPr lang="en-US" dirty="0" smtClean="0"/>
          </a:p>
          <a:p>
            <a:r>
              <a:rPr lang="en-US" dirty="0" err="1" smtClean="0"/>
              <a:t>Sinistral</a:t>
            </a:r>
            <a:r>
              <a:rPr lang="en-US" dirty="0" smtClean="0"/>
              <a:t> shell</a:t>
            </a:r>
          </a:p>
          <a:p>
            <a:endParaRPr lang="en-US" dirty="0" smtClean="0"/>
          </a:p>
          <a:p>
            <a:r>
              <a:rPr lang="en-US" dirty="0" smtClean="0"/>
              <a:t>Can be an aquarium pest </a:t>
            </a:r>
            <a:endParaRPr lang="en-US" dirty="0"/>
          </a:p>
        </p:txBody>
      </p:sp>
      <p:pic>
        <p:nvPicPr>
          <p:cNvPr id="4" name="Picture 3" descr="physa acuta tw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43350"/>
            <a:ext cx="3886200" cy="2914650"/>
          </a:xfrm>
          <a:prstGeom prst="rect">
            <a:avLst/>
          </a:prstGeom>
        </p:spPr>
      </p:pic>
      <p:pic>
        <p:nvPicPr>
          <p:cNvPr id="5" name="Picture 4" descr="P_acuta sh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558" y="0"/>
            <a:ext cx="2521442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Noticed a shell-shaking behavior </a:t>
            </a:r>
            <a:r>
              <a:rPr lang="en-US" sz="2000" dirty="0" smtClean="0"/>
              <a:t>(Townsend and McCarthy 1980)</a:t>
            </a:r>
          </a:p>
          <a:p>
            <a:pPr lvl="1"/>
            <a:r>
              <a:rPr lang="en-US" dirty="0" smtClean="0"/>
              <a:t>Anti-predator defense</a:t>
            </a:r>
          </a:p>
          <a:p>
            <a:pPr lvl="1"/>
            <a:r>
              <a:rPr lang="en-US" dirty="0" smtClean="0"/>
              <a:t>Anti-social behavior</a:t>
            </a:r>
          </a:p>
          <a:p>
            <a:r>
              <a:rPr lang="en-US" dirty="0" smtClean="0"/>
              <a:t>Juveniles in same genus show less shell-shaking </a:t>
            </a:r>
            <a:r>
              <a:rPr lang="en-US" sz="2000" dirty="0" smtClean="0"/>
              <a:t>(</a:t>
            </a:r>
            <a:r>
              <a:rPr lang="en-US" sz="2000" dirty="0" err="1" smtClean="0"/>
              <a:t>Brönmark</a:t>
            </a:r>
            <a:r>
              <a:rPr lang="en-US" sz="2000" dirty="0" smtClean="0"/>
              <a:t> 1992)</a:t>
            </a:r>
          </a:p>
          <a:p>
            <a:r>
              <a:rPr lang="en-US" dirty="0" smtClean="0"/>
              <a:t>Do </a:t>
            </a:r>
            <a:r>
              <a:rPr lang="en-US" i="1" dirty="0" err="1" smtClean="0"/>
              <a:t>Physa</a:t>
            </a:r>
            <a:r>
              <a:rPr lang="en-US" i="1" dirty="0" smtClean="0"/>
              <a:t> </a:t>
            </a:r>
            <a:r>
              <a:rPr lang="en-US" i="1" dirty="0" err="1" smtClean="0"/>
              <a:t>acuta</a:t>
            </a:r>
            <a:r>
              <a:rPr lang="en-US" dirty="0" smtClean="0"/>
              <a:t> juveniles show similar </a:t>
            </a:r>
            <a:r>
              <a:rPr lang="en-US" dirty="0" smtClean="0"/>
              <a:t>behaviors in </a:t>
            </a:r>
            <a:r>
              <a:rPr lang="en-US" dirty="0" smtClean="0"/>
              <a:t>the presence of a crushed </a:t>
            </a:r>
            <a:r>
              <a:rPr lang="en-US" dirty="0" err="1" smtClean="0"/>
              <a:t>conspecific</a:t>
            </a:r>
            <a:r>
              <a:rPr lang="en-US" dirty="0" smtClean="0"/>
              <a:t> cue?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588"/>
            <a:ext cx="845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Raised </a:t>
            </a:r>
            <a:r>
              <a:rPr lang="en-US" i="1" dirty="0" err="1" smtClean="0"/>
              <a:t>Physa</a:t>
            </a:r>
            <a:r>
              <a:rPr lang="en-US" i="1" dirty="0" smtClean="0"/>
              <a:t> </a:t>
            </a:r>
            <a:r>
              <a:rPr lang="en-US" i="1" dirty="0" err="1" smtClean="0"/>
              <a:t>acuta</a:t>
            </a:r>
            <a:r>
              <a:rPr lang="en-US" dirty="0" smtClean="0"/>
              <a:t> in aquaria in the lab from Fall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Developed 30mm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smtClean="0"/>
              <a:t>30mm </a:t>
            </a:r>
            <a:r>
              <a:rPr lang="en-US" dirty="0" err="1" smtClean="0"/>
              <a:t>x</a:t>
            </a:r>
            <a:r>
              <a:rPr lang="en-US" dirty="0" smtClean="0"/>
              <a:t> 10mm </a:t>
            </a:r>
            <a:r>
              <a:rPr lang="en-US" dirty="0" smtClean="0"/>
              <a:t>copper enclosure to conduct </a:t>
            </a:r>
            <a:r>
              <a:rPr lang="en-US" dirty="0" smtClean="0"/>
              <a:t>trials</a:t>
            </a:r>
          </a:p>
          <a:p>
            <a:r>
              <a:rPr lang="en-US" dirty="0" smtClean="0"/>
              <a:t>10 snails per trial, 5 trials per treatment of control and crushed </a:t>
            </a:r>
            <a:r>
              <a:rPr lang="en-US" dirty="0" err="1" smtClean="0"/>
              <a:t>conspecifics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86150"/>
            <a:ext cx="4495800" cy="3371850"/>
          </a:xfrm>
          <a:prstGeom prst="rect">
            <a:avLst/>
          </a:prstGeom>
        </p:spPr>
      </p:pic>
      <p:pic>
        <p:nvPicPr>
          <p:cNvPr id="5" name="Picture 4" descr="Tank 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Snail shell length measured and averaged before each </a:t>
            </a:r>
            <a:r>
              <a:rPr lang="en-US" dirty="0" smtClean="0"/>
              <a:t>trial</a:t>
            </a:r>
          </a:p>
          <a:p>
            <a:r>
              <a:rPr lang="en-US" dirty="0" smtClean="0"/>
              <a:t>10mL of aquarium water added to </a:t>
            </a:r>
            <a:r>
              <a:rPr lang="en-US" dirty="0" smtClean="0"/>
              <a:t>enclosure </a:t>
            </a:r>
          </a:p>
          <a:p>
            <a:r>
              <a:rPr lang="en-US" dirty="0" smtClean="0"/>
              <a:t>Snails acclimate for 2 minutes</a:t>
            </a:r>
          </a:p>
          <a:p>
            <a:r>
              <a:rPr lang="en-US" dirty="0" smtClean="0"/>
              <a:t>5mL of cue added (aquarium for control, filtered crushed </a:t>
            </a:r>
            <a:r>
              <a:rPr lang="en-US" dirty="0" err="1" smtClean="0"/>
              <a:t>conspecifics</a:t>
            </a:r>
            <a:r>
              <a:rPr lang="en-US" dirty="0" smtClean="0"/>
              <a:t> water for experimental) </a:t>
            </a:r>
            <a:endParaRPr lang="en-US" dirty="0" smtClean="0"/>
          </a:p>
          <a:p>
            <a:r>
              <a:rPr lang="en-US" dirty="0" smtClean="0"/>
              <a:t>Behaviors observed</a:t>
            </a:r>
            <a:r>
              <a:rPr lang="en-US" dirty="0" smtClean="0"/>
              <a:t> for 15 minutes per </a:t>
            </a:r>
            <a:r>
              <a:rPr lang="en-US" dirty="0" smtClean="0"/>
              <a:t>trials: interactions, shell-shaking, shell-avoidance, hiding, release from substrate, bailing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43912"/>
          </a:xfrm>
        </p:spPr>
        <p:txBody>
          <a:bodyPr>
            <a:normAutofit/>
          </a:bodyPr>
          <a:lstStyle/>
          <a:p>
            <a:r>
              <a:rPr lang="en-US" dirty="0" smtClean="0"/>
              <a:t>Shell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shaking</a:t>
            </a:r>
            <a:endParaRPr lang="en-US" dirty="0"/>
          </a:p>
        </p:txBody>
      </p:sp>
      <p:pic>
        <p:nvPicPr>
          <p:cNvPr id="8" name="Shell shaking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5400" y="1475509"/>
            <a:ext cx="6578600" cy="538249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Behaviors: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ell avoidance clip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7800" y="1600200"/>
            <a:ext cx="6426200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534400" cy="2191512"/>
          </a:xfrm>
        </p:spPr>
        <p:txBody>
          <a:bodyPr>
            <a:normAutofit/>
          </a:bodyPr>
          <a:lstStyle/>
          <a:p>
            <a:r>
              <a:rPr lang="en-US" dirty="0" smtClean="0"/>
              <a:t>Shell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avoidance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Behaviors: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3657600"/>
            <a:ext cx="1447800" cy="12954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447800" y="2209800"/>
            <a:ext cx="6553200" cy="3810000"/>
          </a:xfrm>
          <a:prstGeom prst="frame">
            <a:avLst/>
          </a:prstGeom>
          <a:gradFill>
            <a:gsLst>
              <a:gs pos="0">
                <a:srgbClr val="FF6600"/>
              </a:gs>
              <a:gs pos="68000">
                <a:srgbClr val="FF6600"/>
              </a:gs>
              <a:gs pos="100000">
                <a:srgbClr val="EFC25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161288"/>
            <a:ext cx="7239000" cy="158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mount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81500" y="4878389"/>
            <a:ext cx="533400" cy="609600"/>
            <a:chOff x="6172200" y="4876800"/>
            <a:chExt cx="533400" cy="609600"/>
          </a:xfrm>
        </p:grpSpPr>
        <p:sp>
          <p:nvSpPr>
            <p:cNvPr id="6" name="Teardrop 5"/>
            <p:cNvSpPr/>
            <p:nvPr/>
          </p:nvSpPr>
          <p:spPr>
            <a:xfrm>
              <a:off x="6172200" y="5181600"/>
              <a:ext cx="533400" cy="30480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/>
            <p:cNvSpPr/>
            <p:nvPr/>
          </p:nvSpPr>
          <p:spPr>
            <a:xfrm>
              <a:off x="6172200" y="4876800"/>
              <a:ext cx="533400" cy="30480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rot="10800000">
            <a:off x="3429000" y="5181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590800" y="4878389"/>
            <a:ext cx="533400" cy="609600"/>
            <a:chOff x="6172200" y="4876800"/>
            <a:chExt cx="533400" cy="609600"/>
          </a:xfrm>
        </p:grpSpPr>
        <p:sp>
          <p:nvSpPr>
            <p:cNvPr id="12" name="Teardrop 11"/>
            <p:cNvSpPr/>
            <p:nvPr/>
          </p:nvSpPr>
          <p:spPr>
            <a:xfrm>
              <a:off x="6172200" y="5181600"/>
              <a:ext cx="533400" cy="30480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>
              <a:off x="6172200" y="4876800"/>
              <a:ext cx="533400" cy="30480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1981200" y="3049588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14900" y="26802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Water surface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ardrop 16"/>
          <p:cNvSpPr/>
          <p:nvPr/>
        </p:nvSpPr>
        <p:spPr>
          <a:xfrm>
            <a:off x="6934200" y="5183189"/>
            <a:ext cx="533400" cy="304800"/>
          </a:xfrm>
          <a:prstGeom prst="teardrop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>
            <a:off x="5867400" y="5183189"/>
            <a:ext cx="533400" cy="304800"/>
          </a:xfrm>
          <a:prstGeom prst="teardrop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6667500" y="4953796"/>
            <a:ext cx="495300" cy="150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ardrop 22"/>
          <p:cNvSpPr/>
          <p:nvPr/>
        </p:nvSpPr>
        <p:spPr>
          <a:xfrm>
            <a:off x="5867400" y="4876800"/>
            <a:ext cx="533400" cy="304800"/>
          </a:xfrm>
          <a:prstGeom prst="teardrop">
            <a:avLst/>
          </a:prstGeom>
          <a:solidFill>
            <a:schemeClr val="accent6">
              <a:lumMod val="50000"/>
              <a:alpha val="49000"/>
            </a:schemeClr>
          </a:solidFill>
          <a:ln>
            <a:solidFill>
              <a:schemeClr val="accent1">
                <a:shade val="50000"/>
                <a:satMod val="10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105400" y="5183189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57200" y="1325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Behaviors: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432</TotalTime>
  <Words>432</Words>
  <Application>Microsoft Macintosh PowerPoint</Application>
  <PresentationFormat>On-screen Show (4:3)</PresentationFormat>
  <Paragraphs>86</Paragraphs>
  <Slides>18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  Change in juvenile Physa acuta behavior in the presence of  crushed  conspecific  cue </vt:lpstr>
      <vt:lpstr>Project Evolution</vt:lpstr>
      <vt:lpstr>Introduction: Physa Acuta</vt:lpstr>
      <vt:lpstr>Interesting Behavior</vt:lpstr>
      <vt:lpstr>Methods</vt:lpstr>
      <vt:lpstr>Methods </vt:lpstr>
      <vt:lpstr>Shell- shaking</vt:lpstr>
      <vt:lpstr>Shell- avoidance</vt:lpstr>
      <vt:lpstr>Sustained mount</vt:lpstr>
      <vt:lpstr>Hide</vt:lpstr>
      <vt:lpstr>Bail</vt:lpstr>
      <vt:lpstr>Release from Substrate </vt:lpstr>
      <vt:lpstr>Results</vt:lpstr>
      <vt:lpstr>Results</vt:lpstr>
      <vt:lpstr>Results</vt:lpstr>
      <vt:lpstr>Discussion</vt:lpstr>
      <vt:lpstr>Improvements &amp; Future Research</vt:lpstr>
      <vt:lpstr>Questions?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in juvenile Physa acuta behavior in presence of  crushed  conspecifics </dc:title>
  <dc:creator>J V</dc:creator>
  <cp:lastModifiedBy>J V</cp:lastModifiedBy>
  <cp:revision>60</cp:revision>
  <dcterms:created xsi:type="dcterms:W3CDTF">2013-05-02T01:07:37Z</dcterms:created>
  <dcterms:modified xsi:type="dcterms:W3CDTF">2013-05-02T04:02:49Z</dcterms:modified>
</cp:coreProperties>
</file>