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66" r:id="rId3"/>
    <p:sldId id="284" r:id="rId4"/>
    <p:sldId id="267" r:id="rId5"/>
    <p:sldId id="270" r:id="rId6"/>
    <p:sldId id="262" r:id="rId7"/>
    <p:sldId id="263" r:id="rId8"/>
    <p:sldId id="282" r:id="rId9"/>
    <p:sldId id="261" r:id="rId10"/>
    <p:sldId id="268" r:id="rId11"/>
    <p:sldId id="269" r:id="rId12"/>
    <p:sldId id="272" r:id="rId13"/>
    <p:sldId id="274" r:id="rId14"/>
    <p:sldId id="273" r:id="rId15"/>
    <p:sldId id="275" r:id="rId16"/>
    <p:sldId id="276" r:id="rId17"/>
    <p:sldId id="277" r:id="rId18"/>
    <p:sldId id="279" r:id="rId19"/>
    <p:sldId id="278" r:id="rId20"/>
    <p:sldId id="280" r:id="rId21"/>
    <p:sldId id="281"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3979" autoAdjust="0"/>
  </p:normalViewPr>
  <p:slideViewPr>
    <p:cSldViewPr>
      <p:cViewPr>
        <p:scale>
          <a:sx n="54" d="100"/>
          <a:sy n="54" d="100"/>
        </p:scale>
        <p:origin x="-1794" y="-17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C4184-6587-4DBF-B6F4-9A6A41C4E67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7359F8D-DEDA-44B2-8370-FADDACCC1ABB}">
      <dgm:prSet phldrT="[Text]"/>
      <dgm:spPr/>
      <dgm:t>
        <a:bodyPr/>
        <a:lstStyle/>
        <a:p>
          <a:r>
            <a:rPr lang="en-US" dirty="0" smtClean="0"/>
            <a:t>Grinding of Samples</a:t>
          </a:r>
          <a:endParaRPr lang="en-US" dirty="0"/>
        </a:p>
      </dgm:t>
    </dgm:pt>
    <dgm:pt modelId="{92E0BCBE-D0A3-48A7-82A6-98092A5A8438}" type="parTrans" cxnId="{2894ABE5-816A-4FBE-9080-D305BAC24A6F}">
      <dgm:prSet/>
      <dgm:spPr/>
      <dgm:t>
        <a:bodyPr/>
        <a:lstStyle/>
        <a:p>
          <a:endParaRPr lang="en-US"/>
        </a:p>
      </dgm:t>
    </dgm:pt>
    <dgm:pt modelId="{E062DB0D-7947-4528-8DCC-418343C16C9E}" type="sibTrans" cxnId="{2894ABE5-816A-4FBE-9080-D305BAC24A6F}">
      <dgm:prSet/>
      <dgm:spPr>
        <a:solidFill>
          <a:schemeClr val="accent1">
            <a:lumMod val="75000"/>
          </a:schemeClr>
        </a:solidFill>
      </dgm:spPr>
      <dgm:t>
        <a:bodyPr/>
        <a:lstStyle/>
        <a:p>
          <a:endParaRPr lang="en-US"/>
        </a:p>
      </dgm:t>
    </dgm:pt>
    <dgm:pt modelId="{D6F0C496-A3A3-42D7-AAA6-BD1F92E709A1}">
      <dgm:prSet phldrT="[Text]"/>
      <dgm:spPr/>
      <dgm:t>
        <a:bodyPr/>
        <a:lstStyle/>
        <a:p>
          <a:r>
            <a:rPr lang="en-US" dirty="0" smtClean="0"/>
            <a:t>Genomic DNA Extraction</a:t>
          </a:r>
          <a:endParaRPr lang="en-US" dirty="0"/>
        </a:p>
      </dgm:t>
    </dgm:pt>
    <dgm:pt modelId="{F5E5A559-1F53-4253-BF4A-C62DD30CE734}" type="parTrans" cxnId="{CAB0BCAB-E067-4FC5-8FBB-328E3EA3402F}">
      <dgm:prSet/>
      <dgm:spPr/>
      <dgm:t>
        <a:bodyPr/>
        <a:lstStyle/>
        <a:p>
          <a:endParaRPr lang="en-US"/>
        </a:p>
      </dgm:t>
    </dgm:pt>
    <dgm:pt modelId="{06A9F997-BE72-4844-B147-046E0A8A7783}" type="sibTrans" cxnId="{CAB0BCAB-E067-4FC5-8FBB-328E3EA3402F}">
      <dgm:prSet/>
      <dgm:spPr>
        <a:solidFill>
          <a:schemeClr val="accent1">
            <a:lumMod val="75000"/>
          </a:schemeClr>
        </a:solidFill>
      </dgm:spPr>
      <dgm:t>
        <a:bodyPr/>
        <a:lstStyle/>
        <a:p>
          <a:endParaRPr lang="en-US"/>
        </a:p>
      </dgm:t>
    </dgm:pt>
    <dgm:pt modelId="{90781EE1-9D37-4D5E-9AD2-CB51A3328F57}">
      <dgm:prSet phldrT="[Text]"/>
      <dgm:spPr/>
      <dgm:t>
        <a:bodyPr/>
        <a:lstStyle/>
        <a:p>
          <a:r>
            <a:rPr lang="en-US" dirty="0" smtClean="0"/>
            <a:t>PCR</a:t>
          </a:r>
          <a:endParaRPr lang="en-US" dirty="0"/>
        </a:p>
      </dgm:t>
    </dgm:pt>
    <dgm:pt modelId="{31A7E67F-9650-4BC3-B61F-9E0AC5BB8C2E}" type="parTrans" cxnId="{31FF3F15-E11F-4207-84A8-93FACF8651C5}">
      <dgm:prSet/>
      <dgm:spPr/>
      <dgm:t>
        <a:bodyPr/>
        <a:lstStyle/>
        <a:p>
          <a:endParaRPr lang="en-US"/>
        </a:p>
      </dgm:t>
    </dgm:pt>
    <dgm:pt modelId="{E1A98894-1C4A-4F3F-977E-88009BB2AF52}" type="sibTrans" cxnId="{31FF3F15-E11F-4207-84A8-93FACF8651C5}">
      <dgm:prSet/>
      <dgm:spPr>
        <a:solidFill>
          <a:schemeClr val="accent1">
            <a:lumMod val="75000"/>
          </a:schemeClr>
        </a:solidFill>
      </dgm:spPr>
      <dgm:t>
        <a:bodyPr/>
        <a:lstStyle/>
        <a:p>
          <a:endParaRPr lang="en-US"/>
        </a:p>
      </dgm:t>
    </dgm:pt>
    <dgm:pt modelId="{7A65FD9A-75AB-4A2E-8D45-49DB2CB6CB12}">
      <dgm:prSet phldrT="[Text]"/>
      <dgm:spPr/>
      <dgm:t>
        <a:bodyPr/>
        <a:lstStyle/>
        <a:p>
          <a:r>
            <a:rPr lang="en-US" dirty="0" smtClean="0"/>
            <a:t>Gel Electrophoresis</a:t>
          </a:r>
          <a:endParaRPr lang="en-US" dirty="0"/>
        </a:p>
      </dgm:t>
    </dgm:pt>
    <dgm:pt modelId="{DDB4EF14-DBB9-455A-A3A8-90A121828F8B}" type="parTrans" cxnId="{8071978B-C922-4CF1-BB80-2CC8F4C04121}">
      <dgm:prSet/>
      <dgm:spPr/>
      <dgm:t>
        <a:bodyPr/>
        <a:lstStyle/>
        <a:p>
          <a:endParaRPr lang="en-US"/>
        </a:p>
      </dgm:t>
    </dgm:pt>
    <dgm:pt modelId="{0559FB2D-6D79-4E58-A6F5-75B4AAF955CC}" type="sibTrans" cxnId="{8071978B-C922-4CF1-BB80-2CC8F4C04121}">
      <dgm:prSet/>
      <dgm:spPr>
        <a:solidFill>
          <a:schemeClr val="accent1">
            <a:lumMod val="75000"/>
          </a:schemeClr>
        </a:solidFill>
      </dgm:spPr>
      <dgm:t>
        <a:bodyPr/>
        <a:lstStyle/>
        <a:p>
          <a:endParaRPr lang="en-US"/>
        </a:p>
      </dgm:t>
    </dgm:pt>
    <dgm:pt modelId="{7A2B0767-DB78-4EA3-849B-3BC228DC7397}">
      <dgm:prSet phldrT="[Text]"/>
      <dgm:spPr/>
      <dgm:t>
        <a:bodyPr/>
        <a:lstStyle/>
        <a:p>
          <a:r>
            <a:rPr lang="en-US" dirty="0" smtClean="0"/>
            <a:t>Purification of PCR</a:t>
          </a:r>
          <a:endParaRPr lang="en-US" dirty="0"/>
        </a:p>
      </dgm:t>
    </dgm:pt>
    <dgm:pt modelId="{A0D45911-972B-482F-B023-DF5DF7AB191A}" type="parTrans" cxnId="{8EEC1B48-B771-4E96-BB94-1784A4FCFB3E}">
      <dgm:prSet/>
      <dgm:spPr/>
      <dgm:t>
        <a:bodyPr/>
        <a:lstStyle/>
        <a:p>
          <a:endParaRPr lang="en-US"/>
        </a:p>
      </dgm:t>
    </dgm:pt>
    <dgm:pt modelId="{993FEA6F-8F42-4A93-972A-22006DE8FA6B}" type="sibTrans" cxnId="{8EEC1B48-B771-4E96-BB94-1784A4FCFB3E}">
      <dgm:prSet/>
      <dgm:spPr>
        <a:solidFill>
          <a:schemeClr val="accent1">
            <a:lumMod val="75000"/>
          </a:schemeClr>
        </a:solidFill>
      </dgm:spPr>
      <dgm:t>
        <a:bodyPr/>
        <a:lstStyle/>
        <a:p>
          <a:endParaRPr lang="en-US"/>
        </a:p>
      </dgm:t>
    </dgm:pt>
    <dgm:pt modelId="{300CC720-D932-4C09-9C99-521DB7B2790B}">
      <dgm:prSet/>
      <dgm:spPr/>
      <dgm:t>
        <a:bodyPr/>
        <a:lstStyle/>
        <a:p>
          <a:r>
            <a:rPr lang="en-US" dirty="0" smtClean="0"/>
            <a:t>Analysis </a:t>
          </a:r>
          <a:endParaRPr lang="en-US" dirty="0"/>
        </a:p>
      </dgm:t>
    </dgm:pt>
    <dgm:pt modelId="{EC6922E0-D282-4E2E-A8CA-3778D043F1B3}" type="parTrans" cxnId="{20EE1D4D-13AE-4501-A461-7D3CD6C3FC61}">
      <dgm:prSet/>
      <dgm:spPr/>
      <dgm:t>
        <a:bodyPr/>
        <a:lstStyle/>
        <a:p>
          <a:endParaRPr lang="en-US"/>
        </a:p>
      </dgm:t>
    </dgm:pt>
    <dgm:pt modelId="{0EB2DF29-EC3A-40C9-B33C-07F34D4F7547}" type="sibTrans" cxnId="{20EE1D4D-13AE-4501-A461-7D3CD6C3FC61}">
      <dgm:prSet/>
      <dgm:spPr/>
      <dgm:t>
        <a:bodyPr/>
        <a:lstStyle/>
        <a:p>
          <a:endParaRPr lang="en-US"/>
        </a:p>
      </dgm:t>
    </dgm:pt>
    <dgm:pt modelId="{D9C732F2-49A1-4BFD-8526-33F34742FE73}">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Geneious v5.6.5</a:t>
          </a:r>
        </a:p>
      </dgm:t>
    </dgm:pt>
    <dgm:pt modelId="{8481782E-90CD-4740-A0A0-04B82E37E9FB}" type="parTrans" cxnId="{AEBD6EDC-EC8F-428E-A195-E77ECA30E80A}">
      <dgm:prSet/>
      <dgm:spPr/>
      <dgm:t>
        <a:bodyPr/>
        <a:lstStyle/>
        <a:p>
          <a:endParaRPr lang="en-US"/>
        </a:p>
      </dgm:t>
    </dgm:pt>
    <dgm:pt modelId="{8DFED7D6-80CF-45C3-B180-BE48C07FC66C}" type="sibTrans" cxnId="{AEBD6EDC-EC8F-428E-A195-E77ECA30E80A}">
      <dgm:prSet/>
      <dgm:spPr>
        <a:solidFill>
          <a:schemeClr val="accent1">
            <a:lumMod val="75000"/>
          </a:schemeClr>
        </a:solidFill>
      </dgm:spPr>
      <dgm:t>
        <a:bodyPr/>
        <a:lstStyle/>
        <a:p>
          <a:endParaRPr lang="en-US"/>
        </a:p>
      </dgm:t>
    </dgm:pt>
    <dgm:pt modelId="{735DF929-7988-49F9-85D1-285B068828BA}">
      <dgm:prSet/>
      <dgm:spPr/>
      <dgm:t>
        <a:bodyPr/>
        <a:lstStyle/>
        <a:p>
          <a:r>
            <a:rPr lang="en-US" dirty="0" smtClean="0"/>
            <a:t>Sequencing</a:t>
          </a:r>
          <a:endParaRPr lang="en-US" dirty="0"/>
        </a:p>
      </dgm:t>
    </dgm:pt>
    <dgm:pt modelId="{9B1C04CE-DB28-472F-B4FB-3EDEC09C5CB6}" type="parTrans" cxnId="{96BFED09-DE07-4F24-9864-F6D2DFAB89F0}">
      <dgm:prSet/>
      <dgm:spPr/>
      <dgm:t>
        <a:bodyPr/>
        <a:lstStyle/>
        <a:p>
          <a:endParaRPr lang="en-US"/>
        </a:p>
      </dgm:t>
    </dgm:pt>
    <dgm:pt modelId="{AA915F48-62BB-4570-A333-89C17E77C9D9}" type="sibTrans" cxnId="{96BFED09-DE07-4F24-9864-F6D2DFAB89F0}">
      <dgm:prSet/>
      <dgm:spPr>
        <a:solidFill>
          <a:schemeClr val="accent1">
            <a:lumMod val="75000"/>
          </a:schemeClr>
        </a:solidFill>
      </dgm:spPr>
      <dgm:t>
        <a:bodyPr/>
        <a:lstStyle/>
        <a:p>
          <a:endParaRPr lang="en-US"/>
        </a:p>
      </dgm:t>
    </dgm:pt>
    <dgm:pt modelId="{0838481D-F107-4EC5-8613-BDFB8D23D604}" type="pres">
      <dgm:prSet presAssocID="{A84C4184-6587-4DBF-B6F4-9A6A41C4E67C}" presName="diagram" presStyleCnt="0">
        <dgm:presLayoutVars>
          <dgm:dir/>
          <dgm:resizeHandles val="exact"/>
        </dgm:presLayoutVars>
      </dgm:prSet>
      <dgm:spPr/>
      <dgm:t>
        <a:bodyPr/>
        <a:lstStyle/>
        <a:p>
          <a:endParaRPr lang="en-US"/>
        </a:p>
      </dgm:t>
    </dgm:pt>
    <dgm:pt modelId="{C043F2E8-A90B-4957-B3A3-47B479235251}" type="pres">
      <dgm:prSet presAssocID="{47359F8D-DEDA-44B2-8370-FADDACCC1ABB}" presName="node" presStyleLbl="node1" presStyleIdx="0" presStyleCnt="8">
        <dgm:presLayoutVars>
          <dgm:bulletEnabled val="1"/>
        </dgm:presLayoutVars>
      </dgm:prSet>
      <dgm:spPr/>
      <dgm:t>
        <a:bodyPr/>
        <a:lstStyle/>
        <a:p>
          <a:endParaRPr lang="en-US"/>
        </a:p>
      </dgm:t>
    </dgm:pt>
    <dgm:pt modelId="{27A701A5-B6B0-421A-9F43-715366C41B5C}" type="pres">
      <dgm:prSet presAssocID="{E062DB0D-7947-4528-8DCC-418343C16C9E}" presName="sibTrans" presStyleLbl="sibTrans2D1" presStyleIdx="0" presStyleCnt="7"/>
      <dgm:spPr/>
      <dgm:t>
        <a:bodyPr/>
        <a:lstStyle/>
        <a:p>
          <a:endParaRPr lang="en-US"/>
        </a:p>
      </dgm:t>
    </dgm:pt>
    <dgm:pt modelId="{DBA25052-0BE3-431D-8278-2E77FD48ECCF}" type="pres">
      <dgm:prSet presAssocID="{E062DB0D-7947-4528-8DCC-418343C16C9E}" presName="connectorText" presStyleLbl="sibTrans2D1" presStyleIdx="0" presStyleCnt="7"/>
      <dgm:spPr/>
      <dgm:t>
        <a:bodyPr/>
        <a:lstStyle/>
        <a:p>
          <a:endParaRPr lang="en-US"/>
        </a:p>
      </dgm:t>
    </dgm:pt>
    <dgm:pt modelId="{2BBC9BE3-E974-4956-99FD-15AA21A8AE46}" type="pres">
      <dgm:prSet presAssocID="{D6F0C496-A3A3-42D7-AAA6-BD1F92E709A1}" presName="node" presStyleLbl="node1" presStyleIdx="1" presStyleCnt="8" custLinFactNeighborX="-2328" custLinFactNeighborY="4072">
        <dgm:presLayoutVars>
          <dgm:bulletEnabled val="1"/>
        </dgm:presLayoutVars>
      </dgm:prSet>
      <dgm:spPr/>
      <dgm:t>
        <a:bodyPr/>
        <a:lstStyle/>
        <a:p>
          <a:endParaRPr lang="en-US"/>
        </a:p>
      </dgm:t>
    </dgm:pt>
    <dgm:pt modelId="{5B1C8E2C-F182-4C66-A474-5372B02405B2}" type="pres">
      <dgm:prSet presAssocID="{06A9F997-BE72-4844-B147-046E0A8A7783}" presName="sibTrans" presStyleLbl="sibTrans2D1" presStyleIdx="1" presStyleCnt="7"/>
      <dgm:spPr/>
      <dgm:t>
        <a:bodyPr/>
        <a:lstStyle/>
        <a:p>
          <a:endParaRPr lang="en-US"/>
        </a:p>
      </dgm:t>
    </dgm:pt>
    <dgm:pt modelId="{593BF7A6-A227-4405-B77D-50178457A8C7}" type="pres">
      <dgm:prSet presAssocID="{06A9F997-BE72-4844-B147-046E0A8A7783}" presName="connectorText" presStyleLbl="sibTrans2D1" presStyleIdx="1" presStyleCnt="7"/>
      <dgm:spPr/>
      <dgm:t>
        <a:bodyPr/>
        <a:lstStyle/>
        <a:p>
          <a:endParaRPr lang="en-US"/>
        </a:p>
      </dgm:t>
    </dgm:pt>
    <dgm:pt modelId="{2B3140BB-AC24-42BE-BA39-B7BB967B2B50}" type="pres">
      <dgm:prSet presAssocID="{90781EE1-9D37-4D5E-9AD2-CB51A3328F57}" presName="node" presStyleLbl="node1" presStyleIdx="2" presStyleCnt="8">
        <dgm:presLayoutVars>
          <dgm:bulletEnabled val="1"/>
        </dgm:presLayoutVars>
      </dgm:prSet>
      <dgm:spPr/>
      <dgm:t>
        <a:bodyPr/>
        <a:lstStyle/>
        <a:p>
          <a:endParaRPr lang="en-US"/>
        </a:p>
      </dgm:t>
    </dgm:pt>
    <dgm:pt modelId="{0B27B644-C54A-4BBD-B5E4-6255DB461EC2}" type="pres">
      <dgm:prSet presAssocID="{E1A98894-1C4A-4F3F-977E-88009BB2AF52}" presName="sibTrans" presStyleLbl="sibTrans2D1" presStyleIdx="2" presStyleCnt="7"/>
      <dgm:spPr/>
      <dgm:t>
        <a:bodyPr/>
        <a:lstStyle/>
        <a:p>
          <a:endParaRPr lang="en-US"/>
        </a:p>
      </dgm:t>
    </dgm:pt>
    <dgm:pt modelId="{E1DFF534-99A6-4A88-89BB-230ED97C389A}" type="pres">
      <dgm:prSet presAssocID="{E1A98894-1C4A-4F3F-977E-88009BB2AF52}" presName="connectorText" presStyleLbl="sibTrans2D1" presStyleIdx="2" presStyleCnt="7"/>
      <dgm:spPr/>
      <dgm:t>
        <a:bodyPr/>
        <a:lstStyle/>
        <a:p>
          <a:endParaRPr lang="en-US"/>
        </a:p>
      </dgm:t>
    </dgm:pt>
    <dgm:pt modelId="{4943CCAC-276C-430E-BE09-9FD8FA4682A9}" type="pres">
      <dgm:prSet presAssocID="{7A65FD9A-75AB-4A2E-8D45-49DB2CB6CB12}" presName="node" presStyleLbl="node1" presStyleIdx="3" presStyleCnt="8">
        <dgm:presLayoutVars>
          <dgm:bulletEnabled val="1"/>
        </dgm:presLayoutVars>
      </dgm:prSet>
      <dgm:spPr/>
      <dgm:t>
        <a:bodyPr/>
        <a:lstStyle/>
        <a:p>
          <a:endParaRPr lang="en-US"/>
        </a:p>
      </dgm:t>
    </dgm:pt>
    <dgm:pt modelId="{060AC957-729B-47BD-AFD1-E6887A11575E}" type="pres">
      <dgm:prSet presAssocID="{0559FB2D-6D79-4E58-A6F5-75B4AAF955CC}" presName="sibTrans" presStyleLbl="sibTrans2D1" presStyleIdx="3" presStyleCnt="7"/>
      <dgm:spPr/>
      <dgm:t>
        <a:bodyPr/>
        <a:lstStyle/>
        <a:p>
          <a:endParaRPr lang="en-US"/>
        </a:p>
      </dgm:t>
    </dgm:pt>
    <dgm:pt modelId="{B3BADA2F-030D-429F-8F4C-974F77661360}" type="pres">
      <dgm:prSet presAssocID="{0559FB2D-6D79-4E58-A6F5-75B4AAF955CC}" presName="connectorText" presStyleLbl="sibTrans2D1" presStyleIdx="3" presStyleCnt="7"/>
      <dgm:spPr/>
      <dgm:t>
        <a:bodyPr/>
        <a:lstStyle/>
        <a:p>
          <a:endParaRPr lang="en-US"/>
        </a:p>
      </dgm:t>
    </dgm:pt>
    <dgm:pt modelId="{F225EE7F-48C4-42D6-8EFF-057BD2372F65}" type="pres">
      <dgm:prSet presAssocID="{7A2B0767-DB78-4EA3-849B-3BC228DC7397}" presName="node" presStyleLbl="node1" presStyleIdx="4" presStyleCnt="8">
        <dgm:presLayoutVars>
          <dgm:bulletEnabled val="1"/>
        </dgm:presLayoutVars>
      </dgm:prSet>
      <dgm:spPr/>
      <dgm:t>
        <a:bodyPr/>
        <a:lstStyle/>
        <a:p>
          <a:endParaRPr lang="en-US"/>
        </a:p>
      </dgm:t>
    </dgm:pt>
    <dgm:pt modelId="{EB4432E8-53D7-4E2B-9B5F-46ECA115BDA0}" type="pres">
      <dgm:prSet presAssocID="{993FEA6F-8F42-4A93-972A-22006DE8FA6B}" presName="sibTrans" presStyleLbl="sibTrans2D1" presStyleIdx="4" presStyleCnt="7"/>
      <dgm:spPr/>
      <dgm:t>
        <a:bodyPr/>
        <a:lstStyle/>
        <a:p>
          <a:endParaRPr lang="en-US"/>
        </a:p>
      </dgm:t>
    </dgm:pt>
    <dgm:pt modelId="{EE5A465F-7DEB-49A5-B3BB-B83ACC22C9E5}" type="pres">
      <dgm:prSet presAssocID="{993FEA6F-8F42-4A93-972A-22006DE8FA6B}" presName="connectorText" presStyleLbl="sibTrans2D1" presStyleIdx="4" presStyleCnt="7"/>
      <dgm:spPr/>
      <dgm:t>
        <a:bodyPr/>
        <a:lstStyle/>
        <a:p>
          <a:endParaRPr lang="en-US"/>
        </a:p>
      </dgm:t>
    </dgm:pt>
    <dgm:pt modelId="{EA951559-EDD1-4EEB-AC12-08BBB5E24530}" type="pres">
      <dgm:prSet presAssocID="{735DF929-7988-49F9-85D1-285B068828BA}" presName="node" presStyleLbl="node1" presStyleIdx="5" presStyleCnt="8">
        <dgm:presLayoutVars>
          <dgm:bulletEnabled val="1"/>
        </dgm:presLayoutVars>
      </dgm:prSet>
      <dgm:spPr/>
      <dgm:t>
        <a:bodyPr/>
        <a:lstStyle/>
        <a:p>
          <a:endParaRPr lang="en-US"/>
        </a:p>
      </dgm:t>
    </dgm:pt>
    <dgm:pt modelId="{7EFAFDD9-BE8F-4FE4-9986-98BD539B38AA}" type="pres">
      <dgm:prSet presAssocID="{AA915F48-62BB-4570-A333-89C17E77C9D9}" presName="sibTrans" presStyleLbl="sibTrans2D1" presStyleIdx="5" presStyleCnt="7"/>
      <dgm:spPr/>
      <dgm:t>
        <a:bodyPr/>
        <a:lstStyle/>
        <a:p>
          <a:endParaRPr lang="en-US"/>
        </a:p>
      </dgm:t>
    </dgm:pt>
    <dgm:pt modelId="{C30FF23B-0103-4313-93C7-E502E5C0E95D}" type="pres">
      <dgm:prSet presAssocID="{AA915F48-62BB-4570-A333-89C17E77C9D9}" presName="connectorText" presStyleLbl="sibTrans2D1" presStyleIdx="5" presStyleCnt="7"/>
      <dgm:spPr/>
      <dgm:t>
        <a:bodyPr/>
        <a:lstStyle/>
        <a:p>
          <a:endParaRPr lang="en-US"/>
        </a:p>
      </dgm:t>
    </dgm:pt>
    <dgm:pt modelId="{5ACA3873-3BFB-4C48-80D5-E7625686F977}" type="pres">
      <dgm:prSet presAssocID="{D9C732F2-49A1-4BFD-8526-33F34742FE73}" presName="node" presStyleLbl="node1" presStyleIdx="6" presStyleCnt="8">
        <dgm:presLayoutVars>
          <dgm:bulletEnabled val="1"/>
        </dgm:presLayoutVars>
      </dgm:prSet>
      <dgm:spPr/>
      <dgm:t>
        <a:bodyPr/>
        <a:lstStyle/>
        <a:p>
          <a:endParaRPr lang="en-US"/>
        </a:p>
      </dgm:t>
    </dgm:pt>
    <dgm:pt modelId="{49C6972B-2DA6-4736-86A3-4290762535C9}" type="pres">
      <dgm:prSet presAssocID="{8DFED7D6-80CF-45C3-B180-BE48C07FC66C}" presName="sibTrans" presStyleLbl="sibTrans2D1" presStyleIdx="6" presStyleCnt="7"/>
      <dgm:spPr/>
      <dgm:t>
        <a:bodyPr/>
        <a:lstStyle/>
        <a:p>
          <a:endParaRPr lang="en-US"/>
        </a:p>
      </dgm:t>
    </dgm:pt>
    <dgm:pt modelId="{D09EC335-5602-4636-ABFC-C953787C76EE}" type="pres">
      <dgm:prSet presAssocID="{8DFED7D6-80CF-45C3-B180-BE48C07FC66C}" presName="connectorText" presStyleLbl="sibTrans2D1" presStyleIdx="6" presStyleCnt="7"/>
      <dgm:spPr/>
      <dgm:t>
        <a:bodyPr/>
        <a:lstStyle/>
        <a:p>
          <a:endParaRPr lang="en-US"/>
        </a:p>
      </dgm:t>
    </dgm:pt>
    <dgm:pt modelId="{98DB62D5-B4B5-4E49-BBC2-7BC571FA213A}" type="pres">
      <dgm:prSet presAssocID="{300CC720-D932-4C09-9C99-521DB7B2790B}" presName="node" presStyleLbl="node1" presStyleIdx="7" presStyleCnt="8" custLinFactNeighborX="-248" custLinFactNeighborY="-264">
        <dgm:presLayoutVars>
          <dgm:bulletEnabled val="1"/>
        </dgm:presLayoutVars>
      </dgm:prSet>
      <dgm:spPr/>
      <dgm:t>
        <a:bodyPr/>
        <a:lstStyle/>
        <a:p>
          <a:endParaRPr lang="en-US"/>
        </a:p>
      </dgm:t>
    </dgm:pt>
  </dgm:ptLst>
  <dgm:cxnLst>
    <dgm:cxn modelId="{49A2ED03-697D-4449-B5D0-CCD438AC714B}" type="presOf" srcId="{993FEA6F-8F42-4A93-972A-22006DE8FA6B}" destId="{EB4432E8-53D7-4E2B-9B5F-46ECA115BDA0}" srcOrd="0" destOrd="0" presId="urn:microsoft.com/office/officeart/2005/8/layout/process5"/>
    <dgm:cxn modelId="{CA0FEA47-FD6A-4EF8-9FE8-3E4D871DD434}" type="presOf" srcId="{D6F0C496-A3A3-42D7-AAA6-BD1F92E709A1}" destId="{2BBC9BE3-E974-4956-99FD-15AA21A8AE46}" srcOrd="0" destOrd="0" presId="urn:microsoft.com/office/officeart/2005/8/layout/process5"/>
    <dgm:cxn modelId="{90A57F37-F432-4B9B-877E-28CAA7889179}" type="presOf" srcId="{8DFED7D6-80CF-45C3-B180-BE48C07FC66C}" destId="{D09EC335-5602-4636-ABFC-C953787C76EE}" srcOrd="1" destOrd="0" presId="urn:microsoft.com/office/officeart/2005/8/layout/process5"/>
    <dgm:cxn modelId="{2B259799-8193-4D26-B8F2-F95C1797C2B2}" type="presOf" srcId="{0559FB2D-6D79-4E58-A6F5-75B4AAF955CC}" destId="{060AC957-729B-47BD-AFD1-E6887A11575E}" srcOrd="0" destOrd="0" presId="urn:microsoft.com/office/officeart/2005/8/layout/process5"/>
    <dgm:cxn modelId="{6046E53C-C944-4CB8-80C0-F7349C946128}" type="presOf" srcId="{8DFED7D6-80CF-45C3-B180-BE48C07FC66C}" destId="{49C6972B-2DA6-4736-86A3-4290762535C9}" srcOrd="0" destOrd="0" presId="urn:microsoft.com/office/officeart/2005/8/layout/process5"/>
    <dgm:cxn modelId="{043807AD-1978-49AD-A4EA-7B26374CA7A1}" type="presOf" srcId="{E062DB0D-7947-4528-8DCC-418343C16C9E}" destId="{DBA25052-0BE3-431D-8278-2E77FD48ECCF}" srcOrd="1" destOrd="0" presId="urn:microsoft.com/office/officeart/2005/8/layout/process5"/>
    <dgm:cxn modelId="{AC0D6E6F-430F-4F18-9E87-3F39D012CBFB}" type="presOf" srcId="{D9C732F2-49A1-4BFD-8526-33F34742FE73}" destId="{5ACA3873-3BFB-4C48-80D5-E7625686F977}" srcOrd="0" destOrd="0" presId="urn:microsoft.com/office/officeart/2005/8/layout/process5"/>
    <dgm:cxn modelId="{96BFED09-DE07-4F24-9864-F6D2DFAB89F0}" srcId="{A84C4184-6587-4DBF-B6F4-9A6A41C4E67C}" destId="{735DF929-7988-49F9-85D1-285B068828BA}" srcOrd="5" destOrd="0" parTransId="{9B1C04CE-DB28-472F-B4FB-3EDEC09C5CB6}" sibTransId="{AA915F48-62BB-4570-A333-89C17E77C9D9}"/>
    <dgm:cxn modelId="{682324C0-54C8-426E-9986-2D45DC204A3D}" type="presOf" srcId="{47359F8D-DEDA-44B2-8370-FADDACCC1ABB}" destId="{C043F2E8-A90B-4957-B3A3-47B479235251}" srcOrd="0" destOrd="0" presId="urn:microsoft.com/office/officeart/2005/8/layout/process5"/>
    <dgm:cxn modelId="{C828044B-9FC2-47DA-A9C4-F4EF672D51CC}" type="presOf" srcId="{AA915F48-62BB-4570-A333-89C17E77C9D9}" destId="{C30FF23B-0103-4313-93C7-E502E5C0E95D}" srcOrd="1" destOrd="0" presId="urn:microsoft.com/office/officeart/2005/8/layout/process5"/>
    <dgm:cxn modelId="{EA0FDE66-E72A-46A7-AC99-5FD8D8C200AA}" type="presOf" srcId="{E1A98894-1C4A-4F3F-977E-88009BB2AF52}" destId="{E1DFF534-99A6-4A88-89BB-230ED97C389A}" srcOrd="1" destOrd="0" presId="urn:microsoft.com/office/officeart/2005/8/layout/process5"/>
    <dgm:cxn modelId="{8071978B-C922-4CF1-BB80-2CC8F4C04121}" srcId="{A84C4184-6587-4DBF-B6F4-9A6A41C4E67C}" destId="{7A65FD9A-75AB-4A2E-8D45-49DB2CB6CB12}" srcOrd="3" destOrd="0" parTransId="{DDB4EF14-DBB9-455A-A3A8-90A121828F8B}" sibTransId="{0559FB2D-6D79-4E58-A6F5-75B4AAF955CC}"/>
    <dgm:cxn modelId="{AEBD6EDC-EC8F-428E-A195-E77ECA30E80A}" srcId="{A84C4184-6587-4DBF-B6F4-9A6A41C4E67C}" destId="{D9C732F2-49A1-4BFD-8526-33F34742FE73}" srcOrd="6" destOrd="0" parTransId="{8481782E-90CD-4740-A0A0-04B82E37E9FB}" sibTransId="{8DFED7D6-80CF-45C3-B180-BE48C07FC66C}"/>
    <dgm:cxn modelId="{31FF3F15-E11F-4207-84A8-93FACF8651C5}" srcId="{A84C4184-6587-4DBF-B6F4-9A6A41C4E67C}" destId="{90781EE1-9D37-4D5E-9AD2-CB51A3328F57}" srcOrd="2" destOrd="0" parTransId="{31A7E67F-9650-4BC3-B61F-9E0AC5BB8C2E}" sibTransId="{E1A98894-1C4A-4F3F-977E-88009BB2AF52}"/>
    <dgm:cxn modelId="{C8FB98A1-4FE5-413D-B3E1-2AA168517796}" type="presOf" srcId="{06A9F997-BE72-4844-B147-046E0A8A7783}" destId="{5B1C8E2C-F182-4C66-A474-5372B02405B2}" srcOrd="0" destOrd="0" presId="urn:microsoft.com/office/officeart/2005/8/layout/process5"/>
    <dgm:cxn modelId="{07A129ED-3DCE-47CD-9A8C-5A561FE40014}" type="presOf" srcId="{A84C4184-6587-4DBF-B6F4-9A6A41C4E67C}" destId="{0838481D-F107-4EC5-8613-BDFB8D23D604}" srcOrd="0" destOrd="0" presId="urn:microsoft.com/office/officeart/2005/8/layout/process5"/>
    <dgm:cxn modelId="{8EEC1B48-B771-4E96-BB94-1784A4FCFB3E}" srcId="{A84C4184-6587-4DBF-B6F4-9A6A41C4E67C}" destId="{7A2B0767-DB78-4EA3-849B-3BC228DC7397}" srcOrd="4" destOrd="0" parTransId="{A0D45911-972B-482F-B023-DF5DF7AB191A}" sibTransId="{993FEA6F-8F42-4A93-972A-22006DE8FA6B}"/>
    <dgm:cxn modelId="{F3D626A3-577F-4CA1-89B6-B1DF2B95C29B}" type="presOf" srcId="{0559FB2D-6D79-4E58-A6F5-75B4AAF955CC}" destId="{B3BADA2F-030D-429F-8F4C-974F77661360}" srcOrd="1" destOrd="0" presId="urn:microsoft.com/office/officeart/2005/8/layout/process5"/>
    <dgm:cxn modelId="{F988430B-51C8-4CE5-A133-56A4FCE3431E}" type="presOf" srcId="{E1A98894-1C4A-4F3F-977E-88009BB2AF52}" destId="{0B27B644-C54A-4BBD-B5E4-6255DB461EC2}" srcOrd="0" destOrd="0" presId="urn:microsoft.com/office/officeart/2005/8/layout/process5"/>
    <dgm:cxn modelId="{EF68EC6A-F6F5-40B8-B335-F7D7A9999A9B}" type="presOf" srcId="{993FEA6F-8F42-4A93-972A-22006DE8FA6B}" destId="{EE5A465F-7DEB-49A5-B3BB-B83ACC22C9E5}" srcOrd="1" destOrd="0" presId="urn:microsoft.com/office/officeart/2005/8/layout/process5"/>
    <dgm:cxn modelId="{CAB0BCAB-E067-4FC5-8FBB-328E3EA3402F}" srcId="{A84C4184-6587-4DBF-B6F4-9A6A41C4E67C}" destId="{D6F0C496-A3A3-42D7-AAA6-BD1F92E709A1}" srcOrd="1" destOrd="0" parTransId="{F5E5A559-1F53-4253-BF4A-C62DD30CE734}" sibTransId="{06A9F997-BE72-4844-B147-046E0A8A7783}"/>
    <dgm:cxn modelId="{20EE1D4D-13AE-4501-A461-7D3CD6C3FC61}" srcId="{A84C4184-6587-4DBF-B6F4-9A6A41C4E67C}" destId="{300CC720-D932-4C09-9C99-521DB7B2790B}" srcOrd="7" destOrd="0" parTransId="{EC6922E0-D282-4E2E-A8CA-3778D043F1B3}" sibTransId="{0EB2DF29-EC3A-40C9-B33C-07F34D4F7547}"/>
    <dgm:cxn modelId="{5D6200F2-633E-4900-9C42-B57BC6AC2EB4}" type="presOf" srcId="{735DF929-7988-49F9-85D1-285B068828BA}" destId="{EA951559-EDD1-4EEB-AC12-08BBB5E24530}" srcOrd="0" destOrd="0" presId="urn:microsoft.com/office/officeart/2005/8/layout/process5"/>
    <dgm:cxn modelId="{12648963-A303-4CEA-9700-417B86DA6FEB}" type="presOf" srcId="{E062DB0D-7947-4528-8DCC-418343C16C9E}" destId="{27A701A5-B6B0-421A-9F43-715366C41B5C}" srcOrd="0" destOrd="0" presId="urn:microsoft.com/office/officeart/2005/8/layout/process5"/>
    <dgm:cxn modelId="{852104A5-F832-45ED-83D4-95FD0B90CA6C}" type="presOf" srcId="{7A65FD9A-75AB-4A2E-8D45-49DB2CB6CB12}" destId="{4943CCAC-276C-430E-BE09-9FD8FA4682A9}" srcOrd="0" destOrd="0" presId="urn:microsoft.com/office/officeart/2005/8/layout/process5"/>
    <dgm:cxn modelId="{E6A77AE0-C4DD-4C02-9B98-3E2CE5644046}" type="presOf" srcId="{300CC720-D932-4C09-9C99-521DB7B2790B}" destId="{98DB62D5-B4B5-4E49-BBC2-7BC571FA213A}" srcOrd="0" destOrd="0" presId="urn:microsoft.com/office/officeart/2005/8/layout/process5"/>
    <dgm:cxn modelId="{9FA2E13B-34F2-40C2-AAE5-52CD10F43F35}" type="presOf" srcId="{06A9F997-BE72-4844-B147-046E0A8A7783}" destId="{593BF7A6-A227-4405-B77D-50178457A8C7}" srcOrd="1" destOrd="0" presId="urn:microsoft.com/office/officeart/2005/8/layout/process5"/>
    <dgm:cxn modelId="{8F447B8C-C6F6-4B9B-8B0A-732EAFA6FCC2}" type="presOf" srcId="{7A2B0767-DB78-4EA3-849B-3BC228DC7397}" destId="{F225EE7F-48C4-42D6-8EFF-057BD2372F65}" srcOrd="0" destOrd="0" presId="urn:microsoft.com/office/officeart/2005/8/layout/process5"/>
    <dgm:cxn modelId="{5150A8D1-E446-4136-ADAC-FB6E61FA9790}" type="presOf" srcId="{90781EE1-9D37-4D5E-9AD2-CB51A3328F57}" destId="{2B3140BB-AC24-42BE-BA39-B7BB967B2B50}" srcOrd="0" destOrd="0" presId="urn:microsoft.com/office/officeart/2005/8/layout/process5"/>
    <dgm:cxn modelId="{AA2B9365-CDCB-4A8C-BC63-3224B3B83ACD}" type="presOf" srcId="{AA915F48-62BB-4570-A333-89C17E77C9D9}" destId="{7EFAFDD9-BE8F-4FE4-9986-98BD539B38AA}" srcOrd="0" destOrd="0" presId="urn:microsoft.com/office/officeart/2005/8/layout/process5"/>
    <dgm:cxn modelId="{2894ABE5-816A-4FBE-9080-D305BAC24A6F}" srcId="{A84C4184-6587-4DBF-B6F4-9A6A41C4E67C}" destId="{47359F8D-DEDA-44B2-8370-FADDACCC1ABB}" srcOrd="0" destOrd="0" parTransId="{92E0BCBE-D0A3-48A7-82A6-98092A5A8438}" sibTransId="{E062DB0D-7947-4528-8DCC-418343C16C9E}"/>
    <dgm:cxn modelId="{E49E8E28-9123-4FD2-A3DB-07F016C82386}" type="presParOf" srcId="{0838481D-F107-4EC5-8613-BDFB8D23D604}" destId="{C043F2E8-A90B-4957-B3A3-47B479235251}" srcOrd="0" destOrd="0" presId="urn:microsoft.com/office/officeart/2005/8/layout/process5"/>
    <dgm:cxn modelId="{11210FD9-8D62-4E76-91BA-3A55DB97E51F}" type="presParOf" srcId="{0838481D-F107-4EC5-8613-BDFB8D23D604}" destId="{27A701A5-B6B0-421A-9F43-715366C41B5C}" srcOrd="1" destOrd="0" presId="urn:microsoft.com/office/officeart/2005/8/layout/process5"/>
    <dgm:cxn modelId="{030C2E4B-2A71-40C3-9E0D-E653ACCF5BB7}" type="presParOf" srcId="{27A701A5-B6B0-421A-9F43-715366C41B5C}" destId="{DBA25052-0BE3-431D-8278-2E77FD48ECCF}" srcOrd="0" destOrd="0" presId="urn:microsoft.com/office/officeart/2005/8/layout/process5"/>
    <dgm:cxn modelId="{8C718A10-B1B6-4328-AFFB-8F623A8A6329}" type="presParOf" srcId="{0838481D-F107-4EC5-8613-BDFB8D23D604}" destId="{2BBC9BE3-E974-4956-99FD-15AA21A8AE46}" srcOrd="2" destOrd="0" presId="urn:microsoft.com/office/officeart/2005/8/layout/process5"/>
    <dgm:cxn modelId="{DECAD3D2-7A32-468D-9114-76EC4DABE13B}" type="presParOf" srcId="{0838481D-F107-4EC5-8613-BDFB8D23D604}" destId="{5B1C8E2C-F182-4C66-A474-5372B02405B2}" srcOrd="3" destOrd="0" presId="urn:microsoft.com/office/officeart/2005/8/layout/process5"/>
    <dgm:cxn modelId="{7AD6AA72-1A98-489C-9384-F4B32D8DEDED}" type="presParOf" srcId="{5B1C8E2C-F182-4C66-A474-5372B02405B2}" destId="{593BF7A6-A227-4405-B77D-50178457A8C7}" srcOrd="0" destOrd="0" presId="urn:microsoft.com/office/officeart/2005/8/layout/process5"/>
    <dgm:cxn modelId="{CC2A4623-F0E4-4660-AABC-B9E2730F2069}" type="presParOf" srcId="{0838481D-F107-4EC5-8613-BDFB8D23D604}" destId="{2B3140BB-AC24-42BE-BA39-B7BB967B2B50}" srcOrd="4" destOrd="0" presId="urn:microsoft.com/office/officeart/2005/8/layout/process5"/>
    <dgm:cxn modelId="{6687536A-0967-4B31-B905-878289D93392}" type="presParOf" srcId="{0838481D-F107-4EC5-8613-BDFB8D23D604}" destId="{0B27B644-C54A-4BBD-B5E4-6255DB461EC2}" srcOrd="5" destOrd="0" presId="urn:microsoft.com/office/officeart/2005/8/layout/process5"/>
    <dgm:cxn modelId="{ADD6606B-E8D2-4543-BB7A-BDFEC6AE4F7F}" type="presParOf" srcId="{0B27B644-C54A-4BBD-B5E4-6255DB461EC2}" destId="{E1DFF534-99A6-4A88-89BB-230ED97C389A}" srcOrd="0" destOrd="0" presId="urn:microsoft.com/office/officeart/2005/8/layout/process5"/>
    <dgm:cxn modelId="{B1F0D594-EC44-4F08-82B0-97E07A2D1684}" type="presParOf" srcId="{0838481D-F107-4EC5-8613-BDFB8D23D604}" destId="{4943CCAC-276C-430E-BE09-9FD8FA4682A9}" srcOrd="6" destOrd="0" presId="urn:microsoft.com/office/officeart/2005/8/layout/process5"/>
    <dgm:cxn modelId="{5EB9FD1C-0D4B-4A01-A82E-105C745F8BDC}" type="presParOf" srcId="{0838481D-F107-4EC5-8613-BDFB8D23D604}" destId="{060AC957-729B-47BD-AFD1-E6887A11575E}" srcOrd="7" destOrd="0" presId="urn:microsoft.com/office/officeart/2005/8/layout/process5"/>
    <dgm:cxn modelId="{2ED32E90-7114-4E1B-9EE4-D27A24C5C17A}" type="presParOf" srcId="{060AC957-729B-47BD-AFD1-E6887A11575E}" destId="{B3BADA2F-030D-429F-8F4C-974F77661360}" srcOrd="0" destOrd="0" presId="urn:microsoft.com/office/officeart/2005/8/layout/process5"/>
    <dgm:cxn modelId="{7DE70D60-BD4F-4CEF-A5DB-1B1D0D42DC8B}" type="presParOf" srcId="{0838481D-F107-4EC5-8613-BDFB8D23D604}" destId="{F225EE7F-48C4-42D6-8EFF-057BD2372F65}" srcOrd="8" destOrd="0" presId="urn:microsoft.com/office/officeart/2005/8/layout/process5"/>
    <dgm:cxn modelId="{F4C3CD88-E180-4545-B9E0-A6CEAD67CC5E}" type="presParOf" srcId="{0838481D-F107-4EC5-8613-BDFB8D23D604}" destId="{EB4432E8-53D7-4E2B-9B5F-46ECA115BDA0}" srcOrd="9" destOrd="0" presId="urn:microsoft.com/office/officeart/2005/8/layout/process5"/>
    <dgm:cxn modelId="{BBDEA8E2-5ED3-419B-9C3F-36ABB8AC33D4}" type="presParOf" srcId="{EB4432E8-53D7-4E2B-9B5F-46ECA115BDA0}" destId="{EE5A465F-7DEB-49A5-B3BB-B83ACC22C9E5}" srcOrd="0" destOrd="0" presId="urn:microsoft.com/office/officeart/2005/8/layout/process5"/>
    <dgm:cxn modelId="{BC534312-8535-400F-BE8F-E9E7FB888433}" type="presParOf" srcId="{0838481D-F107-4EC5-8613-BDFB8D23D604}" destId="{EA951559-EDD1-4EEB-AC12-08BBB5E24530}" srcOrd="10" destOrd="0" presId="urn:microsoft.com/office/officeart/2005/8/layout/process5"/>
    <dgm:cxn modelId="{C761BF79-7085-47EC-898B-92F61E07B30F}" type="presParOf" srcId="{0838481D-F107-4EC5-8613-BDFB8D23D604}" destId="{7EFAFDD9-BE8F-4FE4-9986-98BD539B38AA}" srcOrd="11" destOrd="0" presId="urn:microsoft.com/office/officeart/2005/8/layout/process5"/>
    <dgm:cxn modelId="{536E49F5-8D8B-42A8-BE8E-78875EF6140F}" type="presParOf" srcId="{7EFAFDD9-BE8F-4FE4-9986-98BD539B38AA}" destId="{C30FF23B-0103-4313-93C7-E502E5C0E95D}" srcOrd="0" destOrd="0" presId="urn:microsoft.com/office/officeart/2005/8/layout/process5"/>
    <dgm:cxn modelId="{7BA95439-AF65-46C2-93CD-CCF9E2DBF944}" type="presParOf" srcId="{0838481D-F107-4EC5-8613-BDFB8D23D604}" destId="{5ACA3873-3BFB-4C48-80D5-E7625686F977}" srcOrd="12" destOrd="0" presId="urn:microsoft.com/office/officeart/2005/8/layout/process5"/>
    <dgm:cxn modelId="{7F623618-F478-4434-81B0-762DC34D92BC}" type="presParOf" srcId="{0838481D-F107-4EC5-8613-BDFB8D23D604}" destId="{49C6972B-2DA6-4736-86A3-4290762535C9}" srcOrd="13" destOrd="0" presId="urn:microsoft.com/office/officeart/2005/8/layout/process5"/>
    <dgm:cxn modelId="{BE460684-7BDF-4932-B33A-D91713EFB1CC}" type="presParOf" srcId="{49C6972B-2DA6-4736-86A3-4290762535C9}" destId="{D09EC335-5602-4636-ABFC-C953787C76EE}" srcOrd="0" destOrd="0" presId="urn:microsoft.com/office/officeart/2005/8/layout/process5"/>
    <dgm:cxn modelId="{67C61156-E272-40A1-B580-C83E0674AFF8}" type="presParOf" srcId="{0838481D-F107-4EC5-8613-BDFB8D23D604}" destId="{98DB62D5-B4B5-4E49-BBC2-7BC571FA213A}" srcOrd="14"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43F2E8-A90B-4957-B3A3-47B479235251}">
      <dsp:nvSpPr>
        <dsp:cNvPr id="0" name=""/>
        <dsp:cNvSpPr/>
      </dsp:nvSpPr>
      <dsp:spPr>
        <a:xfrm>
          <a:off x="986268" y="2049"/>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Grinding of Samples</a:t>
          </a:r>
          <a:endParaRPr lang="en-US" sz="1700" kern="1200" dirty="0"/>
        </a:p>
      </dsp:txBody>
      <dsp:txXfrm>
        <a:off x="986268" y="2049"/>
        <a:ext cx="1693385" cy="1016031"/>
      </dsp:txXfrm>
    </dsp:sp>
    <dsp:sp modelId="{27A701A5-B6B0-421A-9F43-715366C41B5C}">
      <dsp:nvSpPr>
        <dsp:cNvPr id="0" name=""/>
        <dsp:cNvSpPr/>
      </dsp:nvSpPr>
      <dsp:spPr>
        <a:xfrm rot="61002">
          <a:off x="2819971" y="320601"/>
          <a:ext cx="33815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61002">
        <a:off x="2819971" y="320601"/>
        <a:ext cx="338157" cy="419959"/>
      </dsp:txXfrm>
    </dsp:sp>
    <dsp:sp modelId="{2BBC9BE3-E974-4956-99FD-15AA21A8AE46}">
      <dsp:nvSpPr>
        <dsp:cNvPr id="0" name=""/>
        <dsp:cNvSpPr/>
      </dsp:nvSpPr>
      <dsp:spPr>
        <a:xfrm>
          <a:off x="3317585" y="43422"/>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Genomic DNA Extraction</a:t>
          </a:r>
          <a:endParaRPr lang="en-US" sz="1700" kern="1200" dirty="0"/>
        </a:p>
      </dsp:txBody>
      <dsp:txXfrm>
        <a:off x="3317585" y="43422"/>
        <a:ext cx="1693385" cy="1016031"/>
      </dsp:txXfrm>
    </dsp:sp>
    <dsp:sp modelId="{5B1C8E2C-F182-4C66-A474-5372B02405B2}">
      <dsp:nvSpPr>
        <dsp:cNvPr id="0" name=""/>
        <dsp:cNvSpPr/>
      </dsp:nvSpPr>
      <dsp:spPr>
        <a:xfrm rot="21540993">
          <a:off x="5168633" y="320956"/>
          <a:ext cx="37994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1540993">
        <a:off x="5168633" y="320956"/>
        <a:ext cx="379947" cy="419959"/>
      </dsp:txXfrm>
    </dsp:sp>
    <dsp:sp modelId="{2B3140BB-AC24-42BE-BA39-B7BB967B2B50}">
      <dsp:nvSpPr>
        <dsp:cNvPr id="0" name=""/>
        <dsp:cNvSpPr/>
      </dsp:nvSpPr>
      <dsp:spPr>
        <a:xfrm>
          <a:off x="5727746" y="2049"/>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PCR</a:t>
          </a:r>
          <a:endParaRPr lang="en-US" sz="1700" kern="1200" dirty="0"/>
        </a:p>
      </dsp:txBody>
      <dsp:txXfrm>
        <a:off x="5727746" y="2049"/>
        <a:ext cx="1693385" cy="1016031"/>
      </dsp:txXfrm>
    </dsp:sp>
    <dsp:sp modelId="{0B27B644-C54A-4BBD-B5E4-6255DB461EC2}">
      <dsp:nvSpPr>
        <dsp:cNvPr id="0" name=""/>
        <dsp:cNvSpPr/>
      </dsp:nvSpPr>
      <dsp:spPr>
        <a:xfrm rot="5400000">
          <a:off x="6394940" y="1136617"/>
          <a:ext cx="35899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6394940" y="1136617"/>
        <a:ext cx="358997" cy="419959"/>
      </dsp:txXfrm>
    </dsp:sp>
    <dsp:sp modelId="{4943CCAC-276C-430E-BE09-9FD8FA4682A9}">
      <dsp:nvSpPr>
        <dsp:cNvPr id="0" name=""/>
        <dsp:cNvSpPr/>
      </dsp:nvSpPr>
      <dsp:spPr>
        <a:xfrm>
          <a:off x="5727746" y="1695434"/>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Gel Electrophoresis</a:t>
          </a:r>
          <a:endParaRPr lang="en-US" sz="1700" kern="1200" dirty="0"/>
        </a:p>
      </dsp:txBody>
      <dsp:txXfrm>
        <a:off x="5727746" y="1695434"/>
        <a:ext cx="1693385" cy="1016031"/>
      </dsp:txXfrm>
    </dsp:sp>
    <dsp:sp modelId="{060AC957-729B-47BD-AFD1-E6887A11575E}">
      <dsp:nvSpPr>
        <dsp:cNvPr id="0" name=""/>
        <dsp:cNvSpPr/>
      </dsp:nvSpPr>
      <dsp:spPr>
        <a:xfrm rot="10800000">
          <a:off x="5219731" y="1993470"/>
          <a:ext cx="35899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219731" y="1993470"/>
        <a:ext cx="358997" cy="419959"/>
      </dsp:txXfrm>
    </dsp:sp>
    <dsp:sp modelId="{F225EE7F-48C4-42D6-8EFF-057BD2372F65}">
      <dsp:nvSpPr>
        <dsp:cNvPr id="0" name=""/>
        <dsp:cNvSpPr/>
      </dsp:nvSpPr>
      <dsp:spPr>
        <a:xfrm>
          <a:off x="3357007" y="1695434"/>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Purification of PCR</a:t>
          </a:r>
          <a:endParaRPr lang="en-US" sz="1700" kern="1200" dirty="0"/>
        </a:p>
      </dsp:txBody>
      <dsp:txXfrm>
        <a:off x="3357007" y="1695434"/>
        <a:ext cx="1693385" cy="1016031"/>
      </dsp:txXfrm>
    </dsp:sp>
    <dsp:sp modelId="{EB4432E8-53D7-4E2B-9B5F-46ECA115BDA0}">
      <dsp:nvSpPr>
        <dsp:cNvPr id="0" name=""/>
        <dsp:cNvSpPr/>
      </dsp:nvSpPr>
      <dsp:spPr>
        <a:xfrm rot="10800000">
          <a:off x="2848991" y="1993470"/>
          <a:ext cx="35899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48991" y="1993470"/>
        <a:ext cx="358997" cy="419959"/>
      </dsp:txXfrm>
    </dsp:sp>
    <dsp:sp modelId="{EA951559-EDD1-4EEB-AC12-08BBB5E24530}">
      <dsp:nvSpPr>
        <dsp:cNvPr id="0" name=""/>
        <dsp:cNvSpPr/>
      </dsp:nvSpPr>
      <dsp:spPr>
        <a:xfrm>
          <a:off x="986268" y="1695434"/>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Sequencing</a:t>
          </a:r>
          <a:endParaRPr lang="en-US" sz="1700" kern="1200" dirty="0"/>
        </a:p>
      </dsp:txBody>
      <dsp:txXfrm>
        <a:off x="986268" y="1695434"/>
        <a:ext cx="1693385" cy="1016031"/>
      </dsp:txXfrm>
    </dsp:sp>
    <dsp:sp modelId="{7EFAFDD9-BE8F-4FE4-9986-98BD539B38AA}">
      <dsp:nvSpPr>
        <dsp:cNvPr id="0" name=""/>
        <dsp:cNvSpPr/>
      </dsp:nvSpPr>
      <dsp:spPr>
        <a:xfrm rot="5400000">
          <a:off x="1653462" y="2830002"/>
          <a:ext cx="358997"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653462" y="2830002"/>
        <a:ext cx="358997" cy="419959"/>
      </dsp:txXfrm>
    </dsp:sp>
    <dsp:sp modelId="{5ACA3873-3BFB-4C48-80D5-E7625686F977}">
      <dsp:nvSpPr>
        <dsp:cNvPr id="0" name=""/>
        <dsp:cNvSpPr/>
      </dsp:nvSpPr>
      <dsp:spPr>
        <a:xfrm>
          <a:off x="986268" y="3388819"/>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smtClean="0"/>
            <a:t>Geneious v5.6.5</a:t>
          </a:r>
        </a:p>
      </dsp:txBody>
      <dsp:txXfrm>
        <a:off x="986268" y="3388819"/>
        <a:ext cx="1693385" cy="1016031"/>
      </dsp:txXfrm>
    </dsp:sp>
    <dsp:sp modelId="{49C6972B-2DA6-4736-86A3-4290762535C9}">
      <dsp:nvSpPr>
        <dsp:cNvPr id="0" name=""/>
        <dsp:cNvSpPr/>
      </dsp:nvSpPr>
      <dsp:spPr>
        <a:xfrm rot="21596104">
          <a:off x="2827747" y="3685525"/>
          <a:ext cx="356772" cy="419959"/>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1596104">
        <a:off x="2827747" y="3685525"/>
        <a:ext cx="356772" cy="419959"/>
      </dsp:txXfrm>
    </dsp:sp>
    <dsp:sp modelId="{98DB62D5-B4B5-4E49-BBC2-7BC571FA213A}">
      <dsp:nvSpPr>
        <dsp:cNvPr id="0" name=""/>
        <dsp:cNvSpPr/>
      </dsp:nvSpPr>
      <dsp:spPr>
        <a:xfrm>
          <a:off x="3352807" y="3386137"/>
          <a:ext cx="1693385" cy="10160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Analysis </a:t>
          </a:r>
          <a:endParaRPr lang="en-US" sz="1700" kern="1200" dirty="0"/>
        </a:p>
      </dsp:txBody>
      <dsp:txXfrm>
        <a:off x="3352807" y="3386137"/>
        <a:ext cx="1693385" cy="10160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44F83-5DC9-4588-8EF7-0970717C0594}" type="datetimeFigureOut">
              <a:rPr lang="en-US" smtClean="0"/>
              <a:pPr/>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8B97C-F2EA-4842-A9D5-24EA74E6BE0F}" type="slidenum">
              <a:rPr lang="en-US" smtClean="0"/>
              <a:pPr/>
              <a:t>‹#›</a:t>
            </a:fld>
            <a:endParaRPr lang="en-US"/>
          </a:p>
        </p:txBody>
      </p:sp>
    </p:spTree>
    <p:extLst>
      <p:ext uri="{BB962C8B-B14F-4D97-AF65-F5344CB8AC3E}">
        <p14:creationId xmlns:p14="http://schemas.microsoft.com/office/powerpoint/2010/main" xmlns="" val="294826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project aims to produce robust classifications to correctly identify the </a:t>
            </a:r>
            <a:r>
              <a:rPr lang="en-US" sz="1200" kern="1200" baseline="0" dirty="0" err="1" smtClean="0">
                <a:solidFill>
                  <a:schemeClr val="tx1"/>
                </a:solidFill>
                <a:latin typeface="+mn-lt"/>
                <a:ea typeface="+mn-ea"/>
                <a:cs typeface="+mn-cs"/>
              </a:rPr>
              <a:t>macroalgal</a:t>
            </a:r>
            <a:r>
              <a:rPr lang="en-US" sz="1200" kern="1200" baseline="0" dirty="0" smtClean="0">
                <a:solidFill>
                  <a:schemeClr val="tx1"/>
                </a:solidFill>
                <a:latin typeface="+mn-lt"/>
                <a:ea typeface="+mn-ea"/>
                <a:cs typeface="+mn-cs"/>
              </a:rPr>
              <a:t> flora in Bermuda and </a:t>
            </a:r>
            <a:r>
              <a:rPr lang="en-US" sz="1200" kern="1200" baseline="0" dirty="0" smtClean="0">
                <a:solidFill>
                  <a:schemeClr val="tx1"/>
                </a:solidFill>
                <a:latin typeface="+mn-lt"/>
                <a:ea typeface="+mn-ea"/>
                <a:cs typeface="+mn-cs"/>
              </a:rPr>
              <a:t>differentiate </a:t>
            </a:r>
            <a:r>
              <a:rPr lang="en-US" sz="1200" kern="1200" baseline="0" dirty="0" smtClean="0">
                <a:solidFill>
                  <a:schemeClr val="tx1"/>
                </a:solidFill>
                <a:latin typeface="+mn-lt"/>
                <a:ea typeface="+mn-ea"/>
                <a:cs typeface="+mn-cs"/>
              </a:rPr>
              <a:t>between closely relates species.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Most</a:t>
            </a:r>
            <a:r>
              <a:rPr lang="en-US" sz="1200" kern="1200" baseline="0" dirty="0" smtClean="0">
                <a:solidFill>
                  <a:schemeClr val="tx1"/>
                </a:solidFill>
                <a:latin typeface="+mn-lt"/>
                <a:ea typeface="+mn-ea"/>
                <a:cs typeface="+mn-cs"/>
              </a:rPr>
              <a:t> of the work thus far has focused on the red algae.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Different Scenarios:</a:t>
            </a:r>
          </a:p>
          <a:p>
            <a:r>
              <a:rPr lang="en-US" sz="1200" kern="1200" baseline="0" dirty="0" smtClean="0">
                <a:solidFill>
                  <a:schemeClr val="tx1"/>
                </a:solidFill>
                <a:latin typeface="+mn-lt"/>
                <a:ea typeface="+mn-ea"/>
                <a:cs typeface="+mn-cs"/>
              </a:rPr>
              <a:t>2 things that look the same and are really the same. </a:t>
            </a:r>
          </a:p>
          <a:p>
            <a:r>
              <a:rPr lang="en-US" sz="1200" kern="1200" baseline="0" dirty="0" smtClean="0">
                <a:solidFill>
                  <a:schemeClr val="tx1"/>
                </a:solidFill>
                <a:latin typeface="+mn-lt"/>
                <a:ea typeface="+mn-ea"/>
                <a:cs typeface="+mn-cs"/>
              </a:rPr>
              <a:t>2 things that look different and are really different. </a:t>
            </a:r>
          </a:p>
          <a:p>
            <a:r>
              <a:rPr lang="en-US" sz="1200" kern="1200" baseline="0" dirty="0" smtClean="0">
                <a:solidFill>
                  <a:schemeClr val="tx1"/>
                </a:solidFill>
                <a:latin typeface="+mn-lt"/>
                <a:ea typeface="+mn-ea"/>
                <a:cs typeface="+mn-cs"/>
              </a:rPr>
              <a:t>2 things that look different but are really the same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2 things that look the same but are really different (</a:t>
            </a:r>
            <a:r>
              <a:rPr lang="en-US" sz="1200" kern="1200" baseline="0" dirty="0" err="1" smtClean="0">
                <a:solidFill>
                  <a:schemeClr val="tx1"/>
                </a:solidFill>
                <a:latin typeface="+mn-lt"/>
                <a:ea typeface="+mn-ea"/>
                <a:cs typeface="+mn-cs"/>
              </a:rPr>
              <a:t>crypic</a:t>
            </a:r>
            <a:r>
              <a:rPr lang="en-US" sz="1200" kern="1200" baseline="0" dirty="0" smtClean="0">
                <a:solidFill>
                  <a:schemeClr val="tx1"/>
                </a:solidFill>
                <a:latin typeface="+mn-lt"/>
                <a:ea typeface="+mn-ea"/>
                <a:cs typeface="+mn-cs"/>
              </a:rPr>
              <a:t> species…convergent evolution=a</a:t>
            </a:r>
            <a:r>
              <a:rPr lang="en-US" sz="1200" b="0" i="0" kern="1200" dirty="0" smtClean="0">
                <a:solidFill>
                  <a:schemeClr val="tx1"/>
                </a:solidFill>
                <a:latin typeface="+mn-lt"/>
                <a:ea typeface="+mn-ea"/>
                <a:cs typeface="+mn-cs"/>
              </a:rPr>
              <a:t>cquisition of the same biological trait in unrelated lineages</a:t>
            </a:r>
            <a:r>
              <a:rPr lang="en-US" sz="1200" kern="1200" baseline="0" dirty="0" smtClean="0">
                <a:solidFill>
                  <a:schemeClr val="tx1"/>
                </a:solidFill>
                <a:latin typeface="+mn-lt"/>
                <a:ea typeface="+mn-ea"/>
                <a:cs typeface="+mn-cs"/>
              </a:rPr>
              <a:t>)…cannot tell the difference by looking at them…need to use molecular tools to determine this difference</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B8B97C-F2EA-4842-A9D5-24EA74E6BE0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Cox1</a:t>
            </a:r>
            <a:r>
              <a:rPr lang="en-US" baseline="0" dirty="0" smtClean="0"/>
              <a:t> sequence – </a:t>
            </a:r>
            <a:r>
              <a:rPr lang="en-US" baseline="0" dirty="0" err="1" smtClean="0"/>
              <a:t>Cystoseira</a:t>
            </a:r>
            <a:r>
              <a:rPr lang="en-US" baseline="0" dirty="0" smtClean="0"/>
              <a:t> </a:t>
            </a:r>
            <a:r>
              <a:rPr lang="en-US" baseline="0" dirty="0" err="1" smtClean="0"/>
              <a:t>compressa</a:t>
            </a:r>
            <a:endParaRPr lang="en-US" baseline="0" dirty="0" smtClean="0"/>
          </a:p>
          <a:p>
            <a:endParaRPr lang="en-US" baseline="0" dirty="0" smtClean="0"/>
          </a:p>
          <a:p>
            <a:r>
              <a:rPr lang="en-US" baseline="0" dirty="0" smtClean="0"/>
              <a:t>Geneious has three main purposes in this phylogenetic </a:t>
            </a:r>
            <a:r>
              <a:rPr lang="en-US" baseline="0" dirty="0" err="1" smtClean="0"/>
              <a:t>investication</a:t>
            </a:r>
            <a:r>
              <a:rPr lang="en-US" baseline="0" dirty="0" smtClean="0"/>
              <a:t>. The first purpose is to assemble the sequences. Using Geneious, the sequences produced by the forward and reverse primers are aligned. We do this as quality control measure to ensure that the same sequence was produced from both DNA strands. The high, defined peaks show that there is a high confidence that this is the correct sequence. If the sample submitted for sequencing was not entirely pure, it is likely that the peaks would be much more noisy. In the instance that the forward and reverse sequences do not match up, the nucleotide that differs would be highlighted. If a specific nucleotide could not be determined during sequencing, this would be indicated by the letter “N”.</a:t>
            </a:r>
          </a:p>
          <a:p>
            <a:endParaRPr lang="en-US" baseline="0" dirty="0" smtClean="0"/>
          </a:p>
          <a:p>
            <a:r>
              <a:rPr lang="en-US" dirty="0" smtClean="0"/>
              <a:t>Consensus sequence in blue</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purpose</a:t>
            </a:r>
            <a:r>
              <a:rPr lang="en-US" baseline="0" dirty="0" smtClean="0"/>
              <a:t> is to align the </a:t>
            </a:r>
            <a:r>
              <a:rPr lang="en-US" dirty="0" smtClean="0"/>
              <a:t>consensus sequences of all the samples</a:t>
            </a:r>
            <a:r>
              <a:rPr lang="en-US" baseline="0" dirty="0" smtClean="0"/>
              <a:t> for comparison. This alignment contains all </a:t>
            </a:r>
            <a:r>
              <a:rPr lang="en-US" baseline="0" dirty="0" err="1" smtClean="0"/>
              <a:t>Sargassum</a:t>
            </a:r>
            <a:r>
              <a:rPr lang="en-US" baseline="0" dirty="0" smtClean="0"/>
              <a:t> samples. Zooming into the alignment you can see that a change in a single base pair creates structure within the phylogenetic tree (to be discussed next). </a:t>
            </a:r>
          </a:p>
          <a:p>
            <a:endParaRPr lang="en-US" baseline="0" dirty="0" smtClean="0"/>
          </a:p>
        </p:txBody>
      </p:sp>
      <p:sp>
        <p:nvSpPr>
          <p:cNvPr id="4" name="Slide Number Placeholder 3"/>
          <p:cNvSpPr>
            <a:spLocks noGrp="1"/>
          </p:cNvSpPr>
          <p:nvPr>
            <p:ph type="sldNum" sz="quarter" idx="10"/>
          </p:nvPr>
        </p:nvSpPr>
        <p:spPr/>
        <p:txBody>
          <a:bodyPr/>
          <a:lstStyle/>
          <a:p>
            <a:fld id="{8BB8B97C-F2EA-4842-A9D5-24EA74E6BE0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purpose is to create Phylogenetic trees. You input the specifications for the type of phylogenetic tree you want to make and Geneious runs the specific algorithms, producing a phylogenetic tree for the samples. The phylogenetic trees are analyzed to asses the evolutionary relationships  between the species.</a:t>
            </a:r>
          </a:p>
          <a:p>
            <a:endParaRPr lang="en-US" baseline="0" dirty="0" smtClean="0"/>
          </a:p>
          <a:p>
            <a:r>
              <a:rPr lang="en-US" sz="1200" b="0" i="0" u="none" kern="1200" dirty="0" smtClean="0">
                <a:solidFill>
                  <a:schemeClr val="tx1"/>
                </a:solidFill>
                <a:latin typeface="+mn-lt"/>
                <a:ea typeface="+mn-ea"/>
                <a:cs typeface="+mn-cs"/>
              </a:rPr>
              <a:t>A phylogenetic tree  is a branching diagram or “tree" showing the inferred </a:t>
            </a:r>
            <a:r>
              <a:rPr lang="en-US" sz="1200" b="0" i="0" u="none" strike="noStrike" kern="1200" dirty="0" smtClean="0">
                <a:solidFill>
                  <a:schemeClr val="tx1"/>
                </a:solidFill>
                <a:latin typeface="+mn-lt"/>
                <a:ea typeface="+mn-ea"/>
                <a:cs typeface="+mn-cs"/>
              </a:rPr>
              <a:t>evolutionary </a:t>
            </a:r>
            <a:r>
              <a:rPr lang="en-US" sz="1200" b="0" i="0" u="none" kern="1200" dirty="0" smtClean="0">
                <a:solidFill>
                  <a:schemeClr val="tx1"/>
                </a:solidFill>
                <a:latin typeface="+mn-lt"/>
                <a:ea typeface="+mn-ea"/>
                <a:cs typeface="+mn-cs"/>
              </a:rPr>
              <a:t>relationships among various biological species based upon similarities and differences in their physical and/or genetic characteristics. The </a:t>
            </a:r>
            <a:r>
              <a:rPr lang="en-US" sz="1200" b="0" i="0" u="none" kern="1200" dirty="0" smtClean="0">
                <a:solidFill>
                  <a:schemeClr val="tx1"/>
                </a:solidFill>
                <a:latin typeface="+mn-lt"/>
                <a:ea typeface="+mn-ea"/>
                <a:cs typeface="+mn-cs"/>
              </a:rPr>
              <a:t>clades (</a:t>
            </a:r>
            <a:r>
              <a:rPr lang="en-US" sz="1200" b="0" i="0" u="none" kern="1200" dirty="0" smtClean="0">
                <a:solidFill>
                  <a:schemeClr val="tx1"/>
                </a:solidFill>
                <a:latin typeface="+mn-lt"/>
                <a:ea typeface="+mn-ea"/>
                <a:cs typeface="+mn-cs"/>
              </a:rPr>
              <a:t>groups) joined together in the tree at</a:t>
            </a:r>
            <a:r>
              <a:rPr lang="en-US" sz="1200" b="0" i="0" u="none" kern="1200" baseline="0" dirty="0" smtClean="0">
                <a:solidFill>
                  <a:schemeClr val="tx1"/>
                </a:solidFill>
                <a:latin typeface="+mn-lt"/>
                <a:ea typeface="+mn-ea"/>
                <a:cs typeface="+mn-cs"/>
              </a:rPr>
              <a:t> a node</a:t>
            </a:r>
            <a:r>
              <a:rPr lang="en-US" sz="1200" b="0" i="0" u="none" kern="1200" dirty="0" smtClean="0">
                <a:solidFill>
                  <a:schemeClr val="tx1"/>
                </a:solidFill>
                <a:latin typeface="+mn-lt"/>
                <a:ea typeface="+mn-ea"/>
                <a:cs typeface="+mn-cs"/>
              </a:rPr>
              <a:t> are implied to have descended from a common ancestor. T</a:t>
            </a:r>
            <a:r>
              <a:rPr lang="en-US" sz="1200" b="0" i="0" kern="1200" dirty="0" smtClean="0">
                <a:solidFill>
                  <a:schemeClr val="tx1"/>
                </a:solidFill>
                <a:latin typeface="+mn-lt"/>
                <a:ea typeface="+mn-ea"/>
                <a:cs typeface="+mn-cs"/>
              </a:rPr>
              <a:t>he branch lengths in some trees may be interpreted as time estimates.</a:t>
            </a:r>
            <a:endParaRPr lang="en-US" b="0" u="none" baseline="0" dirty="0" smtClean="0">
              <a:solidFill>
                <a:schemeClr val="tx1"/>
              </a:solidFill>
            </a:endParaRPr>
          </a:p>
          <a:p>
            <a:endParaRPr lang="en-US" baseline="0" dirty="0" smtClean="0"/>
          </a:p>
          <a:p>
            <a:r>
              <a:rPr lang="en-US" baseline="0" dirty="0" smtClean="0"/>
              <a:t>Each color represents a different </a:t>
            </a:r>
            <a:r>
              <a:rPr lang="en-US" baseline="0" dirty="0" smtClean="0"/>
              <a:t>genus</a:t>
            </a:r>
            <a:r>
              <a:rPr lang="en-US" baseline="0" dirty="0" smtClean="0"/>
              <a:t>.</a:t>
            </a:r>
          </a:p>
          <a:p>
            <a:endParaRPr lang="en-US" baseline="0" dirty="0" smtClean="0"/>
          </a:p>
          <a:p>
            <a:r>
              <a:rPr lang="en-US" dirty="0" smtClean="0"/>
              <a:t>These are two different</a:t>
            </a:r>
            <a:r>
              <a:rPr lang="en-US" baseline="0" dirty="0" smtClean="0"/>
              <a:t> trees representing the same cox1 data. The first tree it’s a UPGMA Neighbor Joining Tree and the second tree is a </a:t>
            </a:r>
            <a:r>
              <a:rPr lang="en-US" baseline="0" dirty="0" err="1" smtClean="0"/>
              <a:t>PhyML</a:t>
            </a:r>
            <a:r>
              <a:rPr lang="en-US" baseline="0" dirty="0" smtClean="0"/>
              <a:t> Maximum Likelihood tree. The topologies are identical, providing an indication of support for the nodes. Each Genus is color coded as indicated by the legend. The numbers on Figure 1 indicate the clades present for each genus. The numbers on Figure 2 are bootstrap values. Basically, this ML tree was ran through </a:t>
            </a:r>
            <a:r>
              <a:rPr lang="en-US" baseline="0" dirty="0" err="1" smtClean="0"/>
              <a:t>geneious</a:t>
            </a:r>
            <a:r>
              <a:rPr lang="en-US" baseline="0" dirty="0" smtClean="0"/>
              <a:t> 500 times, making 500 different trees. The number represents the percent of trees out of the 500 that resolved that specific </a:t>
            </a:r>
            <a:r>
              <a:rPr lang="en-US" baseline="0" dirty="0" err="1" smtClean="0"/>
              <a:t>clade</a:t>
            </a:r>
            <a:r>
              <a:rPr lang="en-US" baseline="0" dirty="0" smtClean="0"/>
              <a:t>. Thus, a bootstrap value of 100 means that all 500 trees resolved the same </a:t>
            </a:r>
            <a:r>
              <a:rPr lang="en-US" baseline="0" dirty="0" err="1" smtClean="0"/>
              <a:t>clade</a:t>
            </a:r>
            <a:r>
              <a:rPr lang="en-US" baseline="0" dirty="0" smtClean="0"/>
              <a:t>, which means there is 100% support for that </a:t>
            </a:r>
            <a:r>
              <a:rPr lang="en-US" baseline="0" dirty="0" err="1" smtClean="0"/>
              <a:t>clade</a:t>
            </a:r>
            <a:r>
              <a:rPr lang="en-US" baseline="0" dirty="0" smtClean="0"/>
              <a:t>. The bootstrap values tend decrease as the species become more evolutionarily more distant (there is less support for these nodes since the </a:t>
            </a:r>
            <a:r>
              <a:rPr lang="en-US" baseline="0" dirty="0" err="1" smtClean="0"/>
              <a:t>evolutionaly</a:t>
            </a:r>
            <a:r>
              <a:rPr lang="en-US" baseline="0" dirty="0" smtClean="0"/>
              <a:t> relationships are less clear).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Figure 1. A UPGMA neighbor-joining tree of </a:t>
            </a:r>
            <a:r>
              <a:rPr lang="en-US" sz="1200" b="1" i="1" dirty="0" smtClean="0"/>
              <a:t>cox</a:t>
            </a:r>
            <a:r>
              <a:rPr lang="en-US" sz="1200" b="1" dirty="0" smtClean="0"/>
              <a:t>1 barcode data. Numbers indicate the clades present for each genus, colored as designated in the legend. Sequence data show that species diversity for many of the  genera, including </a:t>
            </a:r>
            <a:r>
              <a:rPr lang="en-US" sz="1200" b="1" i="1" dirty="0" err="1" smtClean="0"/>
              <a:t>Dictyota</a:t>
            </a:r>
            <a:r>
              <a:rPr lang="en-US" sz="1200" b="1" dirty="0" smtClean="0"/>
              <a:t>, </a:t>
            </a:r>
            <a:r>
              <a:rPr lang="en-US" sz="1200" b="1" i="1" dirty="0" err="1" smtClean="0"/>
              <a:t>Lobophora</a:t>
            </a:r>
            <a:r>
              <a:rPr lang="en-US" sz="1200" b="1" i="1" dirty="0" smtClean="0"/>
              <a:t> </a:t>
            </a:r>
            <a:r>
              <a:rPr lang="en-US" sz="1200" b="1" dirty="0" smtClean="0"/>
              <a:t>and </a:t>
            </a:r>
            <a:r>
              <a:rPr lang="en-US" sz="1200" b="1" i="1" dirty="0" err="1" smtClean="0"/>
              <a:t>Padina</a:t>
            </a:r>
            <a:r>
              <a:rPr lang="en-US" sz="1200" b="1" dirty="0" smtClean="0"/>
              <a:t>, has been historically underestimated.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2. A </a:t>
            </a:r>
            <a:r>
              <a:rPr lang="en-US" b="1" dirty="0" err="1" smtClean="0"/>
              <a:t>PhyML</a:t>
            </a:r>
            <a:r>
              <a:rPr lang="en-US" b="1" dirty="0" smtClean="0"/>
              <a:t> maximum-likelihood tree of the </a:t>
            </a:r>
            <a:r>
              <a:rPr lang="en-US" b="1" i="1" dirty="0" smtClean="0"/>
              <a:t>cox</a:t>
            </a:r>
            <a:r>
              <a:rPr lang="en-US" b="1" dirty="0" smtClean="0"/>
              <a:t>1 barcode data that uses a GTR substitution model and 500 bootstrap replicates. The ML tree topology is identical to the UPGMA topology and provides an indication of support for nodes, given the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a:t>
            </a:r>
            <a:r>
              <a:rPr lang="en-US" dirty="0" err="1" smtClean="0"/>
              <a:t>Lobophora</a:t>
            </a:r>
            <a:r>
              <a:rPr lang="en-US" baseline="0" dirty="0" smtClean="0"/>
              <a:t> </a:t>
            </a:r>
            <a:r>
              <a:rPr lang="en-US" baseline="0" dirty="0" err="1" smtClean="0"/>
              <a:t>variegata</a:t>
            </a:r>
            <a:r>
              <a:rPr lang="en-US" baseline="0" dirty="0" smtClean="0"/>
              <a:t>. This is the only species that has ever been recognized in Bermuda; however the cox1 data resolves two clades, which shows that two distinct species are present</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a:t>
            </a:r>
            <a:r>
              <a:rPr lang="en-US" dirty="0" err="1" smtClean="0"/>
              <a:t>Padina</a:t>
            </a:r>
            <a:r>
              <a:rPr lang="en-US" baseline="0" dirty="0" smtClean="0"/>
              <a:t> </a:t>
            </a:r>
            <a:r>
              <a:rPr lang="en-US" baseline="0" dirty="0" err="1" smtClean="0"/>
              <a:t>gymnospora</a:t>
            </a:r>
            <a:endParaRPr lang="en-US" dirty="0" smtClean="0"/>
          </a:p>
          <a:p>
            <a:endParaRPr lang="en-US" dirty="0" smtClean="0"/>
          </a:p>
          <a:p>
            <a:r>
              <a:rPr lang="en-US" dirty="0" smtClean="0"/>
              <a:t>Four species of </a:t>
            </a:r>
            <a:r>
              <a:rPr lang="en-US" i="1" dirty="0" err="1" smtClean="0"/>
              <a:t>Padina</a:t>
            </a:r>
            <a:r>
              <a:rPr lang="en-US" dirty="0" smtClean="0"/>
              <a:t> are currently recognized in Bermuda</a:t>
            </a:r>
          </a:p>
          <a:p>
            <a:r>
              <a:rPr lang="en-US" dirty="0" smtClean="0"/>
              <a:t>Four clades of </a:t>
            </a:r>
            <a:r>
              <a:rPr lang="en-US" i="1" dirty="0" err="1" smtClean="0"/>
              <a:t>Padina</a:t>
            </a:r>
            <a:r>
              <a:rPr lang="en-US" dirty="0" smtClean="0"/>
              <a:t> are shown by the </a:t>
            </a:r>
            <a:r>
              <a:rPr lang="en-US" i="1" dirty="0" smtClean="0"/>
              <a:t>cox</a:t>
            </a:r>
            <a:r>
              <a:rPr lang="en-US" dirty="0" smtClean="0"/>
              <a:t>1 </a:t>
            </a:r>
          </a:p>
          <a:p>
            <a:r>
              <a:rPr lang="en-US" dirty="0" smtClean="0"/>
              <a:t>BUT…we have only collected two distinct morphologies</a:t>
            </a:r>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a:t>
            </a:r>
            <a:r>
              <a:rPr lang="en-US" dirty="0" err="1" smtClean="0"/>
              <a:t>Dictyota</a:t>
            </a:r>
            <a:r>
              <a:rPr lang="en-US" baseline="0" dirty="0" smtClean="0"/>
              <a:t> </a:t>
            </a:r>
            <a:r>
              <a:rPr lang="en-US" baseline="0" dirty="0" err="1" smtClean="0"/>
              <a:t>humifusa</a:t>
            </a:r>
            <a:endParaRPr lang="en-US" dirty="0" smtClean="0"/>
          </a:p>
          <a:p>
            <a:endParaRPr lang="en-US" dirty="0" smtClean="0"/>
          </a:p>
          <a:p>
            <a:r>
              <a:rPr lang="en-US" dirty="0" smtClean="0"/>
              <a:t>We have only collected five out of  the nine morphologies of </a:t>
            </a:r>
            <a:r>
              <a:rPr lang="en-US" i="1" dirty="0" err="1" smtClean="0"/>
              <a:t>Dictyota</a:t>
            </a:r>
            <a:r>
              <a:rPr lang="en-US" i="1" dirty="0" smtClean="0"/>
              <a:t> </a:t>
            </a:r>
          </a:p>
          <a:p>
            <a:r>
              <a:rPr lang="en-US" dirty="0" smtClean="0"/>
              <a:t>Yet there are eight clades shown by the </a:t>
            </a:r>
            <a:r>
              <a:rPr lang="en-US" i="1" dirty="0" smtClean="0"/>
              <a:t>cox</a:t>
            </a:r>
            <a:r>
              <a:rPr lang="en-US" dirty="0" smtClean="0"/>
              <a:t>1 data</a:t>
            </a:r>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second tree is another ML tree using 500 bootstrap replicates, but it looks at the Genus </a:t>
            </a:r>
            <a:r>
              <a:rPr lang="en-US" baseline="0" dirty="0" err="1" smtClean="0"/>
              <a:t>Dictyota</a:t>
            </a:r>
            <a:r>
              <a:rPr lang="en-US" baseline="0" dirty="0" smtClean="0"/>
              <a:t> specifically. The samples in black are cox1 sequences available on </a:t>
            </a:r>
            <a:r>
              <a:rPr lang="en-US" baseline="0" dirty="0" err="1" smtClean="0"/>
              <a:t>GenBank</a:t>
            </a:r>
            <a:r>
              <a:rPr lang="en-US" baseline="0" dirty="0" smtClean="0"/>
              <a:t>, an online database of published sequences from a network of scientists around the world. They </a:t>
            </a:r>
            <a:r>
              <a:rPr lang="en-US" baseline="0" dirty="0" err="1" smtClean="0"/>
              <a:t>sumbit</a:t>
            </a:r>
            <a:r>
              <a:rPr lang="en-US" baseline="0" dirty="0" smtClean="0"/>
              <a:t> </a:t>
            </a:r>
            <a:r>
              <a:rPr lang="en-US" baseline="0" dirty="0" smtClean="0"/>
              <a:t>the sequences there so they can be used by other researchers. The inclusion of these sequences</a:t>
            </a:r>
            <a:r>
              <a:rPr lang="en-US" sz="1200" b="0" dirty="0" smtClean="0"/>
              <a:t> help put the Bermuda species in a global perspective. </a:t>
            </a:r>
            <a:r>
              <a:rPr lang="en-US" sz="1200" dirty="0" smtClean="0"/>
              <a:t>The ML tree topology for the genus </a:t>
            </a:r>
            <a:r>
              <a:rPr lang="en-US" sz="1200" i="1" dirty="0" err="1" smtClean="0"/>
              <a:t>Dictyota</a:t>
            </a:r>
            <a:r>
              <a:rPr lang="en-US" sz="1200" dirty="0" smtClean="0"/>
              <a:t> is identical to the UPGMA topology and provides an indication of support for nodes, given the data.</a:t>
            </a:r>
          </a:p>
          <a:p>
            <a:endParaRPr lang="en-US" sz="1200" b="0" dirty="0" smtClean="0"/>
          </a:p>
          <a:p>
            <a:endParaRPr lang="en-US" sz="1200" b="0" dirty="0" smtClean="0"/>
          </a:p>
          <a:p>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Historically</a:t>
            </a:r>
            <a:r>
              <a:rPr lang="en-US" baseline="0" dirty="0" smtClean="0"/>
              <a:t> underestimated</a:t>
            </a:r>
          </a:p>
          <a:p>
            <a:r>
              <a:rPr lang="en-US" baseline="0" dirty="0" smtClean="0"/>
              <a:t>Recall how until three years ago the majority of the classifications were based on morphological </a:t>
            </a:r>
            <a:r>
              <a:rPr lang="en-US" baseline="0" dirty="0" smtClean="0"/>
              <a:t>works…now finding cryptic species</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primers that will sequence</a:t>
            </a:r>
            <a:r>
              <a:rPr lang="en-US" baseline="0" dirty="0" smtClean="0"/>
              <a:t> the entire </a:t>
            </a:r>
            <a:r>
              <a:rPr lang="en-US" baseline="0" dirty="0" err="1" smtClean="0"/>
              <a:t>rcbL</a:t>
            </a:r>
            <a:r>
              <a:rPr lang="en-US" baseline="0" dirty="0" smtClean="0"/>
              <a:t> sequence, including the spacer and </a:t>
            </a:r>
            <a:r>
              <a:rPr lang="en-US" baseline="0" dirty="0" err="1" smtClean="0"/>
              <a:t>rbcS</a:t>
            </a:r>
            <a:r>
              <a:rPr lang="en-US" baseline="0" dirty="0" smtClean="0"/>
              <a:t> </a:t>
            </a:r>
            <a:r>
              <a:rPr lang="en-US" baseline="0" dirty="0" smtClean="0"/>
              <a:t>(</a:t>
            </a:r>
            <a:r>
              <a:rPr lang="en-US" baseline="0" dirty="0" smtClean="0"/>
              <a:t>All three pieces put together ~1500bp). Working on designing primers that will sequence a fragment of the sequence, and the overlapping </a:t>
            </a:r>
            <a:r>
              <a:rPr lang="en-US" baseline="0" dirty="0" smtClean="0"/>
              <a:t>fragments </a:t>
            </a:r>
            <a:r>
              <a:rPr lang="en-US" baseline="0" dirty="0" smtClean="0"/>
              <a:t>can later be assembled together to give the entire sequence.</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Project </a:t>
            </a:r>
            <a:r>
              <a:rPr lang="en-US" baseline="0" dirty="0" smtClean="0"/>
              <a:t>is on-going.</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21</a:t>
            </a:fld>
            <a:endParaRPr lang="en-US"/>
          </a:p>
        </p:txBody>
      </p:sp>
    </p:spTree>
    <p:extLst>
      <p:ext uri="{BB962C8B-B14F-4D97-AF65-F5344CB8AC3E}">
        <p14:creationId xmlns:p14="http://schemas.microsoft.com/office/powerpoint/2010/main" xmlns="" val="296565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charset="0"/>
                <a:ea typeface="ＭＳ Ｐゴシック" charset="-128"/>
                <a:cs typeface="ＭＳ Ｐゴシック" charset="-128"/>
              </a:rPr>
              <a:t>Short for ease of amplification, universal across broad</a:t>
            </a:r>
            <a:r>
              <a:rPr lang="en-US" sz="2400" baseline="0" dirty="0" smtClean="0">
                <a:latin typeface="Calibri" charset="0"/>
                <a:ea typeface="ＭＳ Ｐゴシック" charset="-128"/>
                <a:cs typeface="ＭＳ Ｐゴシック" charset="-128"/>
              </a:rPr>
              <a:t> group of organisms, but v</a:t>
            </a:r>
            <a:r>
              <a:rPr lang="en-US" sz="2400" dirty="0" smtClean="0">
                <a:latin typeface="Calibri" charset="0"/>
                <a:ea typeface="ＭＳ Ｐゴシック" charset="-128"/>
                <a:cs typeface="ＭＳ Ｐゴシック" charset="-128"/>
              </a:rPr>
              <a:t>ariable enough to distinguish between species</a:t>
            </a:r>
          </a:p>
          <a:p>
            <a:endParaRPr lang="en-US" sz="3600" dirty="0" smtClean="0"/>
          </a:p>
          <a:p>
            <a:endParaRPr lang="en-US" sz="3600" dirty="0" smtClean="0"/>
          </a:p>
          <a:p>
            <a:r>
              <a:rPr lang="en-US" sz="3600" dirty="0" smtClean="0"/>
              <a:t>A small fragment of DNA used for identifying species</a:t>
            </a:r>
          </a:p>
          <a:p>
            <a:r>
              <a:rPr lang="en-US" sz="3600" dirty="0" smtClean="0"/>
              <a:t>Characteristics of a good barcode sequence:</a:t>
            </a:r>
          </a:p>
          <a:p>
            <a:pPr lvl="1"/>
            <a:r>
              <a:rPr lang="en-US" sz="3200" dirty="0" smtClean="0"/>
              <a:t> mutation rate is often fast enough to distinguish closely related species</a:t>
            </a:r>
          </a:p>
          <a:p>
            <a:pPr lvl="1"/>
            <a:r>
              <a:rPr lang="en-US" sz="3200" dirty="0" smtClean="0"/>
              <a:t>its sequence is conserved among </a:t>
            </a:r>
            <a:r>
              <a:rPr lang="en-US" sz="3200" dirty="0" err="1" smtClean="0"/>
              <a:t>conspecifics</a:t>
            </a:r>
            <a:r>
              <a:rPr lang="en-US" sz="3200" dirty="0" smtClean="0"/>
              <a:t> (members of the same species)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pc="100" dirty="0" smtClean="0"/>
              <a:t>Manageable in size</a:t>
            </a:r>
          </a:p>
          <a:p>
            <a:r>
              <a:rPr lang="en-US" spc="100" dirty="0" smtClean="0"/>
              <a:t>Isolated enough to have a small number of endemic species</a:t>
            </a:r>
          </a:p>
          <a:p>
            <a:r>
              <a:rPr lang="en-US" dirty="0" smtClean="0"/>
              <a:t>	Endemic</a:t>
            </a:r>
            <a:r>
              <a:rPr lang="en-US" baseline="0" dirty="0" smtClean="0"/>
              <a:t> = species found in one specific region and nowhere else….</a:t>
            </a:r>
            <a:r>
              <a:rPr lang="en-US" sz="1200" b="0" i="0" kern="1200" dirty="0" smtClean="0">
                <a:solidFill>
                  <a:schemeClr val="tx1"/>
                </a:solidFill>
                <a:latin typeface="+mn-lt"/>
                <a:ea typeface="+mn-ea"/>
                <a:cs typeface="+mn-cs"/>
              </a:rPr>
              <a:t> Are likely to develop on islands because of their geographical isolation</a:t>
            </a:r>
          </a:p>
          <a:p>
            <a:r>
              <a:rPr lang="en-US" sz="1200" b="0" i="0" kern="1200" dirty="0" smtClean="0">
                <a:solidFill>
                  <a:schemeClr val="tx1"/>
                </a:solidFill>
                <a:latin typeface="+mn-lt"/>
                <a:ea typeface="+mn-ea"/>
                <a:cs typeface="+mn-cs"/>
              </a:rPr>
              <a:t>	Hypothesis=more</a:t>
            </a:r>
            <a:r>
              <a:rPr lang="en-US" sz="1200" b="0" i="0" kern="1200" baseline="0" dirty="0" smtClean="0">
                <a:solidFill>
                  <a:schemeClr val="tx1"/>
                </a:solidFill>
                <a:latin typeface="+mn-lt"/>
                <a:ea typeface="+mn-ea"/>
                <a:cs typeface="+mn-cs"/>
              </a:rPr>
              <a:t> endemic species than currently recognized</a:t>
            </a:r>
          </a:p>
          <a:p>
            <a:endParaRPr lang="en-US" sz="1200" b="0" i="0" kern="1200" baseline="0" dirty="0" smtClean="0">
              <a:solidFill>
                <a:schemeClr val="tx1"/>
              </a:solidFill>
              <a:latin typeface="+mn-lt"/>
              <a:ea typeface="+mn-ea"/>
              <a:cs typeface="+mn-cs"/>
            </a:endParaRPr>
          </a:p>
          <a:p>
            <a:r>
              <a:rPr lang="en-US" spc="100" dirty="0" smtClean="0"/>
              <a:t>Resides ~1000km off the coast of North Carolina</a:t>
            </a:r>
          </a:p>
          <a:p>
            <a:pPr lvl="1"/>
            <a:r>
              <a:rPr lang="en-US" spc="100" dirty="0" smtClean="0"/>
              <a:t>influenced by the cool water from the north during winter </a:t>
            </a:r>
          </a:p>
          <a:p>
            <a:pPr lvl="1"/>
            <a:r>
              <a:rPr lang="en-US" spc="100" dirty="0" smtClean="0"/>
              <a:t>Influenced by the warm water eddies from the Gulf Stream for much of the other seasons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Warm</a:t>
            </a:r>
            <a:r>
              <a:rPr lang="en-US" sz="1200" b="0" i="0" kern="1200" baseline="0" dirty="0" smtClean="0">
                <a:solidFill>
                  <a:schemeClr val="tx1"/>
                </a:solidFill>
                <a:latin typeface="+mn-lt"/>
                <a:ea typeface="+mn-ea"/>
                <a:cs typeface="+mn-cs"/>
              </a:rPr>
              <a:t> water from </a:t>
            </a:r>
            <a:r>
              <a:rPr lang="en-US" sz="1200" b="0" i="0" kern="1200" baseline="0" dirty="0" err="1" smtClean="0">
                <a:solidFill>
                  <a:schemeClr val="tx1"/>
                </a:solidFill>
                <a:latin typeface="+mn-lt"/>
                <a:ea typeface="+mn-ea"/>
                <a:cs typeface="+mn-cs"/>
              </a:rPr>
              <a:t>caribean</a:t>
            </a:r>
            <a:r>
              <a:rPr lang="en-US" sz="1200" b="0" i="0" kern="1200" baseline="0" dirty="0" smtClean="0">
                <a:solidFill>
                  <a:schemeClr val="tx1"/>
                </a:solidFill>
                <a:latin typeface="+mn-lt"/>
                <a:ea typeface="+mn-ea"/>
                <a:cs typeface="+mn-cs"/>
              </a:rPr>
              <a:t> carried by gulf stream…</a:t>
            </a:r>
            <a:r>
              <a:rPr lang="en-US" dirty="0" smtClean="0"/>
              <a:t>Yellow swirly up</a:t>
            </a:r>
            <a:r>
              <a:rPr lang="en-US" baseline="0" dirty="0" smtClean="0"/>
              <a:t> the east coast is gulf stream (these are April temps, so still cool in BDA)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18-28 Celsius….wide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range in temperature creates</a:t>
            </a:r>
            <a:r>
              <a:rPr lang="en-US" sz="1200" b="0" i="0" kern="1200" baseline="0" dirty="0" smtClean="0">
                <a:solidFill>
                  <a:schemeClr val="tx1"/>
                </a:solidFill>
                <a:latin typeface="+mn-lt"/>
                <a:ea typeface="+mn-ea"/>
                <a:cs typeface="+mn-cs"/>
              </a:rPr>
              <a:t> unique diversity in the flora</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Picture=</a:t>
            </a:r>
            <a:r>
              <a:rPr lang="en-US" baseline="0" dirty="0" smtClean="0"/>
              <a:t> </a:t>
            </a:r>
            <a:r>
              <a:rPr lang="en-US" baseline="0" dirty="0" err="1" smtClean="0"/>
              <a:t>Lobophora</a:t>
            </a:r>
            <a:r>
              <a:rPr lang="en-US" baseline="0" dirty="0" smtClean="0"/>
              <a:t> </a:t>
            </a:r>
            <a:r>
              <a:rPr lang="en-US" baseline="0" dirty="0" err="1" smtClean="0"/>
              <a:t>variegata</a:t>
            </a:r>
            <a:endParaRPr lang="en-US" dirty="0" smtClean="0"/>
          </a:p>
          <a:p>
            <a:pPr lvl="1"/>
            <a:endParaRPr lang="en-US" dirty="0" smtClean="0"/>
          </a:p>
          <a:p>
            <a:pPr lvl="1"/>
            <a:r>
              <a:rPr lang="en-US" dirty="0" smtClean="0"/>
              <a:t>For</a:t>
            </a:r>
            <a:r>
              <a:rPr lang="en-US" baseline="0" dirty="0" smtClean="0"/>
              <a:t> each sample, p</a:t>
            </a:r>
            <a:r>
              <a:rPr lang="en-US" dirty="0" smtClean="0"/>
              <a:t>roduce barcode data from a portion of the </a:t>
            </a:r>
            <a:r>
              <a:rPr lang="en-US" i="1" dirty="0" smtClean="0"/>
              <a:t>cox</a:t>
            </a:r>
            <a:r>
              <a:rPr lang="en-US" dirty="0" smtClean="0"/>
              <a:t>1 and </a:t>
            </a:r>
            <a:r>
              <a:rPr lang="en-US" i="1" dirty="0" err="1" smtClean="0"/>
              <a:t>rbc</a:t>
            </a:r>
            <a:r>
              <a:rPr lang="en-US" dirty="0" err="1" smtClean="0"/>
              <a:t>L</a:t>
            </a:r>
            <a:r>
              <a:rPr lang="en-US" dirty="0" smtClean="0"/>
              <a:t> genes</a:t>
            </a:r>
          </a:p>
          <a:p>
            <a:pPr lvl="1"/>
            <a:r>
              <a:rPr lang="en-US" dirty="0" smtClean="0"/>
              <a:t>Use the barcode data to assemble phylogenetic trees</a:t>
            </a:r>
          </a:p>
          <a:p>
            <a:pPr lvl="1"/>
            <a:r>
              <a:rPr lang="en-US" dirty="0" smtClean="0"/>
              <a:t>Use other data available from online sources to put the Bermudian brown algal data in a global perspective</a:t>
            </a:r>
          </a:p>
          <a:p>
            <a:endParaRPr lang="en-US" baseline="0" dirty="0" smtClean="0">
              <a:effectLst/>
            </a:endParaRPr>
          </a:p>
        </p:txBody>
      </p:sp>
      <p:sp>
        <p:nvSpPr>
          <p:cNvPr id="4" name="Slide Number Placeholder 3"/>
          <p:cNvSpPr>
            <a:spLocks noGrp="1"/>
          </p:cNvSpPr>
          <p:nvPr>
            <p:ph type="sldNum" sz="quarter" idx="10"/>
          </p:nvPr>
        </p:nvSpPr>
        <p:spPr/>
        <p:txBody>
          <a:bodyPr/>
          <a:lstStyle/>
          <a:p>
            <a:fld id="{8BB8B97C-F2EA-4842-A9D5-24EA74E6BE0F}" type="slidenum">
              <a:rPr lang="en-US" smtClean="0"/>
              <a:pPr/>
              <a:t>6</a:t>
            </a:fld>
            <a:endParaRPr lang="en-US"/>
          </a:p>
        </p:txBody>
      </p:sp>
    </p:spTree>
    <p:extLst>
      <p:ext uri="{BB962C8B-B14F-4D97-AF65-F5344CB8AC3E}">
        <p14:creationId xmlns:p14="http://schemas.microsoft.com/office/powerpoint/2010/main" xmlns="" val="345196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and Green in the Kingdom</a:t>
            </a:r>
            <a:r>
              <a:rPr lang="en-US" baseline="0" dirty="0" smtClean="0"/>
              <a:t> </a:t>
            </a:r>
            <a:r>
              <a:rPr lang="en-US" baseline="0" dirty="0" err="1" smtClean="0"/>
              <a:t>Plantae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effectLst/>
              </a:rPr>
              <a:t>Chlorophyta</a:t>
            </a:r>
            <a:r>
              <a:rPr lang="en-US" baseline="0" dirty="0" smtClean="0">
                <a:effectLst/>
              </a:rPr>
              <a:t> and </a:t>
            </a:r>
            <a:r>
              <a:rPr lang="en-US" baseline="0" dirty="0" err="1" smtClean="0">
                <a:effectLst/>
              </a:rPr>
              <a:t>Rhodophyta</a:t>
            </a:r>
            <a:r>
              <a:rPr lang="en-US" baseline="0" dirty="0" smtClean="0">
                <a:effectLst/>
              </a:rPr>
              <a:t> </a:t>
            </a:r>
            <a:r>
              <a:rPr lang="en-US" baseline="0" dirty="0" err="1" smtClean="0">
                <a:effectLst/>
              </a:rPr>
              <a:t>commom</a:t>
            </a:r>
            <a:r>
              <a:rPr lang="en-US" baseline="0" dirty="0" smtClean="0">
                <a:effectLst/>
              </a:rPr>
              <a:t> ancestor ~2 billion years ago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Browns in the Kingdom </a:t>
            </a:r>
            <a:r>
              <a:rPr lang="en-US" baseline="0" dirty="0" err="1" smtClean="0">
                <a:effectLst/>
              </a:rPr>
              <a:t>Chromalveolata</a:t>
            </a:r>
            <a:r>
              <a:rPr lang="en-US" baseline="0" dirty="0" smtClean="0">
                <a:effectLst/>
              </a:rPr>
              <a:t> (</a:t>
            </a:r>
            <a:r>
              <a:rPr lang="en-US" baseline="0" dirty="0" err="1" smtClean="0">
                <a:effectLst/>
              </a:rPr>
              <a:t>Phaeophyta</a:t>
            </a:r>
            <a:r>
              <a:rPr lang="en-US" baseline="0" dirty="0" smtClean="0">
                <a:effectLst/>
              </a:rPr>
              <a:t> groups within </a:t>
            </a:r>
            <a:r>
              <a:rPr lang="en-US" baseline="0" dirty="0" err="1" smtClean="0">
                <a:effectLst/>
              </a:rPr>
              <a:t>stramenopiles</a:t>
            </a:r>
            <a:r>
              <a:rPr lang="en-US" baseline="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Browns more divergent and evolved later (they’ve had less time to evolve)…leads to challenges to study them</a:t>
            </a:r>
            <a:endParaRPr lang="en-US" dirty="0" smtClean="0"/>
          </a:p>
          <a:p>
            <a:endParaRPr lang="en-US" dirty="0" smtClean="0"/>
          </a:p>
          <a:p>
            <a:r>
              <a:rPr lang="en-US" dirty="0" smtClean="0"/>
              <a:t>Divergent DNA sequences and</a:t>
            </a:r>
            <a:r>
              <a:rPr lang="en-US" baseline="0" dirty="0" smtClean="0"/>
              <a:t> cellular chemistry= challenges</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7</a:t>
            </a:fld>
            <a:endParaRPr lang="en-US"/>
          </a:p>
        </p:txBody>
      </p:sp>
    </p:spTree>
    <p:extLst>
      <p:ext uri="{BB962C8B-B14F-4D97-AF65-F5344CB8AC3E}">
        <p14:creationId xmlns:p14="http://schemas.microsoft.com/office/powerpoint/2010/main" xmlns="" val="266773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of some of the genera found in Bermuda. Various morphologies (shapes, size, color, etc)</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Cox1 (mitochondrial-encoded gene approximately 750basepairs in length) and </a:t>
            </a:r>
            <a:r>
              <a:rPr lang="en-US" baseline="0" dirty="0" err="1" smtClean="0"/>
              <a:t>rbcL</a:t>
            </a:r>
            <a:r>
              <a:rPr lang="en-US" baseline="0" dirty="0" smtClean="0"/>
              <a:t> (plastid-encoded gene approximately 1500 </a:t>
            </a:r>
            <a:r>
              <a:rPr lang="en-US" baseline="0" dirty="0" err="1" smtClean="0"/>
              <a:t>basepairs</a:t>
            </a:r>
            <a:r>
              <a:rPr lang="en-US" baseline="0" dirty="0" smtClean="0"/>
              <a:t> in length) are two </a:t>
            </a:r>
            <a:r>
              <a:rPr lang="en-US" baseline="0" dirty="0" err="1" smtClean="0"/>
              <a:t>organellar</a:t>
            </a:r>
            <a:r>
              <a:rPr lang="en-US" baseline="0" dirty="0" smtClean="0"/>
              <a:t> genes found in almost all photosynthetic organisms. They are frequently used for </a:t>
            </a:r>
            <a:r>
              <a:rPr lang="en-US" baseline="0" dirty="0" err="1" smtClean="0"/>
              <a:t>barcoding</a:t>
            </a:r>
            <a:r>
              <a:rPr lang="en-US" baseline="0" dirty="0" smtClean="0"/>
              <a:t> because their sequences are highly conserved among </a:t>
            </a:r>
            <a:r>
              <a:rPr lang="en-US" baseline="0" dirty="0" err="1" smtClean="0"/>
              <a:t>conspecifics</a:t>
            </a:r>
            <a:r>
              <a:rPr lang="en-US" baseline="0" dirty="0" smtClean="0"/>
              <a:t> (belonging to the same species).</a:t>
            </a:r>
            <a:r>
              <a:rPr lang="en-US" sz="1200" dirty="0" smtClean="0"/>
              <a:t> Replicating the phylogeny from two different cellular compartments increases the robustness of the algal classifications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how warm water/cold</a:t>
            </a:r>
            <a:r>
              <a:rPr lang="en-US" baseline="0" dirty="0" smtClean="0"/>
              <a:t> water influences</a:t>
            </a:r>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Silica-dried samples flash frozen with liquid nitrogen and ground using mortar and pestle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Extraction of Genomic DNA using a </a:t>
            </a:r>
            <a:r>
              <a:rPr lang="en-US" dirty="0" err="1" smtClean="0"/>
              <a:t>GenElute</a:t>
            </a:r>
            <a:r>
              <a:rPr lang="en-US" dirty="0" smtClean="0"/>
              <a:t> Plant Genomic DNA </a:t>
            </a:r>
            <a:r>
              <a:rPr lang="en-US" dirty="0" err="1" smtClean="0"/>
              <a:t>Miniprep</a:t>
            </a:r>
            <a:r>
              <a:rPr lang="en-US" dirty="0" smtClean="0"/>
              <a:t> Kit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PCR to amplify </a:t>
            </a:r>
            <a:r>
              <a:rPr lang="en-US" i="1" dirty="0" smtClean="0"/>
              <a:t>cox</a:t>
            </a:r>
            <a:r>
              <a:rPr lang="en-US" i="0" dirty="0" smtClean="0"/>
              <a:t>1 and </a:t>
            </a:r>
            <a:r>
              <a:rPr lang="en-US" i="1" dirty="0" err="1" smtClean="0"/>
              <a:t>rcb</a:t>
            </a:r>
            <a:r>
              <a:rPr lang="en-US" i="0" dirty="0" err="1" smtClean="0"/>
              <a:t>L</a:t>
            </a:r>
            <a:r>
              <a:rPr lang="en-US" i="0" dirty="0" smtClean="0"/>
              <a:t> gene sequences for analysis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Gel electrophoresis to visualize PCR product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Purification of PCR products using a </a:t>
            </a:r>
            <a:r>
              <a:rPr lang="en-US" dirty="0" err="1" smtClean="0"/>
              <a:t>Qiagen</a:t>
            </a:r>
            <a:r>
              <a:rPr lang="en-US" dirty="0" smtClean="0"/>
              <a:t> DNA  purification kit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Purified PCR DNA submitted to the Rhode Island Genomics and Sequencing Center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Using Geneious v4.8.1, the gene sequences were assembled and used to build phylogenetic trees.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Analysis of trees</a:t>
            </a:r>
          </a:p>
          <a:p>
            <a:endParaRPr lang="en-US" dirty="0"/>
          </a:p>
        </p:txBody>
      </p:sp>
      <p:sp>
        <p:nvSpPr>
          <p:cNvPr id="4" name="Slide Number Placeholder 3"/>
          <p:cNvSpPr>
            <a:spLocks noGrp="1"/>
          </p:cNvSpPr>
          <p:nvPr>
            <p:ph type="sldNum" sz="quarter" idx="10"/>
          </p:nvPr>
        </p:nvSpPr>
        <p:spPr/>
        <p:txBody>
          <a:bodyPr/>
          <a:lstStyle/>
          <a:p>
            <a:fld id="{8BB8B97C-F2EA-4842-A9D5-24EA74E6BE0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10DDA3-0478-4320-9582-168E018D66B1}" type="datetimeFigureOut">
              <a:rPr lang="en-US" smtClean="0"/>
              <a:pPr/>
              <a:t>5/3/2013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E29D623-A5CC-4434-85EF-3180D1B752F3}"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0DDA3-0478-4320-9582-168E018D66B1}"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D623-A5CC-4434-85EF-3180D1B75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0DDA3-0478-4320-9582-168E018D66B1}"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E29D623-A5CC-4434-85EF-3180D1B75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10DDA3-0478-4320-9582-168E018D66B1}"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D623-A5CC-4434-85EF-3180D1B752F3}"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410DDA3-0478-4320-9582-168E018D66B1}" type="datetimeFigureOut">
              <a:rPr lang="en-US" smtClean="0"/>
              <a:pPr/>
              <a:t>5/3/2013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E29D623-A5CC-4434-85EF-3180D1B752F3}"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10DDA3-0478-4320-9582-168E018D66B1}"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D623-A5CC-4434-85EF-3180D1B752F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10DDA3-0478-4320-9582-168E018D66B1}" type="datetimeFigureOut">
              <a:rPr lang="en-US" smtClean="0"/>
              <a:pPr/>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9D623-A5CC-4434-85EF-3180D1B752F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10DDA3-0478-4320-9582-168E018D66B1}" type="datetimeFigureOut">
              <a:rPr lang="en-US" smtClean="0"/>
              <a:pPr/>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9D623-A5CC-4434-85EF-3180D1B752F3}"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410DDA3-0478-4320-9582-168E018D66B1}" type="datetimeFigureOut">
              <a:rPr lang="en-US" smtClean="0"/>
              <a:pPr/>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9D623-A5CC-4434-85EF-3180D1B75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0DDA3-0478-4320-9582-168E018D66B1}"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E29D623-A5CC-4434-85EF-3180D1B752F3}"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0DDA3-0478-4320-9582-168E018D66B1}"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D623-A5CC-4434-85EF-3180D1B752F3}"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410DDA3-0478-4320-9582-168E018D66B1}" type="datetimeFigureOut">
              <a:rPr lang="en-US" smtClean="0"/>
              <a:pPr/>
              <a:t>5/3/2013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E29D623-A5CC-4434-85EF-3180D1B75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tif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00" y="2057400"/>
            <a:ext cx="2209800" cy="1828800"/>
          </a:xfrm>
        </p:spPr>
        <p:txBody>
          <a:bodyPr>
            <a:normAutofit fontScale="77500" lnSpcReduction="20000"/>
          </a:bodyPr>
          <a:lstStyle/>
          <a:p>
            <a:pPr algn="ctr"/>
            <a:r>
              <a:rPr lang="en-US" dirty="0" smtClean="0"/>
              <a:t>Honors Project</a:t>
            </a:r>
          </a:p>
          <a:p>
            <a:pPr algn="ctr"/>
            <a:r>
              <a:rPr lang="en-US" dirty="0" smtClean="0"/>
              <a:t>May 2, 2013</a:t>
            </a:r>
          </a:p>
          <a:p>
            <a:pPr algn="ctr"/>
            <a:endParaRPr lang="en-US" dirty="0" smtClean="0"/>
          </a:p>
          <a:p>
            <a:pPr algn="ctr"/>
            <a:r>
              <a:rPr lang="en-US" dirty="0" smtClean="0"/>
              <a:t>By: Alyssa Rogers</a:t>
            </a:r>
          </a:p>
          <a:p>
            <a:pPr algn="ctr"/>
            <a:endParaRPr lang="en-US" dirty="0" smtClean="0"/>
          </a:p>
          <a:p>
            <a:pPr algn="ctr"/>
            <a:r>
              <a:rPr lang="en-US" dirty="0" smtClean="0"/>
              <a:t>Mentor: </a:t>
            </a:r>
          </a:p>
          <a:p>
            <a:pPr algn="ctr"/>
            <a:r>
              <a:rPr lang="en-US" dirty="0" smtClean="0"/>
              <a:t>Dr. </a:t>
            </a:r>
            <a:r>
              <a:rPr lang="en-US" sz="1800" dirty="0" smtClean="0"/>
              <a:t>Christopher Lane</a:t>
            </a:r>
            <a:endParaRPr lang="en-US" sz="1800" dirty="0"/>
          </a:p>
        </p:txBody>
      </p:sp>
      <p:sp>
        <p:nvSpPr>
          <p:cNvPr id="2" name="Title 1"/>
          <p:cNvSpPr>
            <a:spLocks noGrp="1"/>
          </p:cNvSpPr>
          <p:nvPr>
            <p:ph type="title"/>
          </p:nvPr>
        </p:nvSpPr>
        <p:spPr/>
        <p:txBody>
          <a:bodyPr>
            <a:normAutofit fontScale="90000"/>
          </a:bodyPr>
          <a:lstStyle/>
          <a:p>
            <a:r>
              <a:rPr lang="en-US" dirty="0"/>
              <a:t>Brown Algal Diversity in Bermuda Revealed using </a:t>
            </a:r>
            <a:r>
              <a:rPr lang="en-US" dirty="0" smtClean="0"/>
              <a:t>Molecular Tools</a:t>
            </a:r>
            <a:r>
              <a:rPr lang="en-US" dirty="0"/>
              <a:t/>
            </a:r>
            <a:br>
              <a:rPr lang="en-US" dirty="0"/>
            </a:br>
            <a:endParaRPr lang="en-US" dirty="0"/>
          </a:p>
        </p:txBody>
      </p:sp>
    </p:spTree>
    <p:extLst>
      <p:ext uri="{BB962C8B-B14F-4D97-AF65-F5344CB8AC3E}">
        <p14:creationId xmlns:p14="http://schemas.microsoft.com/office/powerpoint/2010/main" xmlns="" val="79254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URI graduate student, </a:t>
            </a:r>
            <a:r>
              <a:rPr lang="en-US" sz="2800" dirty="0" err="1" smtClean="0"/>
              <a:t>Thea</a:t>
            </a:r>
            <a:r>
              <a:rPr lang="en-US" sz="2800" dirty="0" smtClean="0"/>
              <a:t> </a:t>
            </a:r>
            <a:r>
              <a:rPr lang="en-US" sz="2800" dirty="0" err="1" smtClean="0"/>
              <a:t>Popolizio</a:t>
            </a:r>
            <a:r>
              <a:rPr lang="en-US" sz="2800" dirty="0" smtClean="0"/>
              <a:t>, performed a year-long collection of samples in Bermuda</a:t>
            </a:r>
          </a:p>
          <a:p>
            <a:pPr lvl="1"/>
            <a:r>
              <a:rPr lang="en-US" sz="2800" dirty="0" smtClean="0"/>
              <a:t>Variety of habitats (different locations, depths, etc.)</a:t>
            </a:r>
          </a:p>
          <a:p>
            <a:pPr lvl="1"/>
            <a:r>
              <a:rPr lang="en-US" sz="2800" dirty="0" smtClean="0"/>
              <a:t>Various seasonal climates</a:t>
            </a:r>
          </a:p>
          <a:p>
            <a:pPr lvl="1"/>
            <a:r>
              <a:rPr lang="en-US" sz="2800" dirty="0" smtClean="0"/>
              <a:t>Over 1500 samples of </a:t>
            </a:r>
            <a:r>
              <a:rPr lang="en-US" sz="2800" dirty="0" err="1" smtClean="0"/>
              <a:t>macroalgae</a:t>
            </a:r>
            <a:r>
              <a:rPr lang="en-US" sz="2800" dirty="0" smtClean="0"/>
              <a:t> were collected</a:t>
            </a:r>
          </a:p>
          <a:p>
            <a:pPr lvl="1"/>
            <a:r>
              <a:rPr lang="en-US" sz="2800" dirty="0" smtClean="0"/>
              <a:t>About 20% of those samples are brown algae</a:t>
            </a:r>
          </a:p>
        </p:txBody>
      </p:sp>
      <p:sp>
        <p:nvSpPr>
          <p:cNvPr id="3" name="Title 2"/>
          <p:cNvSpPr>
            <a:spLocks noGrp="1"/>
          </p:cNvSpPr>
          <p:nvPr>
            <p:ph type="title"/>
          </p:nvPr>
        </p:nvSpPr>
        <p:spPr/>
        <p:txBody>
          <a:bodyPr/>
          <a:lstStyle/>
          <a:p>
            <a:r>
              <a:rPr lang="en-US" cap="none" dirty="0" smtClean="0"/>
              <a:t>Collection of the Samples</a:t>
            </a:r>
            <a:endParaRPr lang="en-US" cap="non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cap="none" dirty="0" smtClean="0"/>
              <a:t>Methods and Materials</a:t>
            </a:r>
            <a:endParaRPr lang="en-US" cap="non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4-24 at 8.54.45 AM.png"/>
          <p:cNvPicPr>
            <a:picLocks noGrp="1" noChangeAspect="1"/>
          </p:cNvPicPr>
          <p:nvPr>
            <p:ph sz="half" idx="1"/>
          </p:nvPr>
        </p:nvPicPr>
        <p:blipFill>
          <a:blip r:embed="rId3" cstate="print"/>
          <a:stretch>
            <a:fillRect/>
          </a:stretch>
        </p:blipFill>
        <p:spPr>
          <a:xfrm>
            <a:off x="457200" y="1828800"/>
            <a:ext cx="6460577" cy="1371600"/>
          </a:xfrm>
        </p:spPr>
      </p:pic>
      <p:pic>
        <p:nvPicPr>
          <p:cNvPr id="6" name="Content Placeholder 5" descr="Screen shot 2013-04-24 at 8.55.56 AM.png"/>
          <p:cNvPicPr>
            <a:picLocks noGrp="1" noChangeAspect="1"/>
          </p:cNvPicPr>
          <p:nvPr>
            <p:ph sz="half" idx="2"/>
          </p:nvPr>
        </p:nvPicPr>
        <p:blipFill>
          <a:blip r:embed="rId4" cstate="print"/>
          <a:stretch>
            <a:fillRect/>
          </a:stretch>
        </p:blipFill>
        <p:spPr>
          <a:xfrm>
            <a:off x="3200400" y="3810000"/>
            <a:ext cx="4956602" cy="2438400"/>
          </a:xfrm>
        </p:spPr>
      </p:pic>
      <p:sp>
        <p:nvSpPr>
          <p:cNvPr id="4" name="Title 3"/>
          <p:cNvSpPr>
            <a:spLocks noGrp="1"/>
          </p:cNvSpPr>
          <p:nvPr>
            <p:ph type="title"/>
          </p:nvPr>
        </p:nvSpPr>
        <p:spPr/>
        <p:txBody>
          <a:bodyPr/>
          <a:lstStyle/>
          <a:p>
            <a:r>
              <a:rPr lang="en-US" cap="none" dirty="0" smtClean="0"/>
              <a:t>Using Geneious (V 5.6.5): Assembling Sequences</a:t>
            </a:r>
            <a:endParaRPr lang="en-US" cap="none" dirty="0"/>
          </a:p>
        </p:txBody>
      </p:sp>
      <p:sp>
        <p:nvSpPr>
          <p:cNvPr id="7" name="Oval 6"/>
          <p:cNvSpPr/>
          <p:nvPr/>
        </p:nvSpPr>
        <p:spPr>
          <a:xfrm>
            <a:off x="1371600" y="1676400"/>
            <a:ext cx="762000" cy="16764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Connector 8"/>
          <p:cNvCxnSpPr>
            <a:stCxn id="7" idx="4"/>
          </p:cNvCxnSpPr>
          <p:nvPr/>
        </p:nvCxnSpPr>
        <p:spPr>
          <a:xfrm>
            <a:off x="1752600" y="3352800"/>
            <a:ext cx="1447800" cy="289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0"/>
            <a:endCxn id="7" idx="0"/>
          </p:cNvCxnSpPr>
          <p:nvPr/>
        </p:nvCxnSpPr>
        <p:spPr>
          <a:xfrm>
            <a:off x="1752600" y="167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28800" y="1676400"/>
            <a:ext cx="6324600" cy="21336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ee1.tif"/>
          <p:cNvPicPr>
            <a:picLocks noGrp="1" noChangeAspect="1"/>
          </p:cNvPicPr>
          <p:nvPr>
            <p:ph sz="half" idx="1"/>
          </p:nvPr>
        </p:nvPicPr>
        <p:blipFill>
          <a:blip r:embed="rId3" cstate="print"/>
          <a:stretch>
            <a:fillRect/>
          </a:stretch>
        </p:blipFill>
        <p:spPr>
          <a:xfrm>
            <a:off x="304800" y="1752600"/>
            <a:ext cx="3666826" cy="4406900"/>
          </a:xfrm>
        </p:spPr>
      </p:pic>
      <p:pic>
        <p:nvPicPr>
          <p:cNvPr id="6" name="Content Placeholder 5" descr="Screen shot 2013-04-24 at 8.59.19 AM.png"/>
          <p:cNvPicPr>
            <a:picLocks noGrp="1" noChangeAspect="1"/>
          </p:cNvPicPr>
          <p:nvPr>
            <p:ph sz="half" idx="2"/>
          </p:nvPr>
        </p:nvPicPr>
        <p:blipFill>
          <a:blip r:embed="rId4" cstate="print"/>
          <a:stretch>
            <a:fillRect/>
          </a:stretch>
        </p:blipFill>
        <p:spPr>
          <a:xfrm>
            <a:off x="4495800" y="1981200"/>
            <a:ext cx="4038600" cy="2356454"/>
          </a:xfrm>
        </p:spPr>
      </p:pic>
      <p:sp>
        <p:nvSpPr>
          <p:cNvPr id="4" name="Title 3"/>
          <p:cNvSpPr>
            <a:spLocks noGrp="1"/>
          </p:cNvSpPr>
          <p:nvPr>
            <p:ph type="title"/>
          </p:nvPr>
        </p:nvSpPr>
        <p:spPr/>
        <p:txBody>
          <a:bodyPr/>
          <a:lstStyle/>
          <a:p>
            <a:r>
              <a:rPr lang="en-US" cap="none" dirty="0" smtClean="0"/>
              <a:t>Using Geneious (V 5.6.5): Alignment of Consensus Sequences</a:t>
            </a:r>
            <a:endParaRPr lang="en-US" cap="none" dirty="0"/>
          </a:p>
        </p:txBody>
      </p:sp>
      <p:pic>
        <p:nvPicPr>
          <p:cNvPr id="7" name="Picture 6" descr="Screen shot 2013-04-24 at 8.58.40 AM.png"/>
          <p:cNvPicPr>
            <a:picLocks noChangeAspect="1"/>
          </p:cNvPicPr>
          <p:nvPr/>
        </p:nvPicPr>
        <p:blipFill>
          <a:blip r:embed="rId5" cstate="print"/>
          <a:stretch>
            <a:fillRect/>
          </a:stretch>
        </p:blipFill>
        <p:spPr>
          <a:xfrm>
            <a:off x="304800" y="4876800"/>
            <a:ext cx="8534400" cy="1590617"/>
          </a:xfrm>
          <a:prstGeom prst="rect">
            <a:avLst/>
          </a:prstGeom>
        </p:spPr>
      </p:pic>
      <p:sp>
        <p:nvSpPr>
          <p:cNvPr id="8" name="Oval 7"/>
          <p:cNvSpPr/>
          <p:nvPr/>
        </p:nvSpPr>
        <p:spPr>
          <a:xfrm>
            <a:off x="2590800" y="2438400"/>
            <a:ext cx="1143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4800600"/>
            <a:ext cx="914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9" idx="2"/>
          </p:cNvCxnSpPr>
          <p:nvPr/>
        </p:nvCxnSpPr>
        <p:spPr>
          <a:xfrm>
            <a:off x="4495800" y="4343400"/>
            <a:ext cx="19050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9" idx="6"/>
          </p:cNvCxnSpPr>
          <p:nvPr/>
        </p:nvCxnSpPr>
        <p:spPr>
          <a:xfrm flipH="1">
            <a:off x="7315200" y="4343400"/>
            <a:ext cx="1219200" cy="12954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ree1.tif"/>
          <p:cNvPicPr>
            <a:picLocks noGrp="1" noChangeAspect="1"/>
          </p:cNvPicPr>
          <p:nvPr>
            <p:ph sz="half" idx="2"/>
          </p:nvPr>
        </p:nvPicPr>
        <p:blipFill>
          <a:blip r:embed="rId3" cstate="print"/>
          <a:stretch>
            <a:fillRect/>
          </a:stretch>
        </p:blipFill>
        <p:spPr>
          <a:xfrm>
            <a:off x="539433" y="1798320"/>
            <a:ext cx="3956367" cy="4754880"/>
          </a:xfrm>
        </p:spPr>
      </p:pic>
      <p:pic>
        <p:nvPicPr>
          <p:cNvPr id="11" name="Content Placeholder 10" descr="AR-BrownMLbs5.tif"/>
          <p:cNvPicPr>
            <a:picLocks noGrp="1" noChangeAspect="1"/>
          </p:cNvPicPr>
          <p:nvPr>
            <p:ph sz="quarter" idx="4"/>
          </p:nvPr>
        </p:nvPicPr>
        <p:blipFill>
          <a:blip r:embed="rId4" cstate="print"/>
          <a:stretch>
            <a:fillRect/>
          </a:stretch>
        </p:blipFill>
        <p:spPr>
          <a:xfrm>
            <a:off x="4800600" y="1798320"/>
            <a:ext cx="3770809" cy="4754880"/>
          </a:xfrm>
        </p:spPr>
      </p:pic>
      <p:sp>
        <p:nvSpPr>
          <p:cNvPr id="4" name="Title 3"/>
          <p:cNvSpPr>
            <a:spLocks noGrp="1"/>
          </p:cNvSpPr>
          <p:nvPr>
            <p:ph type="title"/>
          </p:nvPr>
        </p:nvSpPr>
        <p:spPr/>
        <p:txBody>
          <a:bodyPr/>
          <a:lstStyle/>
          <a:p>
            <a:r>
              <a:rPr lang="en-US" cap="none" dirty="0" smtClean="0"/>
              <a:t>Using Geneious (V 5.6.5): Creating Phylogenetic Trees</a:t>
            </a:r>
            <a:endParaRPr lang="en-US" cap="non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ree1.tif"/>
          <p:cNvPicPr>
            <a:picLocks noGrp="1" noChangeAspect="1"/>
          </p:cNvPicPr>
          <p:nvPr>
            <p:ph sz="half" idx="1"/>
          </p:nvPr>
        </p:nvPicPr>
        <p:blipFill>
          <a:blip r:embed="rId3" cstate="print"/>
          <a:stretch>
            <a:fillRect/>
          </a:stretch>
        </p:blipFill>
        <p:spPr>
          <a:xfrm>
            <a:off x="380999" y="1795462"/>
            <a:ext cx="3928913" cy="4721884"/>
          </a:xfrm>
        </p:spPr>
      </p:pic>
      <p:pic>
        <p:nvPicPr>
          <p:cNvPr id="8" name="Content Placeholder 7" descr="6htwvcJEuc71.jpg"/>
          <p:cNvPicPr>
            <a:picLocks noGrp="1" noChangeAspect="1"/>
          </p:cNvPicPr>
          <p:nvPr>
            <p:ph sz="half" idx="2"/>
          </p:nvPr>
        </p:nvPicPr>
        <p:blipFill>
          <a:blip r:embed="rId4" cstate="print"/>
          <a:stretch>
            <a:fillRect/>
          </a:stretch>
        </p:blipFill>
        <p:spPr>
          <a:xfrm>
            <a:off x="4648200" y="2576513"/>
            <a:ext cx="4038600" cy="2692400"/>
          </a:xfrm>
        </p:spPr>
      </p:pic>
      <p:sp>
        <p:nvSpPr>
          <p:cNvPr id="7" name="Title 6"/>
          <p:cNvSpPr>
            <a:spLocks noGrp="1"/>
          </p:cNvSpPr>
          <p:nvPr>
            <p:ph type="title"/>
          </p:nvPr>
        </p:nvSpPr>
        <p:spPr/>
        <p:txBody>
          <a:bodyPr/>
          <a:lstStyle/>
          <a:p>
            <a:r>
              <a:rPr lang="en-US" i="1" cap="none" dirty="0" smtClean="0"/>
              <a:t>cox</a:t>
            </a:r>
            <a:r>
              <a:rPr lang="en-US" cap="none" dirty="0" smtClean="0"/>
              <a:t>1 Data Analysis</a:t>
            </a:r>
            <a:endParaRPr lang="en-US" i="1" cap="none" dirty="0"/>
          </a:p>
        </p:txBody>
      </p:sp>
      <p:sp>
        <p:nvSpPr>
          <p:cNvPr id="11" name="Oval 10"/>
          <p:cNvSpPr/>
          <p:nvPr/>
        </p:nvSpPr>
        <p:spPr>
          <a:xfrm>
            <a:off x="2743200" y="4419600"/>
            <a:ext cx="1371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4876800"/>
            <a:ext cx="2133600" cy="369332"/>
          </a:xfrm>
          <a:prstGeom prst="rect">
            <a:avLst/>
          </a:prstGeom>
          <a:noFill/>
        </p:spPr>
        <p:txBody>
          <a:bodyPr wrap="square" rtlCol="0">
            <a:spAutoFit/>
          </a:bodyPr>
          <a:lstStyle/>
          <a:p>
            <a:r>
              <a:rPr lang="en-US" i="1" dirty="0" smtClean="0">
                <a:solidFill>
                  <a:schemeClr val="bg1"/>
                </a:solidFill>
              </a:rPr>
              <a:t>L. </a:t>
            </a:r>
            <a:r>
              <a:rPr lang="en-US" i="1" dirty="0" err="1" smtClean="0">
                <a:solidFill>
                  <a:schemeClr val="bg1"/>
                </a:solidFill>
              </a:rPr>
              <a:t>variegata</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ree1.tif"/>
          <p:cNvPicPr>
            <a:picLocks noGrp="1" noChangeAspect="1"/>
          </p:cNvPicPr>
          <p:nvPr>
            <p:ph sz="half" idx="1"/>
          </p:nvPr>
        </p:nvPicPr>
        <p:blipFill>
          <a:blip r:embed="rId3" cstate="print"/>
          <a:stretch>
            <a:fillRect/>
          </a:stretch>
        </p:blipFill>
        <p:spPr>
          <a:xfrm>
            <a:off x="380999" y="1795462"/>
            <a:ext cx="3928913" cy="4721884"/>
          </a:xfrm>
        </p:spPr>
      </p:pic>
      <p:pic>
        <p:nvPicPr>
          <p:cNvPr id="8" name="Content Placeholder 7" descr="RqBWiv9Ysiyq.jpg"/>
          <p:cNvPicPr>
            <a:picLocks noGrp="1" noChangeAspect="1"/>
          </p:cNvPicPr>
          <p:nvPr>
            <p:ph sz="half" idx="2"/>
          </p:nvPr>
        </p:nvPicPr>
        <p:blipFill>
          <a:blip r:embed="rId4" cstate="print"/>
          <a:stretch>
            <a:fillRect/>
          </a:stretch>
        </p:blipFill>
        <p:spPr>
          <a:xfrm>
            <a:off x="4648200" y="2169593"/>
            <a:ext cx="4038600" cy="3506239"/>
          </a:xfrm>
        </p:spPr>
      </p:pic>
      <p:sp>
        <p:nvSpPr>
          <p:cNvPr id="7" name="Title 6"/>
          <p:cNvSpPr>
            <a:spLocks noGrp="1"/>
          </p:cNvSpPr>
          <p:nvPr>
            <p:ph type="title"/>
          </p:nvPr>
        </p:nvSpPr>
        <p:spPr/>
        <p:txBody>
          <a:bodyPr/>
          <a:lstStyle/>
          <a:p>
            <a:r>
              <a:rPr lang="en-US" i="1" cap="none" dirty="0" smtClean="0"/>
              <a:t>cox</a:t>
            </a:r>
            <a:r>
              <a:rPr lang="en-US" cap="none" dirty="0" smtClean="0"/>
              <a:t>1 Data Analysis</a:t>
            </a:r>
            <a:endParaRPr lang="en-US" cap="none" dirty="0"/>
          </a:p>
        </p:txBody>
      </p:sp>
      <p:sp>
        <p:nvSpPr>
          <p:cNvPr id="11" name="Oval 10"/>
          <p:cNvSpPr/>
          <p:nvPr/>
        </p:nvSpPr>
        <p:spPr>
          <a:xfrm>
            <a:off x="2667000" y="3429000"/>
            <a:ext cx="15240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8200" y="5257800"/>
            <a:ext cx="2514600" cy="369332"/>
          </a:xfrm>
          <a:prstGeom prst="rect">
            <a:avLst/>
          </a:prstGeom>
          <a:noFill/>
        </p:spPr>
        <p:txBody>
          <a:bodyPr wrap="square" rtlCol="0">
            <a:spAutoFit/>
          </a:bodyPr>
          <a:lstStyle/>
          <a:p>
            <a:r>
              <a:rPr lang="en-US" i="1" dirty="0" smtClean="0"/>
              <a:t>P. </a:t>
            </a:r>
            <a:r>
              <a:rPr lang="en-US" i="1" dirty="0" err="1" smtClean="0"/>
              <a:t>gymnospora</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ee1.tif"/>
          <p:cNvPicPr>
            <a:picLocks noGrp="1" noChangeAspect="1"/>
          </p:cNvPicPr>
          <p:nvPr>
            <p:ph sz="half" idx="1"/>
          </p:nvPr>
        </p:nvPicPr>
        <p:blipFill>
          <a:blip r:embed="rId3" cstate="print"/>
          <a:stretch>
            <a:fillRect/>
          </a:stretch>
        </p:blipFill>
        <p:spPr>
          <a:xfrm>
            <a:off x="380999" y="1795462"/>
            <a:ext cx="3928913" cy="4721884"/>
          </a:xfrm>
        </p:spPr>
      </p:pic>
      <p:pic>
        <p:nvPicPr>
          <p:cNvPr id="7" name="Content Placeholder 6" descr="f9FEV6ybbuyW.jpg"/>
          <p:cNvPicPr>
            <a:picLocks noGrp="1" noChangeAspect="1"/>
          </p:cNvPicPr>
          <p:nvPr>
            <p:ph sz="half" idx="2"/>
          </p:nvPr>
        </p:nvPicPr>
        <p:blipFill>
          <a:blip r:embed="rId4" cstate="print"/>
          <a:stretch>
            <a:fillRect/>
          </a:stretch>
        </p:blipFill>
        <p:spPr>
          <a:xfrm>
            <a:off x="4648200" y="2609850"/>
            <a:ext cx="4038600" cy="3028950"/>
          </a:xfrm>
        </p:spPr>
      </p:pic>
      <p:sp>
        <p:nvSpPr>
          <p:cNvPr id="4" name="Title 3"/>
          <p:cNvSpPr>
            <a:spLocks noGrp="1"/>
          </p:cNvSpPr>
          <p:nvPr>
            <p:ph type="title"/>
          </p:nvPr>
        </p:nvSpPr>
        <p:spPr/>
        <p:txBody>
          <a:bodyPr/>
          <a:lstStyle/>
          <a:p>
            <a:r>
              <a:rPr lang="en-US" i="1" cap="none" dirty="0" smtClean="0"/>
              <a:t>cox</a:t>
            </a:r>
            <a:r>
              <a:rPr lang="en-US" cap="none" dirty="0" smtClean="0"/>
              <a:t>1 Data Analysis</a:t>
            </a:r>
            <a:endParaRPr lang="en-US" dirty="0"/>
          </a:p>
        </p:txBody>
      </p:sp>
      <p:sp>
        <p:nvSpPr>
          <p:cNvPr id="6" name="Oval 5"/>
          <p:cNvSpPr/>
          <p:nvPr/>
        </p:nvSpPr>
        <p:spPr>
          <a:xfrm>
            <a:off x="2514600" y="4724400"/>
            <a:ext cx="1752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5181600"/>
            <a:ext cx="1752600" cy="381000"/>
          </a:xfrm>
          <a:prstGeom prst="rect">
            <a:avLst/>
          </a:prstGeom>
          <a:noFill/>
        </p:spPr>
        <p:txBody>
          <a:bodyPr wrap="square" rtlCol="0">
            <a:spAutoFit/>
          </a:bodyPr>
          <a:lstStyle/>
          <a:p>
            <a:r>
              <a:rPr lang="en-US" i="1" dirty="0" smtClean="0">
                <a:solidFill>
                  <a:schemeClr val="bg1"/>
                </a:solidFill>
              </a:rPr>
              <a:t>D. </a:t>
            </a:r>
            <a:r>
              <a:rPr lang="en-US" i="1" dirty="0" err="1" smtClean="0">
                <a:solidFill>
                  <a:schemeClr val="bg1"/>
                </a:solidFill>
              </a:rPr>
              <a:t>humifusa</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ee1.tif"/>
          <p:cNvPicPr>
            <a:picLocks noGrp="1" noChangeAspect="1"/>
          </p:cNvPicPr>
          <p:nvPr>
            <p:ph sz="half" idx="1"/>
          </p:nvPr>
        </p:nvPicPr>
        <p:blipFill>
          <a:blip r:embed="rId3" cstate="print"/>
          <a:stretch>
            <a:fillRect/>
          </a:stretch>
        </p:blipFill>
        <p:spPr>
          <a:xfrm>
            <a:off x="304800" y="1737172"/>
            <a:ext cx="4005113" cy="4816028"/>
          </a:xfrm>
        </p:spPr>
      </p:pic>
      <p:pic>
        <p:nvPicPr>
          <p:cNvPr id="6" name="Content Placeholder 5" descr="Tree2.tif"/>
          <p:cNvPicPr>
            <a:picLocks noGrp="1" noChangeAspect="1"/>
          </p:cNvPicPr>
          <p:nvPr>
            <p:ph sz="half" idx="2"/>
          </p:nvPr>
        </p:nvPicPr>
        <p:blipFill>
          <a:blip r:embed="rId4" cstate="print"/>
          <a:stretch>
            <a:fillRect/>
          </a:stretch>
        </p:blipFill>
        <p:spPr>
          <a:xfrm>
            <a:off x="4867631" y="1752600"/>
            <a:ext cx="3958198" cy="4800599"/>
          </a:xfrm>
        </p:spPr>
      </p:pic>
      <p:sp>
        <p:nvSpPr>
          <p:cNvPr id="4" name="Title 3"/>
          <p:cNvSpPr>
            <a:spLocks noGrp="1"/>
          </p:cNvSpPr>
          <p:nvPr>
            <p:ph type="title"/>
          </p:nvPr>
        </p:nvSpPr>
        <p:spPr/>
        <p:txBody>
          <a:bodyPr/>
          <a:lstStyle/>
          <a:p>
            <a:r>
              <a:rPr lang="en-US" cap="none" dirty="0" smtClean="0"/>
              <a:t>A Closer Look at </a:t>
            </a:r>
            <a:r>
              <a:rPr lang="en-US" i="1" cap="none" dirty="0" err="1" smtClean="0"/>
              <a:t>Dictyota</a:t>
            </a:r>
            <a:endParaRPr lang="en-US" i="1" cap="none" dirty="0"/>
          </a:p>
        </p:txBody>
      </p:sp>
      <p:sp>
        <p:nvSpPr>
          <p:cNvPr id="7" name="Oval 6"/>
          <p:cNvSpPr/>
          <p:nvPr/>
        </p:nvSpPr>
        <p:spPr>
          <a:xfrm>
            <a:off x="2514600" y="4724400"/>
            <a:ext cx="1752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buNone/>
            </a:pPr>
            <a:r>
              <a:rPr lang="en-US" sz="3600" dirty="0" smtClean="0"/>
              <a:t>These analyses indicate that there are more species in the genera </a:t>
            </a:r>
            <a:r>
              <a:rPr lang="en-US" sz="3600" i="1" dirty="0" err="1" smtClean="0"/>
              <a:t>Lobophora</a:t>
            </a:r>
            <a:r>
              <a:rPr lang="en-US" sz="3600" dirty="0" smtClean="0"/>
              <a:t>, </a:t>
            </a:r>
            <a:r>
              <a:rPr lang="en-US" sz="3600" i="1" dirty="0" err="1" smtClean="0"/>
              <a:t>Padina</a:t>
            </a:r>
            <a:r>
              <a:rPr lang="en-US" sz="3600" dirty="0" smtClean="0"/>
              <a:t>, and </a:t>
            </a:r>
            <a:r>
              <a:rPr lang="en-US" sz="3600" i="1" dirty="0" err="1" smtClean="0"/>
              <a:t>Dictyota</a:t>
            </a:r>
            <a:r>
              <a:rPr lang="en-US" sz="3600" dirty="0" smtClean="0"/>
              <a:t> than currently documented for the  Bermudian brown algae</a:t>
            </a:r>
            <a:endParaRPr lang="en-US" sz="3600" dirty="0"/>
          </a:p>
        </p:txBody>
      </p:sp>
      <p:sp>
        <p:nvSpPr>
          <p:cNvPr id="5" name="Title 4"/>
          <p:cNvSpPr>
            <a:spLocks noGrp="1"/>
          </p:cNvSpPr>
          <p:nvPr>
            <p:ph type="title"/>
          </p:nvPr>
        </p:nvSpPr>
        <p:spPr/>
        <p:txBody>
          <a:bodyPr/>
          <a:lstStyle/>
          <a:p>
            <a:r>
              <a:rPr lang="en-US" cap="none" dirty="0" smtClean="0"/>
              <a:t>What Does All This Mean?</a:t>
            </a:r>
            <a:endParaRPr lang="en-US" cap="non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947672"/>
            <a:ext cx="4038600" cy="5138928"/>
          </a:xfrm>
        </p:spPr>
        <p:txBody>
          <a:bodyPr>
            <a:normAutofit/>
          </a:bodyPr>
          <a:lstStyle/>
          <a:p>
            <a:r>
              <a:rPr lang="en-US" spc="100" dirty="0" smtClean="0"/>
              <a:t>Main objective is to integrate molecular and morphological data to produce thorough classifications of all of the marine </a:t>
            </a:r>
            <a:r>
              <a:rPr lang="en-US" spc="100" dirty="0" err="1" smtClean="0"/>
              <a:t>macroalgae</a:t>
            </a:r>
            <a:r>
              <a:rPr lang="en-US" spc="100" dirty="0" smtClean="0"/>
              <a:t> (red, green, and brown algae) of Bermuda</a:t>
            </a:r>
          </a:p>
          <a:p>
            <a:endParaRPr lang="en-US" dirty="0"/>
          </a:p>
        </p:txBody>
      </p:sp>
      <p:sp>
        <p:nvSpPr>
          <p:cNvPr id="3" name="Title 2"/>
          <p:cNvSpPr>
            <a:spLocks noGrp="1"/>
          </p:cNvSpPr>
          <p:nvPr>
            <p:ph type="title"/>
          </p:nvPr>
        </p:nvSpPr>
        <p:spPr/>
        <p:txBody>
          <a:bodyPr/>
          <a:lstStyle/>
          <a:p>
            <a:r>
              <a:rPr lang="en-US" cap="none" dirty="0" smtClean="0"/>
              <a:t>A Brief Introduction to the Bermuda Seaweed Project</a:t>
            </a:r>
            <a:endParaRPr lang="en-US" cap="none" dirty="0"/>
          </a:p>
        </p:txBody>
      </p:sp>
      <p:pic>
        <p:nvPicPr>
          <p:cNvPr id="7" name="Content Placeholder 6" descr="Picture1.png"/>
          <p:cNvPicPr>
            <a:picLocks noGrp="1" noChangeAspect="1"/>
          </p:cNvPicPr>
          <p:nvPr>
            <p:ph sz="half" idx="2"/>
          </p:nvPr>
        </p:nvPicPr>
        <p:blipFill>
          <a:blip r:embed="rId3" cstate="print"/>
          <a:stretch>
            <a:fillRect/>
          </a:stretch>
        </p:blipFill>
        <p:spPr>
          <a:xfrm>
            <a:off x="4267200" y="2438400"/>
            <a:ext cx="4648200" cy="3413671"/>
          </a:xfrm>
        </p:spPr>
      </p:pic>
      <p:sp>
        <p:nvSpPr>
          <p:cNvPr id="9" name="TextBox 8"/>
          <p:cNvSpPr txBox="1"/>
          <p:nvPr/>
        </p:nvSpPr>
        <p:spPr>
          <a:xfrm>
            <a:off x="4267200" y="2133600"/>
            <a:ext cx="46482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Related species “look” identical, but aren’t</a:t>
            </a:r>
            <a:endParaRPr lang="en-US" dirty="0"/>
          </a:p>
        </p:txBody>
      </p:sp>
      <p:sp>
        <p:nvSpPr>
          <p:cNvPr id="11" name="TextBox 10"/>
          <p:cNvSpPr txBox="1"/>
          <p:nvPr/>
        </p:nvSpPr>
        <p:spPr>
          <a:xfrm>
            <a:off x="4267200" y="5791200"/>
            <a:ext cx="4648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Trebuchet MS"/>
                <a:cs typeface="Trebuchet MS"/>
              </a:rPr>
              <a:t>Without comparative DNA sequences, </a:t>
            </a:r>
          </a:p>
          <a:p>
            <a:pPr algn="ctr"/>
            <a:r>
              <a:rPr lang="en-US" dirty="0" smtClean="0">
                <a:latin typeface="Trebuchet MS"/>
                <a:cs typeface="Trebuchet MS"/>
              </a:rPr>
              <a:t>impossible to distinguish with any certainty</a:t>
            </a:r>
            <a:endParaRPr lang="en-US" dirty="0">
              <a:latin typeface="Trebuchet MS"/>
              <a:cs typeface="Trebuchet MS"/>
            </a:endParaRPr>
          </a:p>
        </p:txBody>
      </p:sp>
      <p:sp>
        <p:nvSpPr>
          <p:cNvPr id="12" name="TextBox 11"/>
          <p:cNvSpPr txBox="1"/>
          <p:nvPr/>
        </p:nvSpPr>
        <p:spPr>
          <a:xfrm>
            <a:off x="4648200" y="1676400"/>
            <a:ext cx="3886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b="1" dirty="0" err="1" smtClean="0">
                <a:latin typeface="Trebuchet MS"/>
                <a:cs typeface="Trebuchet MS"/>
              </a:rPr>
              <a:t>Crypsis</a:t>
            </a:r>
            <a:r>
              <a:rPr lang="en-US" b="1" dirty="0" smtClean="0">
                <a:latin typeface="Trebuchet MS"/>
                <a:cs typeface="Trebuchet MS"/>
              </a:rPr>
              <a:t>: Convergent Morphologies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Troubleshooting primers for the </a:t>
            </a:r>
            <a:r>
              <a:rPr lang="en-US" sz="2800" i="1" dirty="0" err="1" smtClean="0"/>
              <a:t>rbc</a:t>
            </a:r>
            <a:r>
              <a:rPr lang="en-US" sz="2800" dirty="0" err="1" smtClean="0"/>
              <a:t>L</a:t>
            </a:r>
            <a:r>
              <a:rPr lang="en-US" sz="2800" dirty="0" smtClean="0"/>
              <a:t> gene</a:t>
            </a:r>
          </a:p>
          <a:p>
            <a:r>
              <a:rPr lang="en-US" sz="2800" dirty="0" smtClean="0"/>
              <a:t>The </a:t>
            </a:r>
            <a:r>
              <a:rPr lang="en-US" sz="2800" i="1" dirty="0" err="1" smtClean="0"/>
              <a:t>rbc</a:t>
            </a:r>
            <a:r>
              <a:rPr lang="en-US" sz="2800" dirty="0" err="1" smtClean="0"/>
              <a:t>L</a:t>
            </a:r>
            <a:r>
              <a:rPr lang="en-US" sz="2800" dirty="0" smtClean="0"/>
              <a:t> data currently being assembled agrees with the </a:t>
            </a:r>
            <a:r>
              <a:rPr lang="en-US" sz="2800" i="1" dirty="0" smtClean="0"/>
              <a:t>cox</a:t>
            </a:r>
            <a:r>
              <a:rPr lang="en-US" sz="2800" dirty="0" smtClean="0"/>
              <a:t>1 data</a:t>
            </a:r>
          </a:p>
          <a:p>
            <a:r>
              <a:rPr lang="en-US" sz="2800" dirty="0" smtClean="0"/>
              <a:t>However, as of now, there is an insufficient amount of </a:t>
            </a:r>
            <a:r>
              <a:rPr lang="en-US" sz="2800" i="1" dirty="0" err="1" smtClean="0"/>
              <a:t>rbc</a:t>
            </a:r>
            <a:r>
              <a:rPr lang="en-US" sz="2800" dirty="0" err="1" smtClean="0"/>
              <a:t>L</a:t>
            </a:r>
            <a:r>
              <a:rPr lang="en-US" sz="2800" dirty="0" smtClean="0"/>
              <a:t> data to create a tree</a:t>
            </a:r>
          </a:p>
          <a:p>
            <a:endParaRPr lang="en-US" dirty="0"/>
          </a:p>
        </p:txBody>
      </p:sp>
      <p:sp>
        <p:nvSpPr>
          <p:cNvPr id="4" name="Title 3"/>
          <p:cNvSpPr>
            <a:spLocks noGrp="1"/>
          </p:cNvSpPr>
          <p:nvPr>
            <p:ph type="title"/>
          </p:nvPr>
        </p:nvSpPr>
        <p:spPr/>
        <p:txBody>
          <a:bodyPr/>
          <a:lstStyle/>
          <a:p>
            <a:r>
              <a:rPr lang="en-US" cap="none" dirty="0" smtClean="0"/>
              <a:t>Problems Encountered</a:t>
            </a:r>
            <a:endParaRPr lang="en-US" cap="none" dirty="0"/>
          </a:p>
        </p:txBody>
      </p:sp>
      <p:sp>
        <p:nvSpPr>
          <p:cNvPr id="5" name="Rectangle 4"/>
          <p:cNvSpPr/>
          <p:nvPr/>
        </p:nvSpPr>
        <p:spPr>
          <a:xfrm>
            <a:off x="1143000" y="4800600"/>
            <a:ext cx="3124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48006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3"/>
            <a:endCxn id="6" idx="1"/>
          </p:cNvCxnSpPr>
          <p:nvPr/>
        </p:nvCxnSpPr>
        <p:spPr>
          <a:xfrm>
            <a:off x="4267200" y="5029200"/>
            <a:ext cx="1981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0" y="4800600"/>
            <a:ext cx="762000" cy="461665"/>
          </a:xfrm>
          <a:prstGeom prst="rect">
            <a:avLst/>
          </a:prstGeom>
          <a:noFill/>
        </p:spPr>
        <p:txBody>
          <a:bodyPr wrap="square" rtlCol="0">
            <a:spAutoFit/>
          </a:bodyPr>
          <a:lstStyle/>
          <a:p>
            <a:r>
              <a:rPr lang="en-US" sz="2400" i="1" dirty="0" err="1" smtClean="0"/>
              <a:t>rbc</a:t>
            </a:r>
            <a:r>
              <a:rPr lang="en-US" sz="2400" dirty="0" err="1" smtClean="0"/>
              <a:t>L</a:t>
            </a:r>
            <a:endParaRPr lang="en-US" sz="2400" dirty="0"/>
          </a:p>
        </p:txBody>
      </p:sp>
      <p:sp>
        <p:nvSpPr>
          <p:cNvPr id="10" name="TextBox 9"/>
          <p:cNvSpPr txBox="1"/>
          <p:nvPr/>
        </p:nvSpPr>
        <p:spPr>
          <a:xfrm>
            <a:off x="6705600" y="4800600"/>
            <a:ext cx="838200" cy="461665"/>
          </a:xfrm>
          <a:prstGeom prst="rect">
            <a:avLst/>
          </a:prstGeom>
          <a:noFill/>
        </p:spPr>
        <p:txBody>
          <a:bodyPr wrap="square" rtlCol="0">
            <a:spAutoFit/>
          </a:bodyPr>
          <a:lstStyle/>
          <a:p>
            <a:r>
              <a:rPr lang="en-US" sz="2400" i="1" dirty="0" err="1" smtClean="0"/>
              <a:t>rbc</a:t>
            </a:r>
            <a:r>
              <a:rPr lang="en-US" sz="2400" dirty="0" err="1" smtClean="0"/>
              <a:t>S</a:t>
            </a:r>
            <a:endParaRPr lang="en-US" sz="2400" dirty="0"/>
          </a:p>
        </p:txBody>
      </p:sp>
      <p:sp>
        <p:nvSpPr>
          <p:cNvPr id="11" name="TextBox 10"/>
          <p:cNvSpPr txBox="1"/>
          <p:nvPr/>
        </p:nvSpPr>
        <p:spPr>
          <a:xfrm>
            <a:off x="4800600" y="4736068"/>
            <a:ext cx="990600" cy="369332"/>
          </a:xfrm>
          <a:prstGeom prst="rect">
            <a:avLst/>
          </a:prstGeom>
          <a:noFill/>
        </p:spPr>
        <p:txBody>
          <a:bodyPr wrap="square" rtlCol="0">
            <a:spAutoFit/>
          </a:bodyPr>
          <a:lstStyle/>
          <a:p>
            <a:r>
              <a:rPr lang="en-US" dirty="0" smtClean="0"/>
              <a:t>Spacer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910329"/>
          </a:xfrm>
        </p:spPr>
        <p:txBody>
          <a:bodyPr>
            <a:noAutofit/>
          </a:bodyPr>
          <a:lstStyle/>
          <a:p>
            <a:r>
              <a:rPr lang="en-US" sz="3200" i="1" dirty="0" smtClean="0"/>
              <a:t>cox</a:t>
            </a:r>
            <a:r>
              <a:rPr lang="en-US" sz="3200" dirty="0" smtClean="0"/>
              <a:t>1 and </a:t>
            </a:r>
            <a:r>
              <a:rPr lang="en-US" sz="3200" i="1" dirty="0" err="1" smtClean="0"/>
              <a:t>rbc</a:t>
            </a:r>
            <a:r>
              <a:rPr lang="en-US" sz="3200" dirty="0" err="1" smtClean="0"/>
              <a:t>L</a:t>
            </a:r>
            <a:r>
              <a:rPr lang="en-US" sz="3200" dirty="0" smtClean="0"/>
              <a:t> barcode data will be produced for the remaining brown algae samples</a:t>
            </a:r>
          </a:p>
          <a:p>
            <a:r>
              <a:rPr lang="en-US" sz="3200" dirty="0" smtClean="0"/>
              <a:t>Barcode data will be produced for the red  (</a:t>
            </a:r>
            <a:r>
              <a:rPr lang="en-US" sz="3200" i="1" dirty="0" smtClean="0"/>
              <a:t>cox</a:t>
            </a:r>
            <a:r>
              <a:rPr lang="en-US" sz="3200" dirty="0" smtClean="0"/>
              <a:t>1 and </a:t>
            </a:r>
            <a:r>
              <a:rPr lang="en-US" sz="3200" i="1" dirty="0" err="1" smtClean="0"/>
              <a:t>rbc</a:t>
            </a:r>
            <a:r>
              <a:rPr lang="en-US" sz="3200" dirty="0" err="1" smtClean="0"/>
              <a:t>L</a:t>
            </a:r>
            <a:r>
              <a:rPr lang="en-US" sz="3200" dirty="0" smtClean="0"/>
              <a:t>) and green (</a:t>
            </a:r>
            <a:r>
              <a:rPr lang="en-US" sz="3200" i="1" dirty="0" smtClean="0"/>
              <a:t>cox</a:t>
            </a:r>
            <a:r>
              <a:rPr lang="en-US" sz="3200" dirty="0" smtClean="0"/>
              <a:t>1 and </a:t>
            </a:r>
            <a:r>
              <a:rPr lang="en-US" sz="3200" i="1" dirty="0" err="1" smtClean="0"/>
              <a:t>tuf</a:t>
            </a:r>
            <a:r>
              <a:rPr lang="en-US" sz="3200" dirty="0" err="1" smtClean="0"/>
              <a:t>A</a:t>
            </a:r>
            <a:r>
              <a:rPr lang="en-US" sz="3200" dirty="0" smtClean="0"/>
              <a:t>) Bermudian algae</a:t>
            </a:r>
          </a:p>
          <a:p>
            <a:r>
              <a:rPr lang="en-US" sz="3200" dirty="0" smtClean="0"/>
              <a:t>Morphological data and molecular data will be combined to form robust classifications of the entire </a:t>
            </a:r>
            <a:r>
              <a:rPr lang="en-US" sz="3200" dirty="0" err="1" smtClean="0"/>
              <a:t>macroalgal</a:t>
            </a:r>
            <a:r>
              <a:rPr lang="en-US" sz="3200" dirty="0" smtClean="0"/>
              <a:t> flora of Bermuda</a:t>
            </a:r>
            <a:endParaRPr lang="en-US" sz="3200" dirty="0"/>
          </a:p>
        </p:txBody>
      </p:sp>
      <p:sp>
        <p:nvSpPr>
          <p:cNvPr id="3" name="Title 2"/>
          <p:cNvSpPr>
            <a:spLocks noGrp="1"/>
          </p:cNvSpPr>
          <p:nvPr>
            <p:ph type="title"/>
          </p:nvPr>
        </p:nvSpPr>
        <p:spPr/>
        <p:txBody>
          <a:bodyPr/>
          <a:lstStyle/>
          <a:p>
            <a:r>
              <a:rPr lang="en-US" cap="none" dirty="0" smtClean="0"/>
              <a:t>Future Directions</a:t>
            </a:r>
            <a:endParaRPr lang="en-US" cap="non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486400" y="2057400"/>
            <a:ext cx="4038600" cy="2087880"/>
          </a:xfrm>
        </p:spPr>
        <p:txBody>
          <a:bodyPr>
            <a:normAutofit fontScale="70000" lnSpcReduction="20000"/>
          </a:bodyPr>
          <a:lstStyle/>
          <a:p>
            <a:r>
              <a:rPr lang="en-US" dirty="0" smtClean="0"/>
              <a:t>Dr. Christopher Lane</a:t>
            </a:r>
          </a:p>
          <a:p>
            <a:r>
              <a:rPr lang="en-US" dirty="0" err="1" smtClean="0"/>
              <a:t>Thea</a:t>
            </a:r>
            <a:r>
              <a:rPr lang="en-US" dirty="0" smtClean="0"/>
              <a:t> </a:t>
            </a:r>
            <a:r>
              <a:rPr lang="en-US" dirty="0" err="1" smtClean="0"/>
              <a:t>Popolizio</a:t>
            </a:r>
            <a:endParaRPr lang="en-US" dirty="0" smtClean="0"/>
          </a:p>
          <a:p>
            <a:r>
              <a:rPr lang="en-US" dirty="0" smtClean="0"/>
              <a:t>Eric </a:t>
            </a:r>
            <a:r>
              <a:rPr lang="en-US" dirty="0" err="1" smtClean="0"/>
              <a:t>Salomaki</a:t>
            </a:r>
            <a:endParaRPr lang="en-US" dirty="0" smtClean="0"/>
          </a:p>
          <a:p>
            <a:r>
              <a:rPr lang="en-US" dirty="0" smtClean="0"/>
              <a:t>Tom </a:t>
            </a:r>
            <a:r>
              <a:rPr lang="en-US" dirty="0" err="1" smtClean="0"/>
              <a:t>Shamp</a:t>
            </a:r>
            <a:endParaRPr lang="en-US" dirty="0"/>
          </a:p>
        </p:txBody>
      </p:sp>
      <p:sp>
        <p:nvSpPr>
          <p:cNvPr id="5" name="Content Placeholder 4"/>
          <p:cNvSpPr>
            <a:spLocks noGrp="1"/>
          </p:cNvSpPr>
          <p:nvPr>
            <p:ph sz="half" idx="2"/>
          </p:nvPr>
        </p:nvSpPr>
        <p:spPr>
          <a:xfrm>
            <a:off x="609600" y="4038600"/>
            <a:ext cx="8001000" cy="2362200"/>
          </a:xfrm>
        </p:spPr>
        <p:txBody>
          <a:bodyPr>
            <a:normAutofit fontScale="70000" lnSpcReduction="20000"/>
          </a:bodyPr>
          <a:lstStyle/>
          <a:p>
            <a:r>
              <a:rPr lang="en-US" dirty="0" smtClean="0"/>
              <a:t>Funding:</a:t>
            </a:r>
          </a:p>
          <a:p>
            <a:pPr lvl="1"/>
            <a:r>
              <a:rPr lang="en-US" dirty="0" smtClean="0"/>
              <a:t>National Science Foundation award #1120652 to the Lane Lab</a:t>
            </a:r>
          </a:p>
          <a:p>
            <a:pPr lvl="1"/>
            <a:r>
              <a:rPr lang="en-US" dirty="0" smtClean="0"/>
              <a:t>The Rhode Island Genomics and Sequencing Center which is supported in part by the National Science Foundation (MRI Grant No. DBI-0215393 and </a:t>
            </a:r>
            <a:r>
              <a:rPr lang="en-US" dirty="0" err="1" smtClean="0"/>
              <a:t>EPSCoR</a:t>
            </a:r>
            <a:r>
              <a:rPr lang="en-US" dirty="0" smtClean="0"/>
              <a:t> Grant Nos. 0554548 &amp; EPS-1004057), the US Department of Agriculture (Grant Nos. 2002-34438-12688 and 2003-34438-13111), and the University of Rhode </a:t>
            </a:r>
            <a:r>
              <a:rPr lang="en-US" dirty="0" smtClean="0"/>
              <a:t>Island</a:t>
            </a:r>
          </a:p>
          <a:p>
            <a:r>
              <a:rPr lang="en-US" dirty="0" smtClean="0"/>
              <a:t>Picture Credits:</a:t>
            </a:r>
          </a:p>
          <a:p>
            <a:pPr lvl="1"/>
            <a:r>
              <a:rPr lang="en-US" dirty="0" smtClean="0"/>
              <a:t> algaebase.org</a:t>
            </a:r>
            <a:endParaRPr lang="en-US" dirty="0"/>
          </a:p>
        </p:txBody>
      </p:sp>
      <p:sp>
        <p:nvSpPr>
          <p:cNvPr id="3" name="Title 2"/>
          <p:cNvSpPr>
            <a:spLocks noGrp="1"/>
          </p:cNvSpPr>
          <p:nvPr>
            <p:ph type="title"/>
          </p:nvPr>
        </p:nvSpPr>
        <p:spPr/>
        <p:txBody>
          <a:bodyPr/>
          <a:lstStyle/>
          <a:p>
            <a:r>
              <a:rPr lang="en-US" cap="none" dirty="0" smtClean="0"/>
              <a:t>Acknowledgements</a:t>
            </a:r>
            <a:endParaRPr lang="en-US" cap="none" dirty="0"/>
          </a:p>
        </p:txBody>
      </p:sp>
      <p:pic>
        <p:nvPicPr>
          <p:cNvPr id="6" name="Picture 5" descr="banner.jpg"/>
          <p:cNvPicPr>
            <a:picLocks noChangeAspect="1"/>
          </p:cNvPicPr>
          <p:nvPr/>
        </p:nvPicPr>
        <p:blipFill>
          <a:blip r:embed="rId2" cstate="print"/>
          <a:stretch>
            <a:fillRect/>
          </a:stretch>
        </p:blipFill>
        <p:spPr>
          <a:xfrm>
            <a:off x="304800" y="1828800"/>
            <a:ext cx="4965958" cy="19210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229600" cy="4407408"/>
          </a:xfrm>
        </p:spPr>
        <p:txBody>
          <a:bodyPr>
            <a:normAutofit lnSpcReduction="10000"/>
          </a:bodyPr>
          <a:lstStyle/>
          <a:p>
            <a:r>
              <a:rPr lang="en-US" sz="4000" dirty="0" smtClean="0">
                <a:latin typeface="Calibri" charset="0"/>
                <a:ea typeface="ＭＳ Ｐゴシック" charset="-128"/>
                <a:cs typeface="ＭＳ Ｐゴシック" charset="-128"/>
              </a:rPr>
              <a:t>A ‘fingerprint’ for identification of life</a:t>
            </a:r>
          </a:p>
          <a:p>
            <a:r>
              <a:rPr lang="en-US" sz="4000" dirty="0" smtClean="0">
                <a:latin typeface="Calibri" charset="0"/>
                <a:ea typeface="ＭＳ Ｐゴシック" charset="-128"/>
                <a:cs typeface="ＭＳ Ｐゴシック" charset="-128"/>
              </a:rPr>
              <a:t>DNA barcodes are</a:t>
            </a:r>
          </a:p>
          <a:p>
            <a:pPr lvl="1"/>
            <a:r>
              <a:rPr lang="en-US" sz="3600" dirty="0" smtClean="0">
                <a:latin typeface="Calibri" charset="0"/>
                <a:ea typeface="ＭＳ Ｐゴシック" charset="-128"/>
                <a:cs typeface="ＭＳ Ｐゴシック" charset="-128"/>
              </a:rPr>
              <a:t>Short</a:t>
            </a:r>
          </a:p>
          <a:p>
            <a:pPr lvl="1"/>
            <a:r>
              <a:rPr lang="en-US" sz="3600" dirty="0" smtClean="0">
                <a:latin typeface="Calibri" charset="0"/>
                <a:ea typeface="ＭＳ Ｐゴシック" charset="-128"/>
                <a:cs typeface="ＭＳ Ｐゴシック" charset="-128"/>
              </a:rPr>
              <a:t>Universal</a:t>
            </a:r>
          </a:p>
          <a:p>
            <a:pPr lvl="1"/>
            <a:r>
              <a:rPr lang="en-US" sz="3600" dirty="0" smtClean="0">
                <a:latin typeface="Calibri" charset="0"/>
                <a:ea typeface="ＭＳ Ｐゴシック" charset="-128"/>
                <a:cs typeface="ＭＳ Ｐゴシック" charset="-128"/>
              </a:rPr>
              <a:t>Variable enough to distinguish between species</a:t>
            </a:r>
          </a:p>
          <a:p>
            <a:endParaRPr lang="en-US" dirty="0"/>
          </a:p>
        </p:txBody>
      </p:sp>
      <p:sp>
        <p:nvSpPr>
          <p:cNvPr id="4" name="Title 3"/>
          <p:cNvSpPr>
            <a:spLocks noGrp="1"/>
          </p:cNvSpPr>
          <p:nvPr>
            <p:ph type="title"/>
          </p:nvPr>
        </p:nvSpPr>
        <p:spPr/>
        <p:txBody>
          <a:bodyPr/>
          <a:lstStyle/>
          <a:p>
            <a:r>
              <a:rPr lang="en-US" cap="none" dirty="0" smtClean="0"/>
              <a:t>What is a </a:t>
            </a:r>
            <a:r>
              <a:rPr lang="en-US" cap="none" smtClean="0"/>
              <a:t>DNA Barcode?</a:t>
            </a:r>
            <a:endParaRPr lang="en-US" cap="none" dirty="0"/>
          </a:p>
        </p:txBody>
      </p:sp>
      <p:pic>
        <p:nvPicPr>
          <p:cNvPr id="5" name="Picture 1"/>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410200" y="2362200"/>
            <a:ext cx="3048000" cy="24066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Why Bermuda?</a:t>
            </a:r>
            <a:endParaRPr lang="en-US" cap="none" dirty="0"/>
          </a:p>
        </p:txBody>
      </p:sp>
      <p:pic>
        <p:nvPicPr>
          <p:cNvPr id="7" name="Content Placeholder 6" descr="Picture2.tif"/>
          <p:cNvPicPr>
            <a:picLocks noGrp="1" noChangeAspect="1"/>
          </p:cNvPicPr>
          <p:nvPr>
            <p:ph sz="half" idx="2"/>
          </p:nvPr>
        </p:nvPicPr>
        <p:blipFill>
          <a:blip r:embed="rId3" cstate="print"/>
          <a:stretch>
            <a:fillRect/>
          </a:stretch>
        </p:blipFill>
        <p:spPr>
          <a:xfrm>
            <a:off x="990600" y="1676400"/>
            <a:ext cx="7162800" cy="5003828"/>
          </a:xfrm>
        </p:spPr>
      </p:pic>
      <p:sp>
        <p:nvSpPr>
          <p:cNvPr id="8" name="5-Point Star 7"/>
          <p:cNvSpPr/>
          <p:nvPr/>
        </p:nvSpPr>
        <p:spPr>
          <a:xfrm>
            <a:off x="4419600" y="3810000"/>
            <a:ext cx="279401" cy="254000"/>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4800600" y="3048000"/>
            <a:ext cx="3048000" cy="2474524"/>
          </a:xfrm>
          <a:prstGeom prst="rect">
            <a:avLst/>
          </a:prstGeom>
          <a:noFill/>
        </p:spPr>
        <p:txBody>
          <a:bodyPr wrap="square" rtlCol="0">
            <a:spAutoFit/>
          </a:bodyPr>
          <a:lstStyle/>
          <a:p>
            <a:pPr marL="342900" indent="-342900">
              <a:spcBef>
                <a:spcPct val="20000"/>
              </a:spcBef>
              <a:buClr>
                <a:schemeClr val="tx2"/>
              </a:buClr>
              <a:buSzPct val="100000"/>
              <a:buFontTx/>
              <a:buChar char="•"/>
              <a:defRPr/>
            </a:pPr>
            <a:r>
              <a:rPr lang="en-US" dirty="0" smtClean="0">
                <a:solidFill>
                  <a:srgbClr val="1F497D"/>
                </a:solidFill>
                <a:ea typeface="Times" charset="0"/>
                <a:cs typeface="Times" charset="0"/>
              </a:rPr>
              <a:t>32˚ 14-25’N  64˚ 38-52’W</a:t>
            </a:r>
          </a:p>
          <a:p>
            <a:pPr marL="342900" indent="-342900">
              <a:spcBef>
                <a:spcPct val="20000"/>
              </a:spcBef>
              <a:buClr>
                <a:schemeClr val="tx2"/>
              </a:buClr>
              <a:buSzPct val="100000"/>
              <a:buFontTx/>
              <a:buChar char="•"/>
              <a:defRPr/>
            </a:pPr>
            <a:r>
              <a:rPr lang="en-US" dirty="0" smtClean="0">
                <a:solidFill>
                  <a:srgbClr val="1F497D"/>
                </a:solidFill>
                <a:ea typeface="Times" charset="0"/>
                <a:cs typeface="Times" charset="0"/>
              </a:rPr>
              <a:t>1000 km east of NC in the N. Atlantic</a:t>
            </a:r>
          </a:p>
          <a:p>
            <a:pPr marL="342900" indent="-342900">
              <a:spcBef>
                <a:spcPct val="20000"/>
              </a:spcBef>
              <a:buClr>
                <a:schemeClr val="tx2"/>
              </a:buClr>
              <a:buSzPct val="100000"/>
              <a:buFontTx/>
              <a:buChar char="•"/>
              <a:defRPr/>
            </a:pPr>
            <a:r>
              <a:rPr lang="en-US" dirty="0" smtClean="0">
                <a:solidFill>
                  <a:srgbClr val="1F497D"/>
                </a:solidFill>
                <a:ea typeface="Times" charset="0"/>
                <a:cs typeface="Times" charset="0"/>
              </a:rPr>
              <a:t>1350 km northeast of Bahamas </a:t>
            </a:r>
          </a:p>
          <a:p>
            <a:pPr marL="342900" indent="-342900">
              <a:spcBef>
                <a:spcPct val="20000"/>
              </a:spcBef>
              <a:buClr>
                <a:schemeClr val="tx2"/>
              </a:buClr>
              <a:buSzPct val="100000"/>
              <a:buFontTx/>
              <a:buChar char="•"/>
              <a:defRPr/>
            </a:pPr>
            <a:r>
              <a:rPr lang="en-US" b="1" dirty="0" smtClean="0">
                <a:solidFill>
                  <a:srgbClr val="1F497D"/>
                </a:solidFill>
                <a:ea typeface="Times" charset="0"/>
                <a:cs typeface="Times" charset="0"/>
              </a:rPr>
              <a:t>Water temp range = 18-28°C</a:t>
            </a:r>
          </a:p>
        </p:txBody>
      </p:sp>
      <p:sp>
        <p:nvSpPr>
          <p:cNvPr id="10" name="TextBox 9"/>
          <p:cNvSpPr txBox="1"/>
          <p:nvPr/>
        </p:nvSpPr>
        <p:spPr>
          <a:xfrm>
            <a:off x="3962400" y="3364468"/>
            <a:ext cx="1143000" cy="369332"/>
          </a:xfrm>
          <a:prstGeom prst="rect">
            <a:avLst/>
          </a:prstGeom>
          <a:noFill/>
        </p:spPr>
        <p:txBody>
          <a:bodyPr wrap="square" rtlCol="0">
            <a:spAutoFit/>
          </a:bodyPr>
          <a:lstStyle/>
          <a:p>
            <a:r>
              <a:rPr lang="en-US" dirty="0" smtClean="0"/>
              <a:t>Bermuda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4000" dirty="0" smtClean="0"/>
              <a:t>To figure out what is out there</a:t>
            </a:r>
          </a:p>
          <a:p>
            <a:pPr lvl="1"/>
            <a:r>
              <a:rPr lang="en-US" sz="3600" dirty="0" smtClean="0"/>
              <a:t>Can be used as a reference and/or comparison for later studies</a:t>
            </a:r>
          </a:p>
          <a:p>
            <a:r>
              <a:rPr lang="en-US" sz="4000" dirty="0" smtClean="0"/>
              <a:t>To identify species that may have been introduced to the area</a:t>
            </a:r>
          </a:p>
          <a:p>
            <a:r>
              <a:rPr lang="en-US" sz="4000" dirty="0" smtClean="0"/>
              <a:t>To identify novel species that have not been seen before </a:t>
            </a:r>
            <a:endParaRPr lang="en-US" sz="4000" dirty="0"/>
          </a:p>
        </p:txBody>
      </p:sp>
      <p:sp>
        <p:nvSpPr>
          <p:cNvPr id="5" name="Title 4"/>
          <p:cNvSpPr>
            <a:spLocks noGrp="1"/>
          </p:cNvSpPr>
          <p:nvPr>
            <p:ph type="title"/>
          </p:nvPr>
        </p:nvSpPr>
        <p:spPr/>
        <p:txBody>
          <a:bodyPr/>
          <a:lstStyle/>
          <a:p>
            <a:r>
              <a:rPr lang="en-US" cap="none" dirty="0" smtClean="0"/>
              <a:t>Why are Biodiversity Studies Important?</a:t>
            </a:r>
            <a:endParaRPr lang="en-US" cap="non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828800"/>
            <a:ext cx="8153400" cy="4407408"/>
          </a:xfrm>
        </p:spPr>
        <p:txBody>
          <a:bodyPr>
            <a:normAutofit/>
          </a:bodyPr>
          <a:lstStyle/>
          <a:p>
            <a:r>
              <a:rPr lang="en-US" dirty="0" smtClean="0"/>
              <a:t>Conduct a phylogenetic investigation to assess the diversity of the brown algae of Bermuda</a:t>
            </a:r>
          </a:p>
          <a:p>
            <a:r>
              <a:rPr lang="en-US" dirty="0" smtClean="0"/>
              <a:t>How?</a:t>
            </a:r>
          </a:p>
          <a:p>
            <a:endParaRPr lang="en-US" dirty="0"/>
          </a:p>
        </p:txBody>
      </p:sp>
      <p:sp>
        <p:nvSpPr>
          <p:cNvPr id="4" name="Title 3"/>
          <p:cNvSpPr>
            <a:spLocks noGrp="1"/>
          </p:cNvSpPr>
          <p:nvPr>
            <p:ph type="title"/>
          </p:nvPr>
        </p:nvSpPr>
        <p:spPr/>
        <p:txBody>
          <a:bodyPr/>
          <a:lstStyle/>
          <a:p>
            <a:r>
              <a:rPr lang="en-US" cap="none" dirty="0" smtClean="0"/>
              <a:t>Project Goals</a:t>
            </a:r>
            <a:endParaRPr lang="en-US" cap="none" dirty="0"/>
          </a:p>
        </p:txBody>
      </p:sp>
      <p:pic>
        <p:nvPicPr>
          <p:cNvPr id="6" name="Picture 5" descr="6htwvcJEuc71.jpg"/>
          <p:cNvPicPr>
            <a:picLocks noChangeAspect="1"/>
          </p:cNvPicPr>
          <p:nvPr/>
        </p:nvPicPr>
        <p:blipFill>
          <a:blip r:embed="rId3" cstate="print"/>
          <a:stretch>
            <a:fillRect/>
          </a:stretch>
        </p:blipFill>
        <p:spPr>
          <a:xfrm>
            <a:off x="304800" y="4267200"/>
            <a:ext cx="2514600" cy="1676400"/>
          </a:xfrm>
          <a:prstGeom prst="rect">
            <a:avLst/>
          </a:prstGeom>
        </p:spPr>
      </p:pic>
      <p:pic>
        <p:nvPicPr>
          <p:cNvPr id="10" name="Picture 9" descr="Screen shot 2013-04-24 at 8.55.56 AM.png"/>
          <p:cNvPicPr>
            <a:picLocks noChangeAspect="1"/>
          </p:cNvPicPr>
          <p:nvPr/>
        </p:nvPicPr>
        <p:blipFill>
          <a:blip r:embed="rId4" cstate="print"/>
          <a:stretch>
            <a:fillRect/>
          </a:stretch>
        </p:blipFill>
        <p:spPr>
          <a:xfrm>
            <a:off x="3048000" y="4267200"/>
            <a:ext cx="3191533" cy="1752600"/>
          </a:xfrm>
          <a:prstGeom prst="rect">
            <a:avLst/>
          </a:prstGeom>
        </p:spPr>
      </p:pic>
      <p:pic>
        <p:nvPicPr>
          <p:cNvPr id="11" name="Picture 10" descr="Tree1.tif"/>
          <p:cNvPicPr>
            <a:picLocks noChangeAspect="1"/>
          </p:cNvPicPr>
          <p:nvPr/>
        </p:nvPicPr>
        <p:blipFill>
          <a:blip r:embed="rId5" cstate="print"/>
          <a:stretch>
            <a:fillRect/>
          </a:stretch>
        </p:blipFill>
        <p:spPr>
          <a:xfrm>
            <a:off x="6553200" y="3733800"/>
            <a:ext cx="2282520" cy="2743200"/>
          </a:xfrm>
          <a:prstGeom prst="rect">
            <a:avLst/>
          </a:prstGeom>
        </p:spPr>
      </p:pic>
      <p:sp>
        <p:nvSpPr>
          <p:cNvPr id="12" name="Right Arrow 11"/>
          <p:cNvSpPr/>
          <p:nvPr/>
        </p:nvSpPr>
        <p:spPr>
          <a:xfrm>
            <a:off x="2590800" y="50292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19800" y="49530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0621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023872"/>
            <a:ext cx="4038600" cy="4453128"/>
          </a:xfrm>
        </p:spPr>
        <p:txBody>
          <a:bodyPr>
            <a:normAutofit fontScale="92500" lnSpcReduction="10000"/>
          </a:bodyPr>
          <a:lstStyle/>
          <a:p>
            <a:r>
              <a:rPr lang="en-US" dirty="0" smtClean="0"/>
              <a:t>Evolutionarily distinct </a:t>
            </a:r>
            <a:r>
              <a:rPr lang="en-US" dirty="0"/>
              <a:t>from the red and green algae who share an ancient common ancestor</a:t>
            </a:r>
          </a:p>
          <a:p>
            <a:r>
              <a:rPr lang="en-US" dirty="0" smtClean="0"/>
              <a:t>Challenges when studying them due to their divergent DNA sequences and cellular chemistry compared to the reds and greens</a:t>
            </a:r>
            <a:endParaRPr lang="en-US" dirty="0"/>
          </a:p>
          <a:p>
            <a:endParaRPr lang="en-US" dirty="0"/>
          </a:p>
        </p:txBody>
      </p:sp>
      <p:sp>
        <p:nvSpPr>
          <p:cNvPr id="4" name="Title 3"/>
          <p:cNvSpPr>
            <a:spLocks noGrp="1"/>
          </p:cNvSpPr>
          <p:nvPr>
            <p:ph type="title"/>
          </p:nvPr>
        </p:nvSpPr>
        <p:spPr/>
        <p:txBody>
          <a:bodyPr/>
          <a:lstStyle/>
          <a:p>
            <a:r>
              <a:rPr lang="en-US" cap="none" dirty="0" smtClean="0"/>
              <a:t>Brown Algae (</a:t>
            </a:r>
            <a:r>
              <a:rPr lang="en-US" cap="none" dirty="0" err="1" smtClean="0"/>
              <a:t>Phaeophyceae</a:t>
            </a:r>
            <a:r>
              <a:rPr lang="en-US" cap="none" dirty="0" smtClean="0"/>
              <a:t>)</a:t>
            </a:r>
            <a:endParaRPr lang="en-US" cap="none" dirty="0"/>
          </a:p>
        </p:txBody>
      </p:sp>
      <p:pic>
        <p:nvPicPr>
          <p:cNvPr id="7" name="Content Placeholder 6" descr="tree2.jpg"/>
          <p:cNvPicPr>
            <a:picLocks noGrp="1" noChangeAspect="1"/>
          </p:cNvPicPr>
          <p:nvPr>
            <p:ph sz="half" idx="2"/>
          </p:nvPr>
        </p:nvPicPr>
        <p:blipFill>
          <a:blip r:embed="rId3" cstate="print"/>
          <a:stretch>
            <a:fillRect/>
          </a:stretch>
        </p:blipFill>
        <p:spPr>
          <a:xfrm>
            <a:off x="4495800" y="2286000"/>
            <a:ext cx="4326856" cy="3657600"/>
          </a:xfrm>
        </p:spPr>
      </p:pic>
    </p:spTree>
    <p:extLst>
      <p:ext uri="{BB962C8B-B14F-4D97-AF65-F5344CB8AC3E}">
        <p14:creationId xmlns:p14="http://schemas.microsoft.com/office/powerpoint/2010/main" xmlns="" val="3667701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FuYe5nAFaau.jpg"/>
          <p:cNvPicPr>
            <a:picLocks noChangeAspect="1"/>
          </p:cNvPicPr>
          <p:nvPr/>
        </p:nvPicPr>
        <p:blipFill>
          <a:blip r:embed="rId3" cstate="print"/>
          <a:stretch>
            <a:fillRect/>
          </a:stretch>
        </p:blipFill>
        <p:spPr>
          <a:xfrm>
            <a:off x="377099" y="381000"/>
            <a:ext cx="3432901" cy="2286000"/>
          </a:xfrm>
          <a:prstGeom prst="rect">
            <a:avLst/>
          </a:prstGeom>
        </p:spPr>
      </p:pic>
      <p:sp>
        <p:nvSpPr>
          <p:cNvPr id="6" name="TextBox 5"/>
          <p:cNvSpPr txBox="1"/>
          <p:nvPr/>
        </p:nvSpPr>
        <p:spPr>
          <a:xfrm>
            <a:off x="381000" y="914400"/>
            <a:ext cx="1828800" cy="646331"/>
          </a:xfrm>
          <a:prstGeom prst="rect">
            <a:avLst/>
          </a:prstGeom>
          <a:noFill/>
        </p:spPr>
        <p:txBody>
          <a:bodyPr wrap="square" rtlCol="0">
            <a:spAutoFit/>
          </a:bodyPr>
          <a:lstStyle/>
          <a:p>
            <a:r>
              <a:rPr lang="en-US" i="1" dirty="0" err="1" smtClean="0"/>
              <a:t>Stypopodium</a:t>
            </a:r>
            <a:r>
              <a:rPr lang="en-US" i="1" dirty="0" smtClean="0"/>
              <a:t> </a:t>
            </a:r>
            <a:r>
              <a:rPr lang="en-US" i="1" dirty="0" err="1" smtClean="0"/>
              <a:t>zonale</a:t>
            </a:r>
            <a:endParaRPr lang="en-US" i="1" dirty="0"/>
          </a:p>
        </p:txBody>
      </p:sp>
      <p:pic>
        <p:nvPicPr>
          <p:cNvPr id="7" name="Picture 6" descr="e79EZTRb5uZA.jpg"/>
          <p:cNvPicPr>
            <a:picLocks noChangeAspect="1"/>
          </p:cNvPicPr>
          <p:nvPr/>
        </p:nvPicPr>
        <p:blipFill>
          <a:blip r:embed="rId4" cstate="print"/>
          <a:stretch>
            <a:fillRect/>
          </a:stretch>
        </p:blipFill>
        <p:spPr>
          <a:xfrm>
            <a:off x="2971800" y="3657600"/>
            <a:ext cx="5791200" cy="2895600"/>
          </a:xfrm>
          <a:prstGeom prst="rect">
            <a:avLst/>
          </a:prstGeom>
        </p:spPr>
      </p:pic>
      <p:sp>
        <p:nvSpPr>
          <p:cNvPr id="8" name="TextBox 7"/>
          <p:cNvSpPr txBox="1"/>
          <p:nvPr/>
        </p:nvSpPr>
        <p:spPr>
          <a:xfrm>
            <a:off x="6400800" y="3886200"/>
            <a:ext cx="1828800" cy="646331"/>
          </a:xfrm>
          <a:prstGeom prst="rect">
            <a:avLst/>
          </a:prstGeom>
          <a:noFill/>
        </p:spPr>
        <p:txBody>
          <a:bodyPr wrap="square" rtlCol="0">
            <a:spAutoFit/>
          </a:bodyPr>
          <a:lstStyle/>
          <a:p>
            <a:r>
              <a:rPr lang="en-US" i="1" dirty="0" err="1" smtClean="0"/>
              <a:t>Canistrocarpus</a:t>
            </a:r>
            <a:r>
              <a:rPr lang="en-US" i="1" dirty="0" smtClean="0"/>
              <a:t> </a:t>
            </a:r>
            <a:r>
              <a:rPr lang="en-US" i="1" dirty="0" err="1" smtClean="0"/>
              <a:t>cervicornis</a:t>
            </a:r>
            <a:endParaRPr lang="en-US" i="1" dirty="0"/>
          </a:p>
        </p:txBody>
      </p:sp>
      <p:pic>
        <p:nvPicPr>
          <p:cNvPr id="9" name="Picture 8" descr="mvgEaQugC4Vv.jpg"/>
          <p:cNvPicPr>
            <a:picLocks noChangeAspect="1"/>
          </p:cNvPicPr>
          <p:nvPr/>
        </p:nvPicPr>
        <p:blipFill>
          <a:blip r:embed="rId5" cstate="print"/>
          <a:stretch>
            <a:fillRect/>
          </a:stretch>
        </p:blipFill>
        <p:spPr>
          <a:xfrm>
            <a:off x="381000" y="2743200"/>
            <a:ext cx="1926417" cy="3835400"/>
          </a:xfrm>
          <a:prstGeom prst="rect">
            <a:avLst/>
          </a:prstGeom>
        </p:spPr>
      </p:pic>
      <p:sp>
        <p:nvSpPr>
          <p:cNvPr id="10" name="TextBox 9"/>
          <p:cNvSpPr txBox="1"/>
          <p:nvPr/>
        </p:nvSpPr>
        <p:spPr>
          <a:xfrm>
            <a:off x="533400" y="4495800"/>
            <a:ext cx="1676400" cy="646331"/>
          </a:xfrm>
          <a:prstGeom prst="rect">
            <a:avLst/>
          </a:prstGeom>
          <a:noFill/>
        </p:spPr>
        <p:txBody>
          <a:bodyPr wrap="square" rtlCol="0">
            <a:spAutoFit/>
          </a:bodyPr>
          <a:lstStyle/>
          <a:p>
            <a:r>
              <a:rPr lang="en-US" i="1" dirty="0" err="1" smtClean="0"/>
              <a:t>Dictyopteris</a:t>
            </a:r>
            <a:r>
              <a:rPr lang="en-US" i="1" dirty="0" smtClean="0"/>
              <a:t> </a:t>
            </a:r>
            <a:r>
              <a:rPr lang="en-US" i="1" dirty="0" err="1" smtClean="0"/>
              <a:t>plagiogramma</a:t>
            </a:r>
            <a:endParaRPr lang="en-US" i="1" dirty="0"/>
          </a:p>
        </p:txBody>
      </p:sp>
      <p:pic>
        <p:nvPicPr>
          <p:cNvPr id="11" name="Picture 10" descr="4CxdtkFe5T3g.jpg"/>
          <p:cNvPicPr>
            <a:picLocks noChangeAspect="1"/>
          </p:cNvPicPr>
          <p:nvPr/>
        </p:nvPicPr>
        <p:blipFill>
          <a:blip r:embed="rId6" cstate="print"/>
          <a:stretch>
            <a:fillRect/>
          </a:stretch>
        </p:blipFill>
        <p:spPr>
          <a:xfrm>
            <a:off x="4001146" y="381000"/>
            <a:ext cx="4773477" cy="3200400"/>
          </a:xfrm>
          <a:prstGeom prst="rect">
            <a:avLst/>
          </a:prstGeom>
        </p:spPr>
      </p:pic>
      <p:sp>
        <p:nvSpPr>
          <p:cNvPr id="12" name="TextBox 11"/>
          <p:cNvSpPr txBox="1"/>
          <p:nvPr/>
        </p:nvSpPr>
        <p:spPr>
          <a:xfrm>
            <a:off x="7162800" y="533400"/>
            <a:ext cx="1600200" cy="646331"/>
          </a:xfrm>
          <a:prstGeom prst="rect">
            <a:avLst/>
          </a:prstGeom>
          <a:noFill/>
        </p:spPr>
        <p:txBody>
          <a:bodyPr wrap="square" rtlCol="0">
            <a:spAutoFit/>
          </a:bodyPr>
          <a:lstStyle/>
          <a:p>
            <a:r>
              <a:rPr lang="en-US" i="1" dirty="0" err="1" smtClean="0"/>
              <a:t>Lobophora</a:t>
            </a:r>
            <a:r>
              <a:rPr lang="en-US" i="1" dirty="0" smtClean="0"/>
              <a:t> </a:t>
            </a:r>
            <a:r>
              <a:rPr lang="en-US" i="1" dirty="0" err="1" smtClean="0"/>
              <a:t>variegata</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81200"/>
            <a:ext cx="4419600" cy="4834128"/>
          </a:xfrm>
        </p:spPr>
        <p:txBody>
          <a:bodyPr>
            <a:normAutofit fontScale="92500"/>
          </a:bodyPr>
          <a:lstStyle/>
          <a:p>
            <a:r>
              <a:rPr lang="en-US" sz="3600" i="1" dirty="0" smtClean="0"/>
              <a:t>cox</a:t>
            </a:r>
            <a:r>
              <a:rPr lang="en-US" sz="3600" dirty="0" smtClean="0"/>
              <a:t>1 – </a:t>
            </a:r>
            <a:r>
              <a:rPr lang="en-US" sz="3600" dirty="0" err="1" smtClean="0"/>
              <a:t>cytochrome</a:t>
            </a:r>
            <a:r>
              <a:rPr lang="en-US" sz="3600" dirty="0" smtClean="0"/>
              <a:t> c </a:t>
            </a:r>
            <a:r>
              <a:rPr lang="en-US" sz="3600" dirty="0" err="1" smtClean="0"/>
              <a:t>oxidase</a:t>
            </a:r>
            <a:r>
              <a:rPr lang="en-US" sz="3600" dirty="0" smtClean="0"/>
              <a:t> subunit 1</a:t>
            </a:r>
          </a:p>
          <a:p>
            <a:endParaRPr lang="en-US" sz="3200" dirty="0" smtClean="0"/>
          </a:p>
          <a:p>
            <a:r>
              <a:rPr lang="en-US" sz="3600" i="1" dirty="0" err="1" smtClean="0"/>
              <a:t>rbc</a:t>
            </a:r>
            <a:r>
              <a:rPr lang="en-US" sz="3600" dirty="0" err="1" smtClean="0"/>
              <a:t>L</a:t>
            </a:r>
            <a:r>
              <a:rPr lang="en-US" sz="3600" dirty="0" smtClean="0"/>
              <a:t> – large subunit of </a:t>
            </a:r>
            <a:r>
              <a:rPr lang="en-US" sz="3600" dirty="0" err="1" smtClean="0"/>
              <a:t>ribulose</a:t>
            </a:r>
            <a:r>
              <a:rPr lang="en-US" sz="3600" dirty="0" smtClean="0"/>
              <a:t> 1, 5 </a:t>
            </a:r>
            <a:r>
              <a:rPr lang="en-US" sz="3600" dirty="0" err="1" smtClean="0"/>
              <a:t>bisphosphate</a:t>
            </a:r>
            <a:r>
              <a:rPr lang="en-US" sz="3600" dirty="0" smtClean="0"/>
              <a:t> </a:t>
            </a:r>
            <a:r>
              <a:rPr lang="en-US" sz="3600" dirty="0" err="1" smtClean="0"/>
              <a:t>carboxylase</a:t>
            </a:r>
            <a:r>
              <a:rPr lang="en-US" sz="3600" dirty="0" smtClean="0"/>
              <a:t>/</a:t>
            </a:r>
            <a:r>
              <a:rPr lang="en-US" sz="3600" dirty="0" err="1" smtClean="0"/>
              <a:t>oxygenase</a:t>
            </a:r>
            <a:r>
              <a:rPr lang="en-US" sz="3600" dirty="0" smtClean="0"/>
              <a:t> (RUBISCO)</a:t>
            </a:r>
          </a:p>
          <a:p>
            <a:pPr lvl="1"/>
            <a:endParaRPr lang="en-US" sz="2400" dirty="0" smtClean="0"/>
          </a:p>
          <a:p>
            <a:pPr>
              <a:buNone/>
            </a:pPr>
            <a:endParaRPr lang="en-US" sz="2600" dirty="0" smtClean="0"/>
          </a:p>
          <a:p>
            <a:pPr lvl="1">
              <a:buNone/>
            </a:pPr>
            <a:endParaRPr lang="en-US" sz="2400" dirty="0" smtClean="0"/>
          </a:p>
          <a:p>
            <a:pPr lvl="1">
              <a:buNone/>
            </a:pPr>
            <a:endParaRPr lang="en-US" dirty="0" smtClean="0"/>
          </a:p>
          <a:p>
            <a:pPr lvl="1"/>
            <a:endParaRPr lang="en-US" i="1" dirty="0"/>
          </a:p>
        </p:txBody>
      </p:sp>
      <p:pic>
        <p:nvPicPr>
          <p:cNvPr id="6" name="Content Placeholder 5" descr="plantcell.jpeg"/>
          <p:cNvPicPr>
            <a:picLocks noGrp="1" noChangeAspect="1"/>
          </p:cNvPicPr>
          <p:nvPr>
            <p:ph sz="half" idx="2"/>
          </p:nvPr>
        </p:nvPicPr>
        <p:blipFill>
          <a:blip r:embed="rId3" cstate="print"/>
          <a:stretch>
            <a:fillRect/>
          </a:stretch>
        </p:blipFill>
        <p:spPr>
          <a:xfrm>
            <a:off x="5029200" y="2133600"/>
            <a:ext cx="3803015" cy="4038600"/>
          </a:xfrm>
        </p:spPr>
      </p:pic>
      <p:sp>
        <p:nvSpPr>
          <p:cNvPr id="4" name="Title 3"/>
          <p:cNvSpPr>
            <a:spLocks noGrp="1"/>
          </p:cNvSpPr>
          <p:nvPr>
            <p:ph type="title"/>
          </p:nvPr>
        </p:nvSpPr>
        <p:spPr/>
        <p:txBody>
          <a:bodyPr/>
          <a:lstStyle/>
          <a:p>
            <a:r>
              <a:rPr lang="en-US" cap="none" dirty="0" smtClean="0"/>
              <a:t>Genes of Interest</a:t>
            </a:r>
            <a:endParaRPr lang="en-US" cap="none" dirty="0"/>
          </a:p>
        </p:txBody>
      </p:sp>
      <p:cxnSp>
        <p:nvCxnSpPr>
          <p:cNvPr id="12" name="Straight Arrow Connector 11"/>
          <p:cNvCxnSpPr/>
          <p:nvPr/>
        </p:nvCxnSpPr>
        <p:spPr>
          <a:xfrm>
            <a:off x="4495800" y="2209800"/>
            <a:ext cx="2590800" cy="685800"/>
          </a:xfrm>
          <a:prstGeom prst="straightConnector1">
            <a:avLst/>
          </a:prstGeom>
          <a:ln>
            <a:tailEnd type="arrow"/>
          </a:ln>
          <a:effectLst>
            <a:glow rad="228600">
              <a:schemeClr val="accent1">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4800600" y="3276600"/>
            <a:ext cx="2133600" cy="838200"/>
          </a:xfrm>
          <a:prstGeom prst="straightConnector1">
            <a:avLst/>
          </a:prstGeom>
          <a:ln>
            <a:tailEnd type="arrow"/>
          </a:ln>
          <a:effectLst>
            <a:glow rad="228600">
              <a:schemeClr val="accent1">
                <a:satMod val="175000"/>
                <a:alpha val="40000"/>
              </a:schemeClr>
            </a:glo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2512657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1027</TotalTime>
  <Words>1569</Words>
  <Application>Microsoft Office PowerPoint</Application>
  <PresentationFormat>On-screen Show (4:3)</PresentationFormat>
  <Paragraphs>198</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Grid</vt:lpstr>
      <vt:lpstr>Brown Algal Diversity in Bermuda Revealed using Molecular Tools </vt:lpstr>
      <vt:lpstr>A Brief Introduction to the Bermuda Seaweed Project</vt:lpstr>
      <vt:lpstr>What is a DNA Barcode?</vt:lpstr>
      <vt:lpstr>Why Bermuda?</vt:lpstr>
      <vt:lpstr>Why are Biodiversity Studies Important?</vt:lpstr>
      <vt:lpstr>Project Goals</vt:lpstr>
      <vt:lpstr>Brown Algae (Phaeophyceae)</vt:lpstr>
      <vt:lpstr>Slide 8</vt:lpstr>
      <vt:lpstr>Genes of Interest</vt:lpstr>
      <vt:lpstr>Collection of the Samples</vt:lpstr>
      <vt:lpstr>Methods and Materials</vt:lpstr>
      <vt:lpstr>Using Geneious (V 5.6.5): Assembling Sequences</vt:lpstr>
      <vt:lpstr>Using Geneious (V 5.6.5): Alignment of Consensus Sequences</vt:lpstr>
      <vt:lpstr>Using Geneious (V 5.6.5): Creating Phylogenetic Trees</vt:lpstr>
      <vt:lpstr>cox1 Data Analysis</vt:lpstr>
      <vt:lpstr>cox1 Data Analysis</vt:lpstr>
      <vt:lpstr>cox1 Data Analysis</vt:lpstr>
      <vt:lpstr>A Closer Look at Dictyota</vt:lpstr>
      <vt:lpstr>What Does All This Mean?</vt:lpstr>
      <vt:lpstr>Problems Encountered</vt:lpstr>
      <vt:lpstr>Future Directions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Algal Diversity in Bermuda Revealed using DNA BArcoding</dc:title>
  <dc:creator>Student</dc:creator>
  <cp:lastModifiedBy>Alyssa</cp:lastModifiedBy>
  <cp:revision>217</cp:revision>
  <dcterms:created xsi:type="dcterms:W3CDTF">2013-04-19T16:22:42Z</dcterms:created>
  <dcterms:modified xsi:type="dcterms:W3CDTF">2013-05-03T16:55:33Z</dcterms:modified>
</cp:coreProperties>
</file>