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</p:sldMasterIdLst>
  <p:notesMasterIdLst>
    <p:notesMasterId r:id="rId22"/>
  </p:notesMasterIdLst>
  <p:sldIdLst>
    <p:sldId id="277" r:id="rId2"/>
    <p:sldId id="256" r:id="rId3"/>
    <p:sldId id="268" r:id="rId4"/>
    <p:sldId id="269" r:id="rId5"/>
    <p:sldId id="257" r:id="rId6"/>
    <p:sldId id="260" r:id="rId7"/>
    <p:sldId id="265" r:id="rId8"/>
    <p:sldId id="266" r:id="rId9"/>
    <p:sldId id="267" r:id="rId10"/>
    <p:sldId id="261" r:id="rId11"/>
    <p:sldId id="272" r:id="rId12"/>
    <p:sldId id="271" r:id="rId13"/>
    <p:sldId id="270" r:id="rId14"/>
    <p:sldId id="273" r:id="rId15"/>
    <p:sldId id="275" r:id="rId16"/>
    <p:sldId id="283" r:id="rId17"/>
    <p:sldId id="281" r:id="rId18"/>
    <p:sldId id="264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748"/>
    <a:srgbClr val="0E0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07ACE4-A419-EA48-9AEB-A06864E698F0}" type="datetimeFigureOut">
              <a:rPr lang="en-US"/>
              <a:pPr>
                <a:defRPr/>
              </a:pPr>
              <a:t>5/3/13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B1324D-8B86-7F43-AABA-3066A3659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54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622786-0F7A-214A-82A4-E80BD7C5F905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Calibri" charset="0"/>
              </a:rPr>
              <a:t>What you have learned from your research and writing</a:t>
            </a:r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?</a:t>
            </a:r>
            <a:r>
              <a:rPr lang="en-US" baseline="0" dirty="0" smtClean="0">
                <a:solidFill>
                  <a:srgbClr val="FFFFFF"/>
                </a:solidFill>
                <a:latin typeface="Calibri" charset="0"/>
              </a:rPr>
              <a:t>---- the framing of thoughts, time management</a:t>
            </a:r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5B8BF5-F946-5B49-9494-6BDCB1E47FA3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latin typeface="Calibri" charset="0"/>
              </a:rPr>
              <a:t>Where you'd like next to go with this -- further research, publication, social justice activism, etc. </a:t>
            </a:r>
            <a:r>
              <a:rPr lang="en-US">
                <a:latin typeface="Calibri" charset="0"/>
              </a:rPr>
              <a:t> </a:t>
            </a:r>
            <a:endParaRPr lang="en-US" sz="180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210600-4930-1946-A87C-FC9ACD654DB6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  <a:latin typeface="Calibri" charset="0"/>
              </a:rPr>
              <a:t>Return briefly as to where you want to go from here: research-wise, scholarship-wise, activism-wise</a:t>
            </a:r>
            <a:endParaRPr lang="en-US" sz="1800">
              <a:solidFill>
                <a:srgbClr val="FFFFFF"/>
              </a:solidFill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622786-0F7A-214A-82A4-E80BD7C5F905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622786-0F7A-214A-82A4-E80BD7C5F905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622786-0F7A-214A-82A4-E80BD7C5F905}" type="slidenum">
              <a:rPr lang="en-US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Embo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verAccentBott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86300"/>
            <a:ext cx="7315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overAccentTo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9250"/>
            <a:ext cx="7315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088" y="5715000"/>
            <a:ext cx="2133600" cy="276225"/>
          </a:xfrm>
        </p:spPr>
        <p:txBody>
          <a:bodyPr/>
          <a:lstStyle>
            <a:lvl1pPr>
              <a:defRPr smtClean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1BB547DB-6CDE-8D44-B1B2-ECB3006F47F2}" type="datetimeFigureOut">
              <a:rPr lang="en-US"/>
              <a:pPr>
                <a:defRPr/>
              </a:pPr>
              <a:t>5/3/13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3313" y="5715000"/>
            <a:ext cx="2895600" cy="276225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6225"/>
          </a:xfrm>
        </p:spPr>
        <p:txBody>
          <a:bodyPr/>
          <a:lstStyle>
            <a:lvl1pPr>
              <a:defRPr smtClean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D0F9D19B-30C7-954A-AFBD-3148033A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43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crollwork-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54563" y="673100"/>
            <a:ext cx="742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crollwork-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54563" y="5637213"/>
            <a:ext cx="742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crollwork-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637213"/>
            <a:ext cx="742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crollwork-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673100"/>
            <a:ext cx="742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aptionAcc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25688"/>
            <a:ext cx="3429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065E1-A4DC-A44B-BA7D-80AADB8E618D}" type="datetimeFigureOut">
              <a:rPr lang="en-US"/>
              <a:pPr>
                <a:defRPr/>
              </a:pPr>
              <a:t>5/3/13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4A7E-55D7-254A-8731-69B2084E9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2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crollwork-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565150"/>
            <a:ext cx="742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crollwork-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4127500"/>
            <a:ext cx="742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crollwork-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127500"/>
            <a:ext cx="742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crollwork-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565150"/>
            <a:ext cx="742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aptionLongAcc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5203825"/>
            <a:ext cx="6362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268C-445F-E84E-97B2-73FEADD317A9}" type="datetimeFigureOut">
              <a:rPr lang="en-US"/>
              <a:pPr>
                <a:defRPr/>
              </a:pPr>
              <a:t>5/3/13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85D2-A94F-2A47-9798-7383B205A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1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crollwork-Bott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775" y="4127500"/>
            <a:ext cx="742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crollwork-Bott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4127500"/>
            <a:ext cx="742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crollwork-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775" y="565150"/>
            <a:ext cx="742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crollwork-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565150"/>
            <a:ext cx="742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aptionLongAcc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5203825"/>
            <a:ext cx="6362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65AD8-FFC4-AF43-B7B0-99E161DE16A1}" type="datetimeFigureOut">
              <a:rPr lang="en-US"/>
              <a:pPr>
                <a:defRPr/>
              </a:pPr>
              <a:t>5/3/13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D1FDC-0B15-CF47-86F2-FC0F68F53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9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geAccent-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689100"/>
            <a:ext cx="7953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BFD3-12E6-0747-888C-61937F573200}" type="datetimeFigureOut">
              <a:rPr lang="en-US"/>
              <a:pPr>
                <a:defRPr/>
              </a:pPr>
              <a:t>5/3/13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78A1E-E13C-8D42-92D8-0E02B90D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32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erticalAcc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860425"/>
            <a:ext cx="24765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5D638-5271-E64C-8D4D-2ABB43488C5D}" type="datetimeFigureOut">
              <a:rPr lang="en-US"/>
              <a:pPr>
                <a:defRPr/>
              </a:pPr>
              <a:t>5/3/13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1819-1208-FC41-8067-7E72930B4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7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geAccent-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689100"/>
            <a:ext cx="7953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EDAA-5CB3-F948-9688-3B1C8303AC1D}" type="datetimeFigureOut">
              <a:rPr lang="en-US"/>
              <a:pPr>
                <a:defRPr/>
              </a:pPr>
              <a:t>5/3/13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CC28-A686-2441-88F2-2B97FB56E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2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verEmbo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overAccentBott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16363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5907088" y="6215063"/>
            <a:ext cx="2133600" cy="274637"/>
          </a:xfrm>
        </p:spPr>
        <p:txBody>
          <a:bodyPr/>
          <a:lstStyle>
            <a:lvl1pPr>
              <a:defRPr smtClean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7A1327D-F02C-184D-B305-B3651E6A5DA9}" type="datetimeFigureOut">
              <a:rPr lang="en-US"/>
              <a:pPr>
                <a:defRPr/>
              </a:pPr>
              <a:t>5/3/13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103313" y="6215063"/>
            <a:ext cx="2895600" cy="274637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343400" y="6215063"/>
            <a:ext cx="457200" cy="274637"/>
          </a:xfrm>
        </p:spPr>
        <p:txBody>
          <a:bodyPr/>
          <a:lstStyle>
            <a:lvl1pPr>
              <a:defRPr smtClean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896CD40C-7219-244E-8E47-AB1C5B2BE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34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ctionAccent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9250"/>
            <a:ext cx="7315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ctionAccent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91063"/>
            <a:ext cx="7315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81A5-D277-4442-8E8C-A7BD29492892}" type="datetimeFigureOut">
              <a:rPr lang="en-US"/>
              <a:pPr>
                <a:defRPr/>
              </a:pPr>
              <a:t>5/3/13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413B-F214-7246-A7A6-A58C1A781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9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ageAccent-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689100"/>
            <a:ext cx="7953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A7907-F650-9744-8ED4-2D3933840B54}" type="datetimeFigureOut">
              <a:rPr lang="en-US"/>
              <a:pPr>
                <a:defRPr/>
              </a:pPr>
              <a:t>5/3/13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79C1-1128-FE40-A679-4BF18DAA8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689100"/>
            <a:ext cx="7953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omparisonRu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omparisonRu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2686050"/>
            <a:ext cx="26098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B9D5F-E9EF-D746-AD1B-53C1662B51AB}" type="datetimeFigureOut">
              <a:rPr lang="en-US"/>
              <a:pPr>
                <a:defRPr/>
              </a:pPr>
              <a:t>5/3/13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EC04-41C4-5143-B736-29DBC7820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3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Accent-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689100"/>
            <a:ext cx="7953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7950-C86C-1540-8FA9-766A12C45654}" type="datetimeFigureOut">
              <a:rPr lang="en-US"/>
              <a:pPr>
                <a:defRPr/>
              </a:pPr>
              <a:t>5/3/13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41E2-D83E-B14D-9987-F3170CA7A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7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977D-E115-4A4A-B98C-0692685A8F08}" type="datetimeFigureOut">
              <a:rPr lang="en-US"/>
              <a:pPr>
                <a:defRPr/>
              </a:pPr>
              <a:t>5/3/13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E037D-FA06-1D40-BBF7-A4F99E660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6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ptionAcc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25688"/>
            <a:ext cx="3429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3F20-39A6-084D-9539-18B114BA3D17}" type="datetimeFigureOut">
              <a:rPr lang="en-US"/>
              <a:pPr>
                <a:defRPr/>
              </a:pPr>
              <a:t>5/3/13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8EBC9-25EB-414A-9F23-CCA483065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5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Edging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00100" y="381000"/>
            <a:ext cx="7543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2084388"/>
            <a:ext cx="6950075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225"/>
            <a:ext cx="2133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74B273-2772-1044-998A-7C8D34C77CD2}" type="datetimeFigureOut">
              <a:rPr lang="en-US"/>
              <a:pPr>
                <a:defRPr/>
              </a:pPr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225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225"/>
            <a:ext cx="4572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D91C90-04A9-E84A-8FE0-6EF88BC07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88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5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aramond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aramond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aramond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aramon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aramond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aramond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aramond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aramond" charset="0"/>
          <a:ea typeface="ＭＳ Ｐゴシック" charset="0"/>
          <a:cs typeface="ＭＳ Ｐゴシック" charset="0"/>
        </a:defRPr>
      </a:lvl9pPr>
    </p:titleStyle>
    <p:bodyStyle>
      <a:lvl1pPr marL="457200" indent="-457200" algn="l" rtl="0" fontAlgn="base">
        <a:spcBef>
          <a:spcPts val="2000"/>
        </a:spcBef>
        <a:spcAft>
          <a:spcPct val="0"/>
        </a:spcAft>
        <a:buSzPct val="100000"/>
        <a:buFont typeface="Wingdings" charset="0"/>
        <a:buChar char="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fontAlgn="base">
        <a:spcBef>
          <a:spcPts val="1500"/>
        </a:spcBef>
        <a:spcAft>
          <a:spcPct val="0"/>
        </a:spcAft>
        <a:buClr>
          <a:srgbClr val="A58A7B"/>
        </a:buClr>
        <a:buSzPct val="100000"/>
        <a:buFont typeface="Wingdings" charset="0"/>
        <a:buChar char="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371600" indent="-457200" algn="l" rtl="0" fontAlgn="base">
        <a:spcBef>
          <a:spcPts val="1500"/>
        </a:spcBef>
        <a:spcAft>
          <a:spcPct val="0"/>
        </a:spcAft>
        <a:buSzPct val="100000"/>
        <a:buFont typeface="Wingdings" charset="0"/>
        <a:buChar char="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828800" indent="-457200" algn="l" rtl="0" fontAlgn="base">
        <a:spcBef>
          <a:spcPts val="1500"/>
        </a:spcBef>
        <a:spcAft>
          <a:spcPct val="0"/>
        </a:spcAft>
        <a:buClr>
          <a:srgbClr val="A58A7B"/>
        </a:buClr>
        <a:buSzPct val="100000"/>
        <a:buFont typeface="Wingdings" charset="0"/>
        <a:buChar char="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286000" indent="-457200" algn="l" rtl="0" fontAlgn="base">
        <a:spcBef>
          <a:spcPts val="1500"/>
        </a:spcBef>
        <a:spcAft>
          <a:spcPct val="0"/>
        </a:spcAft>
        <a:buSzPct val="100000"/>
        <a:buFont typeface="Wingdings" charset="0"/>
        <a:buChar char="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5.jpeg"/><Relationship Id="rId5" Type="http://schemas.microsoft.com/office/2007/relationships/hdphoto" Target="../media/hdphoto3.wdp"/><Relationship Id="rId6" Type="http://schemas.openxmlformats.org/officeDocument/2006/relationships/image" Target="../media/image36.jpeg"/><Relationship Id="rId7" Type="http://schemas.microsoft.com/office/2007/relationships/hdphoto" Target="../media/hdphoto4.wdp"/><Relationship Id="rId8" Type="http://schemas.openxmlformats.org/officeDocument/2006/relationships/image" Target="../media/image37.jpeg"/><Relationship Id="rId9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microsoft.com/office/2007/relationships/hdphoto" Target="../media/hdphoto6.wdp"/><Relationship Id="rId5" Type="http://schemas.openxmlformats.org/officeDocument/2006/relationships/image" Target="../media/image39.jpeg"/><Relationship Id="rId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637522" y="120947"/>
            <a:ext cx="4465544" cy="6737054"/>
          </a:xfrm>
        </p:spPr>
        <p:txBody>
          <a:bodyPr/>
          <a:lstStyle/>
          <a:p>
            <a:r>
              <a:rPr lang="en-US" sz="2800" i="1" dirty="0">
                <a:solidFill>
                  <a:srgbClr val="FFFFFF"/>
                </a:solidFill>
                <a:latin typeface="Garamond" charset="0"/>
              </a:rPr>
              <a:t>“A hero is born among a hundred, a wise man is found among a thousand, but an accomplished one might not be found even among a hundred thousand men. </a:t>
            </a:r>
            <a:r>
              <a:rPr lang="en-US" sz="2800" i="1" dirty="0" smtClean="0">
                <a:solidFill>
                  <a:srgbClr val="FFFFFF"/>
                </a:solidFill>
                <a:latin typeface="Garamond" charset="0"/>
              </a:rPr>
              <a:t>”</a:t>
            </a:r>
            <a:br>
              <a:rPr lang="en-US" sz="2800" i="1" dirty="0" smtClean="0">
                <a:solidFill>
                  <a:srgbClr val="FFFFFF"/>
                </a:solidFill>
                <a:latin typeface="Garamond" charset="0"/>
              </a:rPr>
            </a:br>
            <a:r>
              <a:rPr lang="en-US" sz="2800" i="1" dirty="0" smtClean="0">
                <a:solidFill>
                  <a:srgbClr val="FFFFFF"/>
                </a:solidFill>
                <a:latin typeface="Garamond" charset="0"/>
              </a:rPr>
              <a:t/>
            </a:r>
            <a:br>
              <a:rPr lang="en-US" sz="2800" i="1" dirty="0" smtClean="0">
                <a:solidFill>
                  <a:srgbClr val="FFFFFF"/>
                </a:solidFill>
                <a:latin typeface="Garamond" charset="0"/>
              </a:rPr>
            </a:br>
            <a:r>
              <a:rPr lang="en-US" sz="2800" i="1" dirty="0">
                <a:solidFill>
                  <a:srgbClr val="FFFFFF"/>
                </a:solidFill>
                <a:latin typeface="Garamond" charset="0"/>
              </a:rPr>
              <a:t>	</a:t>
            </a:r>
            <a:r>
              <a:rPr lang="en-US" sz="2800" i="1" dirty="0" smtClean="0">
                <a:solidFill>
                  <a:srgbClr val="FFFFFF"/>
                </a:solidFill>
                <a:latin typeface="Garamond" charset="0"/>
              </a:rPr>
              <a:t>							-Plato</a:t>
            </a:r>
            <a:endParaRPr lang="en-US" sz="2800" i="1" dirty="0">
              <a:solidFill>
                <a:srgbClr val="FFFFFF"/>
              </a:solidFill>
              <a:latin typeface="Garamond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341" t="-189" r="11152" b="4124"/>
          <a:stretch/>
        </p:blipFill>
        <p:spPr>
          <a:xfrm>
            <a:off x="-105842" y="-120946"/>
            <a:ext cx="4743364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8983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latin typeface="Garamond" charset="0"/>
              </a:rPr>
              <a:t>My Intentions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2097581"/>
            <a:ext cx="6950075" cy="3481040"/>
          </a:xfrm>
        </p:spPr>
        <p:txBody>
          <a:bodyPr rtlCol="0">
            <a:normAutofit fontScale="9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endParaRPr lang="en-US" sz="2400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2400" dirty="0" smtClean="0">
                <a:solidFill>
                  <a:srgbClr val="FFFFFF"/>
                </a:solidFill>
                <a:ea typeface="+mn-ea"/>
                <a:cs typeface="+mn-cs"/>
              </a:rPr>
              <a:t>Dig and DIG Deep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2400" dirty="0" smtClean="0">
                <a:solidFill>
                  <a:srgbClr val="FFFFFF"/>
                </a:solidFill>
                <a:ea typeface="+mn-ea"/>
                <a:cs typeface="+mn-cs"/>
              </a:rPr>
              <a:t>Understand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2400" dirty="0" smtClean="0">
                <a:solidFill>
                  <a:srgbClr val="FFFFFF"/>
                </a:solidFill>
                <a:ea typeface="+mn-ea"/>
                <a:cs typeface="+mn-cs"/>
              </a:rPr>
              <a:t>Publish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2400" dirty="0" smtClean="0">
                <a:solidFill>
                  <a:srgbClr val="FFFFFF"/>
                </a:solidFill>
                <a:ea typeface="+mn-ea"/>
                <a:cs typeface="+mn-cs"/>
              </a:rPr>
              <a:t>Educate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2400" dirty="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ea typeface="+mn-ea"/>
                <a:cs typeface="+mn-cs"/>
              </a:rPr>
              <a:t>They say only the strong survive… graduate school.</a:t>
            </a:r>
            <a:endParaRPr lang="en-US" sz="3600" dirty="0">
              <a:ea typeface="+mn-ea"/>
              <a:cs typeface="+mn-cs"/>
            </a:endParaRPr>
          </a:p>
          <a:p>
            <a:pPr marL="457200" lvl="1" indent="0" fontAlgn="auto"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 </a:t>
            </a:r>
            <a:r>
              <a:rPr lang="en-US" dirty="0">
                <a:ea typeface="+mn-ea"/>
              </a:rPr>
              <a:t> </a:t>
            </a:r>
            <a:endParaRPr lang="en-US" sz="2800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769075" y="2041565"/>
            <a:ext cx="5912036" cy="2176417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Garamond" charset="0"/>
              </a:rPr>
              <a:t>What Happened?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r="21516"/>
          <a:stretch>
            <a:fillRect/>
          </a:stretch>
        </p:blipFill>
        <p:spPr bwMode="auto">
          <a:xfrm>
            <a:off x="4498975" y="0"/>
            <a:ext cx="46450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9" r="12428"/>
          <a:stretch>
            <a:fillRect/>
          </a:stretch>
        </p:blipFill>
        <p:spPr bwMode="auto">
          <a:xfrm>
            <a:off x="0" y="0"/>
            <a:ext cx="48990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 b="24992"/>
          <a:stretch>
            <a:fillRect/>
          </a:stretch>
        </p:blipFill>
        <p:spPr>
          <a:xfrm>
            <a:off x="0" y="2936875"/>
            <a:ext cx="9144000" cy="39211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0" t="1520"/>
          <a:stretch>
            <a:fillRect/>
          </a:stretch>
        </p:blipFill>
        <p:spPr bwMode="auto">
          <a:xfrm>
            <a:off x="3765550" y="0"/>
            <a:ext cx="537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8"/>
          <p:cNvPicPr>
            <a:picLocks noChangeAspect="1"/>
          </p:cNvPicPr>
          <p:nvPr/>
        </p:nvPicPr>
        <p:blipFill>
          <a:blip r:embed="rId3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7695" r="59065" b="9895"/>
          <a:stretch>
            <a:fillRect/>
          </a:stretch>
        </p:blipFill>
        <p:spPr bwMode="auto">
          <a:xfrm>
            <a:off x="0" y="0"/>
            <a:ext cx="3765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898" y="1451348"/>
            <a:ext cx="4016019" cy="39156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G_1763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7" t="7312" b="12255"/>
          <a:stretch/>
        </p:blipFill>
        <p:spPr>
          <a:xfrm>
            <a:off x="5518541" y="0"/>
            <a:ext cx="3625459" cy="3967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IMG_0266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691"/>
          <a:stretch/>
        </p:blipFill>
        <p:spPr>
          <a:xfrm rot="5400000">
            <a:off x="1042320" y="-1042320"/>
            <a:ext cx="3433901" cy="5518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IMG_1548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42" t="-1" b="15918"/>
          <a:stretch/>
        </p:blipFill>
        <p:spPr>
          <a:xfrm rot="16200000">
            <a:off x="414989" y="2944437"/>
            <a:ext cx="3498576" cy="4328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987" b="11550"/>
          <a:stretch/>
        </p:blipFill>
        <p:spPr>
          <a:xfrm>
            <a:off x="4328549" y="3433901"/>
            <a:ext cx="4815453" cy="3424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529137"/>
            <a:ext cx="9144000" cy="4671529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Garamond" charset="0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Garamond" charset="0"/>
              </a:rPr>
              <a:t> thesis is born…               </a:t>
            </a:r>
            <a:br>
              <a:rPr lang="en-US" dirty="0" smtClean="0">
                <a:solidFill>
                  <a:srgbClr val="FFFFFF"/>
                </a:solidFill>
                <a:latin typeface="Garamond" charset="0"/>
              </a:rPr>
            </a:br>
            <a:r>
              <a:rPr lang="en-US" i="1" dirty="0" smtClean="0">
                <a:solidFill>
                  <a:srgbClr val="FFFFFF"/>
                </a:solidFill>
                <a:latin typeface="Garamond" charset="0"/>
              </a:rPr>
              <a:t>Methods of Justice</a:t>
            </a:r>
            <a:endParaRPr lang="en-US" i="1" dirty="0">
              <a:solidFill>
                <a:srgbClr val="FFFFFF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40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-1" y="1799067"/>
            <a:ext cx="9144001" cy="23433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Garamond" charset="0"/>
              </a:rPr>
              <a:t>Terminology</a:t>
            </a:r>
            <a:endParaRPr lang="en-US" i="1" dirty="0">
              <a:solidFill>
                <a:srgbClr val="FFFFFF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4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-1" y="1799067"/>
            <a:ext cx="9144001" cy="234332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Garamond" charset="0"/>
              </a:rPr>
              <a:t>From </a:t>
            </a:r>
            <a:br>
              <a:rPr lang="en-US" dirty="0" smtClean="0">
                <a:solidFill>
                  <a:srgbClr val="FFFFFF"/>
                </a:solidFill>
                <a:latin typeface="Garamond" charset="0"/>
              </a:rPr>
            </a:br>
            <a:r>
              <a:rPr lang="en-US" i="1" dirty="0" smtClean="0">
                <a:solidFill>
                  <a:srgbClr val="FFFFFF"/>
                </a:solidFill>
                <a:latin typeface="Garamond" charset="0"/>
              </a:rPr>
              <a:t>Methods of Justice</a:t>
            </a:r>
            <a:endParaRPr lang="en-US" i="1" dirty="0">
              <a:solidFill>
                <a:srgbClr val="FFFFFF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5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>
                <a:latin typeface="Garamond" charset="0"/>
              </a:rPr>
              <a:t> </a:t>
            </a:r>
            <a:endParaRPr lang="en-US" sz="2800">
              <a:latin typeface="Garamon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188" t="30127" r="9278" b="21428"/>
          <a:stretch/>
        </p:blipFill>
        <p:spPr>
          <a:xfrm>
            <a:off x="-3096" y="3115341"/>
            <a:ext cx="9147095" cy="37426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1534" t="28418" b="27584"/>
          <a:stretch/>
        </p:blipFill>
        <p:spPr>
          <a:xfrm>
            <a:off x="-3096" y="0"/>
            <a:ext cx="9147095" cy="36230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Garamond" charset="0"/>
              </a:rPr>
              <a:t>Works Cited</a:t>
            </a: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993" y="2084388"/>
            <a:ext cx="81264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"</a:t>
            </a:r>
            <a:r>
              <a:rPr lang="en-US" dirty="0">
                <a:solidFill>
                  <a:srgbClr val="FFFFFF"/>
                </a:solidFill>
              </a:rPr>
              <a:t>AMP." The Latest From the USA Rock Paper Scissors League. </a:t>
            </a:r>
            <a:r>
              <a:rPr lang="en-US" dirty="0" smtClean="0">
                <a:solidFill>
                  <a:srgbClr val="FFFFFF"/>
                </a:solidFill>
              </a:rPr>
              <a:t>Web</a:t>
            </a:r>
            <a:r>
              <a:rPr lang="en-US" dirty="0">
                <a:solidFill>
                  <a:srgbClr val="FFFFFF"/>
                </a:solidFill>
              </a:rPr>
              <a:t>. 23 Apr. </a:t>
            </a:r>
            <a:r>
              <a:rPr lang="en-US" dirty="0" smtClean="0">
                <a:solidFill>
                  <a:srgbClr val="FFFFFF"/>
                </a:solidFill>
              </a:rPr>
              <a:t>2013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smtClean="0">
                <a:solidFill>
                  <a:srgbClr val="FFFFFF"/>
                </a:solidFill>
              </a:rPr>
              <a:t>	&lt;</a:t>
            </a:r>
            <a:r>
              <a:rPr lang="en-US" dirty="0">
                <a:solidFill>
                  <a:srgbClr val="FFFFFF"/>
                </a:solidFill>
              </a:rPr>
              <a:t>http://</a:t>
            </a:r>
            <a:r>
              <a:rPr lang="en-US" dirty="0" err="1">
                <a:solidFill>
                  <a:srgbClr val="FFFFFF"/>
                </a:solidFill>
              </a:rPr>
              <a:t>roshamblog.wordpress.com</a:t>
            </a:r>
            <a:r>
              <a:rPr lang="en-US" dirty="0">
                <a:solidFill>
                  <a:srgbClr val="FFFFFF"/>
                </a:solidFill>
              </a:rPr>
              <a:t>/tag/amp/&gt;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</a:rPr>
              <a:t>"Five Tips for Standing Out in Your First Job." College Graduate Now What. </a:t>
            </a:r>
            <a:r>
              <a:rPr lang="en-US" dirty="0" smtClean="0">
                <a:solidFill>
                  <a:srgbClr val="FFFFFF"/>
                </a:solidFill>
              </a:rPr>
              <a:t>Web</a:t>
            </a:r>
            <a:r>
              <a:rPr lang="en-US" dirty="0">
                <a:solidFill>
                  <a:srgbClr val="FFFFFF"/>
                </a:solidFill>
              </a:rPr>
              <a:t>. 28 </a:t>
            </a:r>
            <a:r>
              <a:rPr lang="en-US" dirty="0" smtClean="0">
                <a:solidFill>
                  <a:srgbClr val="FFFFFF"/>
                </a:solidFill>
              </a:rPr>
              <a:t>	Apr</a:t>
            </a:r>
            <a:r>
              <a:rPr lang="en-US" dirty="0">
                <a:solidFill>
                  <a:srgbClr val="FFFFFF"/>
                </a:solidFill>
              </a:rPr>
              <a:t>. 2013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"</a:t>
            </a:r>
            <a:r>
              <a:rPr lang="en-US" dirty="0">
                <a:solidFill>
                  <a:srgbClr val="FFFFFF"/>
                </a:solidFill>
              </a:rPr>
              <a:t>How to Organize a Book Collection." </a:t>
            </a:r>
            <a:r>
              <a:rPr lang="en-US" dirty="0" err="1" smtClean="0">
                <a:solidFill>
                  <a:srgbClr val="FFFFFF"/>
                </a:solidFill>
              </a:rPr>
              <a:t>WikiHow</a:t>
            </a:r>
            <a:r>
              <a:rPr lang="en-US" dirty="0" smtClean="0">
                <a:solidFill>
                  <a:srgbClr val="FFFFFF"/>
                </a:solidFill>
              </a:rPr>
              <a:t>. Web</a:t>
            </a:r>
            <a:r>
              <a:rPr lang="en-US" dirty="0">
                <a:solidFill>
                  <a:srgbClr val="FFFFFF"/>
                </a:solidFill>
              </a:rPr>
              <a:t>. 23 Apr. 2013.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&lt;</a:t>
            </a:r>
            <a:r>
              <a:rPr lang="en-US" dirty="0">
                <a:solidFill>
                  <a:srgbClr val="FFFFFF"/>
                </a:solidFill>
              </a:rPr>
              <a:t>http:/</a:t>
            </a:r>
            <a:r>
              <a:rPr lang="en-US" dirty="0" smtClean="0">
                <a:solidFill>
                  <a:srgbClr val="FFFFFF"/>
                </a:solidFill>
              </a:rPr>
              <a:t>/</a:t>
            </a:r>
            <a:r>
              <a:rPr lang="en-US" dirty="0" err="1" smtClean="0">
                <a:solidFill>
                  <a:srgbClr val="FFFFFF"/>
                </a:solidFill>
              </a:rPr>
              <a:t>www.wikihow.com</a:t>
            </a:r>
            <a:r>
              <a:rPr lang="en-US" dirty="0">
                <a:solidFill>
                  <a:srgbClr val="FFFFFF"/>
                </a:solidFill>
              </a:rPr>
              <a:t>/Organize-a-Book-Collection&gt;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</a:rPr>
              <a:t>"I've Got Designer Bags, under My Eyes." All That Spam. </a:t>
            </a:r>
            <a:r>
              <a:rPr lang="en-US" dirty="0" smtClean="0">
                <a:solidFill>
                  <a:srgbClr val="FFFFFF"/>
                </a:solidFill>
              </a:rPr>
              <a:t>Web</a:t>
            </a:r>
            <a:r>
              <a:rPr lang="en-US" dirty="0">
                <a:solidFill>
                  <a:srgbClr val="FFFFFF"/>
                </a:solidFill>
              </a:rPr>
              <a:t>. 23 Apr. 2013. </a:t>
            </a:r>
            <a:r>
              <a:rPr lang="en-US" dirty="0" smtClean="0">
                <a:solidFill>
                  <a:srgbClr val="FFFFFF"/>
                </a:solidFill>
              </a:rPr>
              <a:t>	&lt;</a:t>
            </a:r>
            <a:r>
              <a:rPr lang="en-US" dirty="0">
                <a:solidFill>
                  <a:srgbClr val="FFFFFF"/>
                </a:solidFill>
              </a:rPr>
              <a:t>http://</a:t>
            </a:r>
            <a:r>
              <a:rPr lang="en-US" dirty="0" err="1">
                <a:solidFill>
                  <a:srgbClr val="FFFFFF"/>
                </a:solidFill>
              </a:rPr>
              <a:t>allthatspam.blogspot.com</a:t>
            </a:r>
            <a:r>
              <a:rPr lang="en-US" dirty="0">
                <a:solidFill>
                  <a:srgbClr val="FFFFFF"/>
                </a:solidFill>
              </a:rPr>
              <a:t>/2013/02/</a:t>
            </a:r>
            <a:r>
              <a:rPr lang="en-US" dirty="0" err="1">
                <a:solidFill>
                  <a:srgbClr val="FFFFFF"/>
                </a:solidFill>
              </a:rPr>
              <a:t>ive</a:t>
            </a:r>
            <a:r>
              <a:rPr lang="en-US" dirty="0">
                <a:solidFill>
                  <a:srgbClr val="FFFFFF"/>
                </a:solidFill>
              </a:rPr>
              <a:t>-got-designer-bags-under-my</a:t>
            </a:r>
            <a:r>
              <a:rPr lang="en-US" dirty="0" smtClean="0">
                <a:solidFill>
                  <a:srgbClr val="FFFFFF"/>
                </a:solidFill>
              </a:rPr>
              <a:t>-	</a:t>
            </a:r>
            <a:r>
              <a:rPr lang="en-US" dirty="0" err="1" smtClean="0">
                <a:solidFill>
                  <a:srgbClr val="FFFFFF"/>
                </a:solidFill>
              </a:rPr>
              <a:t>eyes.html</a:t>
            </a:r>
            <a:r>
              <a:rPr lang="en-US" dirty="0">
                <a:solidFill>
                  <a:srgbClr val="FFFFFF"/>
                </a:solidFill>
              </a:rPr>
              <a:t>&gt;.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Jang</a:t>
            </a:r>
            <a:r>
              <a:rPr lang="en-US" dirty="0">
                <a:solidFill>
                  <a:srgbClr val="FFFFFF"/>
                </a:solidFill>
              </a:rPr>
              <a:t>, Larry, Christina Jang, and Alberta Edmonton. "J² Studios: "Vintage Typewriter"" J² </a:t>
            </a:r>
            <a:r>
              <a:rPr lang="en-US" dirty="0" smtClean="0">
                <a:solidFill>
                  <a:srgbClr val="FFFFFF"/>
                </a:solidFill>
              </a:rPr>
              <a:t>	Studios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smtClean="0">
                <a:solidFill>
                  <a:srgbClr val="FFFFFF"/>
                </a:solidFill>
              </a:rPr>
              <a:t>Apr</a:t>
            </a:r>
            <a:r>
              <a:rPr lang="en-US" dirty="0">
                <a:solidFill>
                  <a:srgbClr val="FFFFFF"/>
                </a:solidFill>
              </a:rPr>
              <a:t>. 2011. Web. 23 Apr. 2013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&lt;http://www.j2-studios.com/keyword</a:t>
            </a:r>
            <a:r>
              <a:rPr lang="en-US" dirty="0" smtClean="0">
                <a:solidFill>
                  <a:srgbClr val="FFFFFF"/>
                </a:solidFill>
              </a:rPr>
              <a:t>/	colorful</a:t>
            </a:r>
            <a:r>
              <a:rPr lang="en-US" dirty="0">
                <a:solidFill>
                  <a:srgbClr val="FFFFFF"/>
                </a:solidFill>
              </a:rPr>
              <a:t>/1239176075_JdFKjTh&gt;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r>
              <a:rPr lang="en-US" dirty="0">
                <a:solidFill>
                  <a:srgbClr val="FFFFFF"/>
                </a:solidFill>
              </a:rPr>
              <a:t>"Kathy Griffin Gif." </a:t>
            </a:r>
            <a:r>
              <a:rPr lang="en-US" dirty="0" err="1" smtClean="0">
                <a:solidFill>
                  <a:srgbClr val="FFFFFF"/>
                </a:solidFill>
              </a:rPr>
              <a:t>Tumblr</a:t>
            </a:r>
            <a:r>
              <a:rPr lang="en-US" dirty="0" smtClean="0">
                <a:solidFill>
                  <a:srgbClr val="FFFFFF"/>
                </a:solidFill>
              </a:rPr>
              <a:t>. Web</a:t>
            </a:r>
            <a:r>
              <a:rPr lang="en-US" dirty="0">
                <a:solidFill>
                  <a:srgbClr val="FFFFFF"/>
                </a:solidFill>
              </a:rPr>
              <a:t>. 23 Apr. 2013.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&lt;http</a:t>
            </a:r>
            <a:r>
              <a:rPr lang="en-US" dirty="0">
                <a:solidFill>
                  <a:srgbClr val="FFFFFF"/>
                </a:solidFill>
              </a:rPr>
              <a:t>://</a:t>
            </a:r>
            <a:r>
              <a:rPr lang="en-US" dirty="0" err="1">
                <a:solidFill>
                  <a:srgbClr val="FFFFFF"/>
                </a:solidFill>
              </a:rPr>
              <a:t>www.tumblr.com</a:t>
            </a:r>
            <a:r>
              <a:rPr lang="en-US" dirty="0">
                <a:solidFill>
                  <a:srgbClr val="FFFFFF"/>
                </a:solidFill>
              </a:rPr>
              <a:t>/tagged</a:t>
            </a:r>
            <a:r>
              <a:rPr lang="en-US" dirty="0" smtClean="0">
                <a:solidFill>
                  <a:srgbClr val="FFFFFF"/>
                </a:solidFill>
              </a:rPr>
              <a:t>/</a:t>
            </a:r>
            <a:r>
              <a:rPr lang="en-US" dirty="0" err="1" smtClean="0">
                <a:solidFill>
                  <a:srgbClr val="FFFFFF"/>
                </a:solidFill>
              </a:rPr>
              <a:t>kathy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griffin </a:t>
            </a:r>
            <a:r>
              <a:rPr lang="en-US" dirty="0" smtClean="0">
                <a:solidFill>
                  <a:srgbClr val="FFFFFF"/>
                </a:solidFill>
              </a:rPr>
              <a:t>gif&gt;.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8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116013" y="1905000"/>
            <a:ext cx="6938962" cy="1582738"/>
          </a:xfrm>
        </p:spPr>
        <p:txBody>
          <a:bodyPr/>
          <a:lstStyle/>
          <a:p>
            <a:r>
              <a:rPr lang="en-US" i="1" dirty="0">
                <a:solidFill>
                  <a:srgbClr val="FFFFFF"/>
                </a:solidFill>
                <a:latin typeface="Garamond" charset="0"/>
              </a:rPr>
              <a:t>Methods of Justice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738"/>
            <a:ext cx="7286625" cy="2809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Through </a:t>
            </a: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Virginia Woolf &amp; Michel Foucault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algn="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algn="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algn="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algn="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FF"/>
                </a:solidFill>
                <a:ea typeface="+mn-ea"/>
                <a:cs typeface="+mn-cs"/>
              </a:rPr>
              <a:t>By: Elizabeth Doré</a:t>
            </a:r>
            <a:endParaRPr lang="en-US" dirty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Garamond" charset="0"/>
              </a:rPr>
              <a:t>Works Cited</a:t>
            </a: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>
                <a:latin typeface="Garamond" charset="0"/>
              </a:rPr>
              <a:t> </a:t>
            </a:r>
            <a:endParaRPr lang="en-US" sz="2800" dirty="0">
              <a:latin typeface="Garamon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331" y="2100906"/>
            <a:ext cx="80893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"Lorna's Voice." </a:t>
            </a:r>
            <a:r>
              <a:rPr lang="en-US" dirty="0" err="1">
                <a:solidFill>
                  <a:srgbClr val="FFFFFF"/>
                </a:solidFill>
              </a:rPr>
              <a:t>Lornas</a:t>
            </a:r>
            <a:r>
              <a:rPr lang="en-US" dirty="0">
                <a:solidFill>
                  <a:srgbClr val="FFFFFF"/>
                </a:solidFill>
              </a:rPr>
              <a:t> Voice. Web. 23 Apr. 2013.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&lt;</a:t>
            </a:r>
            <a:r>
              <a:rPr lang="en-US" dirty="0">
                <a:solidFill>
                  <a:srgbClr val="FFFFFF"/>
                </a:solidFill>
              </a:rPr>
              <a:t>http://</a:t>
            </a:r>
            <a:r>
              <a:rPr lang="en-US" dirty="0" smtClean="0">
                <a:solidFill>
                  <a:srgbClr val="FFFFFF"/>
                </a:solidFill>
              </a:rPr>
              <a:t>lornasvoice.com2012 /01</a:t>
            </a:r>
            <a:r>
              <a:rPr lang="en-US" dirty="0">
                <a:solidFill>
                  <a:srgbClr val="FFFFFF"/>
                </a:solidFill>
              </a:rPr>
              <a:t>/22/</a:t>
            </a:r>
            <a:r>
              <a:rPr lang="en-US" dirty="0" err="1">
                <a:solidFill>
                  <a:srgbClr val="FFFFFF"/>
                </a:solidFill>
              </a:rPr>
              <a:t>lorna</a:t>
            </a:r>
            <a:r>
              <a:rPr lang="en-US" dirty="0">
                <a:solidFill>
                  <a:srgbClr val="FFFFFF"/>
                </a:solidFill>
              </a:rPr>
              <a:t>-for-such-a-smart-girl/&gt;.</a:t>
            </a:r>
          </a:p>
          <a:p>
            <a:r>
              <a:rPr lang="en-US" dirty="0" err="1">
                <a:solidFill>
                  <a:srgbClr val="FFFFFF"/>
                </a:solidFill>
              </a:rPr>
              <a:t>Oefner</a:t>
            </a:r>
            <a:r>
              <a:rPr lang="en-US" dirty="0">
                <a:solidFill>
                  <a:srgbClr val="FFFFFF"/>
                </a:solidFill>
              </a:rPr>
              <a:t>, Fabian. "</a:t>
            </a:r>
            <a:r>
              <a:rPr lang="en-US" dirty="0" err="1">
                <a:solidFill>
                  <a:srgbClr val="FFFFFF"/>
                </a:solidFill>
              </a:rPr>
              <a:t>Millefiori</a:t>
            </a:r>
            <a:r>
              <a:rPr lang="en-US" dirty="0">
                <a:solidFill>
                  <a:srgbClr val="FFFFFF"/>
                </a:solidFill>
              </a:rPr>
              <a:t>: Captures Colorful Brain-Like Images." </a:t>
            </a:r>
            <a:r>
              <a:rPr lang="en-US" dirty="0" err="1">
                <a:solidFill>
                  <a:srgbClr val="FFFFFF"/>
                </a:solidFill>
              </a:rPr>
              <a:t>TrendHunter.com</a:t>
            </a:r>
            <a:r>
              <a:rPr lang="en-US" dirty="0">
                <a:solidFill>
                  <a:srgbClr val="FFFFFF"/>
                </a:solidFill>
              </a:rPr>
              <a:t>. 	Web. 23 Apr. 2013.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&lt;</a:t>
            </a:r>
            <a:r>
              <a:rPr lang="en-US" dirty="0">
                <a:solidFill>
                  <a:srgbClr val="FFFFFF"/>
                </a:solidFill>
              </a:rPr>
              <a:t>http://</a:t>
            </a:r>
            <a:r>
              <a:rPr lang="en-US" dirty="0" err="1">
                <a:solidFill>
                  <a:srgbClr val="FFFFFF"/>
                </a:solidFill>
              </a:rPr>
              <a:t>www.trendhunter.com</a:t>
            </a:r>
            <a:r>
              <a:rPr lang="en-US" dirty="0">
                <a:solidFill>
                  <a:srgbClr val="FFFFFF"/>
                </a:solidFill>
              </a:rPr>
              <a:t>/trends/</a:t>
            </a:r>
            <a:r>
              <a:rPr lang="en-US" dirty="0" err="1">
                <a:solidFill>
                  <a:srgbClr val="FFFFFF"/>
                </a:solidFill>
              </a:rPr>
              <a:t>millefiori</a:t>
            </a:r>
            <a:r>
              <a:rPr lang="en-US" dirty="0">
                <a:solidFill>
                  <a:srgbClr val="FFFFFF"/>
                </a:solidFill>
              </a:rPr>
              <a:t>-by</a:t>
            </a:r>
            <a:r>
              <a:rPr lang="en-US" dirty="0" smtClean="0">
                <a:solidFill>
                  <a:srgbClr val="FFFFFF"/>
                </a:solidFill>
              </a:rPr>
              <a:t>-</a:t>
            </a:r>
            <a:r>
              <a:rPr lang="en-US" dirty="0" err="1" smtClean="0">
                <a:solidFill>
                  <a:srgbClr val="FFFFFF"/>
                </a:solidFill>
              </a:rPr>
              <a:t>fabian</a:t>
            </a:r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n-US" dirty="0" err="1">
                <a:solidFill>
                  <a:srgbClr val="FFFFFF"/>
                </a:solidFill>
              </a:rPr>
              <a:t>oefner</a:t>
            </a:r>
            <a:r>
              <a:rPr lang="en-US" dirty="0">
                <a:solidFill>
                  <a:srgbClr val="FFFFFF"/>
                </a:solidFill>
              </a:rPr>
              <a:t>&gt;.</a:t>
            </a:r>
          </a:p>
          <a:p>
            <a:r>
              <a:rPr lang="en-US" dirty="0">
                <a:solidFill>
                  <a:srgbClr val="FFFFFF"/>
                </a:solidFill>
              </a:rPr>
              <a:t>"Operation Organize Simplify Contest Winners Announced." SA Homebuilders RSS. 	Web. 23 Apr. 2013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>
                <a:solidFill>
                  <a:srgbClr val="FFFFFF"/>
                </a:solidFill>
              </a:rPr>
              <a:t>&lt;http://</a:t>
            </a:r>
            <a:r>
              <a:rPr lang="en-US" dirty="0" err="1">
                <a:solidFill>
                  <a:srgbClr val="FFFFFF"/>
                </a:solidFill>
              </a:rPr>
              <a:t>www.sahomesblog.com</a:t>
            </a:r>
            <a:r>
              <a:rPr lang="en-US" dirty="0">
                <a:solidFill>
                  <a:srgbClr val="FFFFFF"/>
                </a:solidFill>
              </a:rPr>
              <a:t>/2010/12/operation</a:t>
            </a:r>
            <a:r>
              <a:rPr lang="en-US" dirty="0" smtClean="0">
                <a:solidFill>
                  <a:srgbClr val="FFFFFF"/>
                </a:solidFill>
              </a:rPr>
              <a:t>-	organize</a:t>
            </a:r>
            <a:r>
              <a:rPr lang="en-US" dirty="0">
                <a:solidFill>
                  <a:srgbClr val="FFFFFF"/>
                </a:solidFill>
              </a:rPr>
              <a:t>-simplify-contest-winners-announced/&gt;.</a:t>
            </a:r>
          </a:p>
          <a:p>
            <a:r>
              <a:rPr lang="en-US" dirty="0">
                <a:solidFill>
                  <a:srgbClr val="FFFFFF"/>
                </a:solidFill>
              </a:rPr>
              <a:t>"Plato." </a:t>
            </a:r>
            <a:r>
              <a:rPr lang="en-US" dirty="0" err="1">
                <a:solidFill>
                  <a:srgbClr val="FFFFFF"/>
                </a:solidFill>
              </a:rPr>
              <a:t>Goodreads</a:t>
            </a:r>
            <a:r>
              <a:rPr lang="en-US" dirty="0">
                <a:solidFill>
                  <a:srgbClr val="FFFFFF"/>
                </a:solidFill>
              </a:rPr>
              <a:t>. Web. 23 Apr. 2013. &lt;http://</a:t>
            </a:r>
            <a:r>
              <a:rPr lang="en-US" dirty="0" err="1">
                <a:solidFill>
                  <a:srgbClr val="FFFFFF"/>
                </a:solidFill>
              </a:rPr>
              <a:t>www.goodreads.com</a:t>
            </a:r>
            <a:r>
              <a:rPr lang="en-US" dirty="0">
                <a:solidFill>
                  <a:srgbClr val="FFFFFF"/>
                </a:solidFill>
              </a:rPr>
              <a:t>/quotes/25220-a-	hero-is-born-among-a-hundred-a-wise-man&gt;.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Warner, Rex. "</a:t>
            </a:r>
            <a:r>
              <a:rPr lang="en-US" dirty="0">
                <a:solidFill>
                  <a:srgbClr val="FFFFFF"/>
                </a:solidFill>
              </a:rPr>
              <a:t>4. Plato: The Greek Philosophers by Rex Warner (1958)." Plato from The </a:t>
            </a:r>
            <a:r>
              <a:rPr lang="en-US" dirty="0" smtClean="0">
                <a:solidFill>
                  <a:srgbClr val="FFFFFF"/>
                </a:solidFill>
              </a:rPr>
              <a:t>	Greek Philosophers </a:t>
            </a:r>
            <a:r>
              <a:rPr lang="en-US" dirty="0">
                <a:solidFill>
                  <a:srgbClr val="FFFFFF"/>
                </a:solidFill>
              </a:rPr>
              <a:t>by Rex Warner (1958). Web. 23 Apr. 2013. </a:t>
            </a:r>
          </a:p>
          <a:p>
            <a:r>
              <a:rPr lang="en-US" dirty="0">
                <a:solidFill>
                  <a:srgbClr val="FFFFFF"/>
                </a:solidFill>
              </a:rPr>
              <a:t>	&lt;http://</a:t>
            </a:r>
            <a:r>
              <a:rPr lang="en-US" dirty="0" err="1">
                <a:solidFill>
                  <a:srgbClr val="FFFFFF"/>
                </a:solidFill>
              </a:rPr>
              <a:t>www.ourcivilisation.com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en-US" dirty="0" err="1">
                <a:solidFill>
                  <a:srgbClr val="FFFFFF"/>
                </a:solidFill>
              </a:rPr>
              <a:t>smartboard</a:t>
            </a:r>
            <a:r>
              <a:rPr lang="en-US" dirty="0">
                <a:solidFill>
                  <a:srgbClr val="FFFFFF"/>
                </a:solidFill>
              </a:rPr>
              <a:t>/shop/</a:t>
            </a:r>
            <a:r>
              <a:rPr lang="en-US" dirty="0" err="1">
                <a:solidFill>
                  <a:srgbClr val="FFFFFF"/>
                </a:solidFill>
              </a:rPr>
              <a:t>warnerr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en-US" dirty="0" err="1">
                <a:solidFill>
                  <a:srgbClr val="FFFFFF"/>
                </a:solidFill>
              </a:rPr>
              <a:t>plato.htm</a:t>
            </a:r>
            <a:r>
              <a:rPr lang="en-US" dirty="0">
                <a:solidFill>
                  <a:srgbClr val="FFFFFF"/>
                </a:solidFill>
              </a:rPr>
              <a:t>&gt;.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5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359551" y="2446377"/>
            <a:ext cx="6427402" cy="13716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Garamond" charset="0"/>
              </a:rPr>
              <a:t>How it came to be…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latin typeface="Garamond" charset="0"/>
              </a:rPr>
              <a:t>Kindred Spirits</a:t>
            </a:r>
          </a:p>
        </p:txBody>
      </p:sp>
      <p:pic>
        <p:nvPicPr>
          <p:cNvPr id="8" name="Content Placeholder 6" descr="14653_202141624930_5882346_n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4" t="12814" r="32542" b="20011"/>
          <a:stretch/>
        </p:blipFill>
        <p:spPr>
          <a:xfrm>
            <a:off x="2714894" y="2147697"/>
            <a:ext cx="2033813" cy="2934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Placeholder 7" descr="Barberthum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 r="5997" b="-884"/>
          <a:stretch/>
        </p:blipFill>
        <p:spPr>
          <a:xfrm>
            <a:off x="4748707" y="3295522"/>
            <a:ext cx="2400841" cy="264085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Garamond" charset="0"/>
              </a:rPr>
              <a:t>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2041525"/>
            <a:ext cx="8513762" cy="2700338"/>
          </a:xfrm>
        </p:spPr>
        <p:txBody>
          <a:bodyPr rtlCol="0"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800" dirty="0" smtClean="0">
                <a:solidFill>
                  <a:srgbClr val="FFFFFF"/>
                </a:solidFill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										</a:t>
            </a:r>
            <a:r>
              <a:rPr lang="en-US" sz="3800" dirty="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en-US" sz="3800" dirty="0" smtClean="0">
                <a:solidFill>
                  <a:srgbClr val="FFFFFF"/>
                </a:solidFill>
                <a:ea typeface="+mn-ea"/>
                <a:cs typeface="+mn-cs"/>
              </a:rPr>
              <a:t> 			 </a:t>
            </a:r>
            <a:r>
              <a:rPr lang="en-US" sz="3800" dirty="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en-US" sz="3800" dirty="0" smtClean="0">
                <a:solidFill>
                  <a:srgbClr val="FFFFFF"/>
                </a:solidFill>
                <a:ea typeface="+mn-ea"/>
                <a:cs typeface="+mn-cs"/>
              </a:rPr>
              <a:t>                          </a:t>
            </a:r>
            <a:r>
              <a:rPr lang="en-US" sz="5100" dirty="0" smtClean="0">
                <a:solidFill>
                  <a:srgbClr val="FFFFFF"/>
                </a:solidFill>
                <a:ea typeface="+mn-ea"/>
                <a:cs typeface="+mn-cs"/>
              </a:rPr>
              <a:t>Write. Write. Write.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                                    </a:t>
            </a:r>
            <a:r>
              <a:rPr lang="en-US" sz="2800" dirty="0">
                <a:ea typeface="+mn-ea"/>
                <a:cs typeface="+mn-cs"/>
              </a:rPr>
              <a:t>	 </a:t>
            </a:r>
            <a:r>
              <a:rPr lang="en-US" sz="2800" dirty="0" smtClean="0">
                <a:ea typeface="+mn-ea"/>
                <a:cs typeface="+mn-cs"/>
              </a:rPr>
              <a:t>                 </a:t>
            </a:r>
            <a:r>
              <a:rPr lang="en-US" sz="5100" dirty="0" smtClean="0">
                <a:solidFill>
                  <a:srgbClr val="FFFFFF"/>
                </a:solidFill>
                <a:ea typeface="+mn-ea"/>
                <a:cs typeface="+mn-cs"/>
              </a:rPr>
              <a:t>Research</a:t>
            </a:r>
            <a:endParaRPr lang="en-US" sz="5100" dirty="0">
              <a:solidFill>
                <a:srgbClr val="FFFFFF"/>
              </a:solidFill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1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5100" dirty="0" smtClean="0">
                <a:solidFill>
                  <a:schemeClr val="bg1"/>
                </a:solidFill>
                <a:ea typeface="+mn-ea"/>
                <a:cs typeface="+mn-cs"/>
              </a:rPr>
              <a:t>    </a:t>
            </a:r>
            <a:r>
              <a:rPr lang="en-US" sz="51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en-US" sz="5100" dirty="0" smtClean="0">
                <a:solidFill>
                  <a:schemeClr val="bg1"/>
                </a:solidFill>
                <a:ea typeface="+mn-ea"/>
                <a:cs typeface="+mn-cs"/>
              </a:rPr>
              <a:t> Decide </a:t>
            </a:r>
            <a:endParaRPr lang="en-US" sz="5100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92" y="4741279"/>
            <a:ext cx="2607983" cy="1725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766" y="3648933"/>
            <a:ext cx="3864631" cy="2817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540" t="3296" r="12053"/>
          <a:stretch/>
        </p:blipFill>
        <p:spPr>
          <a:xfrm>
            <a:off x="4689569" y="3140888"/>
            <a:ext cx="4091568" cy="3326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latin typeface="Garamond" charset="0"/>
              </a:rPr>
              <a:t>Lessons Learned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791111" y="2492486"/>
            <a:ext cx="3544294" cy="3544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r="1395"/>
          <a:stretch>
            <a:fillRect/>
          </a:stretch>
        </p:blipFill>
        <p:spPr bwMode="auto">
          <a:xfrm>
            <a:off x="407988" y="776288"/>
            <a:ext cx="83915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68325"/>
            <a:ext cx="86137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4"/>
          <a:stretch>
            <a:fillRect/>
          </a:stretch>
        </p:blipFill>
        <p:spPr bwMode="auto">
          <a:xfrm>
            <a:off x="377825" y="468313"/>
            <a:ext cx="8388350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ormal">
    <a:dk1>
      <a:srgbClr val="534239"/>
    </a:dk1>
    <a:lt1>
      <a:srgbClr val="FFFFFF"/>
    </a:lt1>
    <a:dk2>
      <a:srgbClr val="3D3A48"/>
    </a:dk2>
    <a:lt2>
      <a:srgbClr val="E1DFD1"/>
    </a:lt2>
    <a:accent1>
      <a:srgbClr val="907F76"/>
    </a:accent1>
    <a:accent2>
      <a:srgbClr val="A46645"/>
    </a:accent2>
    <a:accent3>
      <a:srgbClr val="CD9C47"/>
    </a:accent3>
    <a:accent4>
      <a:srgbClr val="9A92CD"/>
    </a:accent4>
    <a:accent5>
      <a:srgbClr val="7D639B"/>
    </a:accent5>
    <a:accent6>
      <a:srgbClr val="733678"/>
    </a:accent6>
    <a:hlink>
      <a:srgbClr val="A84914"/>
    </a:hlink>
    <a:folHlink>
      <a:srgbClr val="B25672"/>
    </a:folHlink>
  </a:clrScheme>
</a:themeOverride>
</file>

<file path=ppt/theme/themeOverride2.xml><?xml version="1.0" encoding="utf-8"?>
<a:themeOverride xmlns:a="http://schemas.openxmlformats.org/drawingml/2006/main">
  <a:clrScheme name="Formal">
    <a:dk1>
      <a:srgbClr val="534239"/>
    </a:dk1>
    <a:lt1>
      <a:srgbClr val="FFFFFF"/>
    </a:lt1>
    <a:dk2>
      <a:srgbClr val="3D3A48"/>
    </a:dk2>
    <a:lt2>
      <a:srgbClr val="E1DFD1"/>
    </a:lt2>
    <a:accent1>
      <a:srgbClr val="907F76"/>
    </a:accent1>
    <a:accent2>
      <a:srgbClr val="A46645"/>
    </a:accent2>
    <a:accent3>
      <a:srgbClr val="CD9C47"/>
    </a:accent3>
    <a:accent4>
      <a:srgbClr val="9A92CD"/>
    </a:accent4>
    <a:accent5>
      <a:srgbClr val="7D639B"/>
    </a:accent5>
    <a:accent6>
      <a:srgbClr val="733678"/>
    </a:accent6>
    <a:hlink>
      <a:srgbClr val="A84914"/>
    </a:hlink>
    <a:folHlink>
      <a:srgbClr val="B256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202</Words>
  <Application>Microsoft Macintosh PowerPoint</Application>
  <PresentationFormat>On-screen Show (4:3)</PresentationFormat>
  <Paragraphs>59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Formal</vt:lpstr>
      <vt:lpstr>“A hero is born among a hundred, a wise man is found among a thousand, but an accomplished one might not be found even among a hundred thousand men. ”          -Plato</vt:lpstr>
      <vt:lpstr>Methods of Justice</vt:lpstr>
      <vt:lpstr>How it came to be…</vt:lpstr>
      <vt:lpstr>Kindred Spirits</vt:lpstr>
      <vt:lpstr>The Process</vt:lpstr>
      <vt:lpstr>Lessons Learned</vt:lpstr>
      <vt:lpstr>PowerPoint Presentation</vt:lpstr>
      <vt:lpstr>PowerPoint Presentation</vt:lpstr>
      <vt:lpstr>PowerPoint Presentation</vt:lpstr>
      <vt:lpstr>My Intentions</vt:lpstr>
      <vt:lpstr>What Happened?</vt:lpstr>
      <vt:lpstr>PowerPoint Presentation</vt:lpstr>
      <vt:lpstr>PowerPoint Presentation</vt:lpstr>
      <vt:lpstr>PowerPoint Presentation</vt:lpstr>
      <vt:lpstr>a thesis is born…                Methods of Justice</vt:lpstr>
      <vt:lpstr>Terminology</vt:lpstr>
      <vt:lpstr>From  Methods of Justice</vt:lpstr>
      <vt:lpstr>PowerPoint Presentation</vt:lpstr>
      <vt:lpstr>Works Cited</vt:lpstr>
      <vt:lpstr>Works Cited</vt:lpstr>
    </vt:vector>
  </TitlesOfParts>
  <Company>URI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Justice</dc:title>
  <dc:creator>Lizzie Dore</dc:creator>
  <cp:lastModifiedBy>Lizzie Dore</cp:lastModifiedBy>
  <cp:revision>51</cp:revision>
  <dcterms:created xsi:type="dcterms:W3CDTF">2013-04-21T21:43:59Z</dcterms:created>
  <dcterms:modified xsi:type="dcterms:W3CDTF">2013-05-03T15:31:46Z</dcterms:modified>
</cp:coreProperties>
</file>