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00" r:id="rId2"/>
    <p:sldId id="287" r:id="rId3"/>
    <p:sldId id="258" r:id="rId4"/>
    <p:sldId id="259" r:id="rId5"/>
    <p:sldId id="260" r:id="rId6"/>
    <p:sldId id="262" r:id="rId7"/>
    <p:sldId id="263" r:id="rId8"/>
    <p:sldId id="265" r:id="rId9"/>
    <p:sldId id="269" r:id="rId10"/>
    <p:sldId id="288" r:id="rId11"/>
    <p:sldId id="271" r:id="rId12"/>
    <p:sldId id="274" r:id="rId13"/>
    <p:sldId id="267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289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55A60-A6F9-42F1-82DF-0D9818D6DF39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40AF3-178F-4C60-9ED9-5F72A1D9FB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590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0AF3-178F-4C60-9ED9-5F72A1D9FB8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MIKE </a:t>
            </a:r>
            <a:r>
              <a:rPr lang="en-US" dirty="0" err="1" smtClean="0"/>
              <a:t>Overtrain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Undertrain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0AF3-178F-4C60-9ED9-5F72A1D9FB8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0AF3-178F-4C60-9ED9-5F72A1D9FB8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0AF3-178F-4C60-9ED9-5F72A1D9FB8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 Economy</a:t>
            </a:r>
            <a:r>
              <a:rPr lang="en-US" baseline="0" dirty="0" smtClean="0"/>
              <a:t> – general background on interconnectedness of markets (foreign trade, t-bonds, etc.)</a:t>
            </a:r>
            <a:br>
              <a:rPr lang="en-US" baseline="0" dirty="0" smtClean="0"/>
            </a:br>
            <a:r>
              <a:rPr lang="en-US" baseline="0" dirty="0" smtClean="0"/>
              <a:t>Financial Crisis – impacts globally, led to European debt crisis</a:t>
            </a:r>
            <a:br>
              <a:rPr lang="en-US" baseline="0" dirty="0" smtClean="0"/>
            </a:br>
            <a:r>
              <a:rPr lang="en-US" baseline="0" dirty="0" smtClean="0"/>
              <a:t>How – study aims to identify in what ways markets interact, specifically in Global bond markets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0AF3-178F-4C60-9ED9-5F72A1D9FB8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203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Dependent – Returns</a:t>
            </a:r>
            <a:r>
              <a:rPr lang="en-US" baseline="0" dirty="0" smtClean="0"/>
              <a:t> from country of study in ‘current’ time period</a:t>
            </a:r>
          </a:p>
          <a:p>
            <a:r>
              <a:rPr lang="en-US" baseline="0" dirty="0" smtClean="0"/>
              <a:t>Lag Excess Returns – Explain this concept, how we use these returns to identify spillover effects</a:t>
            </a:r>
          </a:p>
          <a:p>
            <a:r>
              <a:rPr lang="en-US" baseline="0" dirty="0" smtClean="0"/>
              <a:t>Independent Variables – JP consistent, Merrill Consistent, lag return of country</a:t>
            </a:r>
          </a:p>
          <a:p>
            <a:r>
              <a:rPr lang="en-US" baseline="0" dirty="0" smtClean="0"/>
              <a:t>Coefficients – explain end results after testing through neural network</a:t>
            </a:r>
          </a:p>
          <a:p>
            <a:r>
              <a:rPr lang="en-US" baseline="0" dirty="0" smtClean="0"/>
              <a:t>Example - Germany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0AF3-178F-4C60-9ED9-5F72A1D9FB8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59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0AF3-178F-4C60-9ED9-5F72A1D9FB8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0AF3-178F-4C60-9ED9-5F72A1D9FB8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MIKE -Applied</a:t>
            </a:r>
            <a:r>
              <a:rPr lang="en-US" baseline="0" dirty="0" smtClean="0"/>
              <a:t> Problems – Financial Time Series Mapping (Stochastic), Decision Making, Context-Dependent Analysis</a:t>
            </a:r>
          </a:p>
          <a:p>
            <a:r>
              <a:rPr lang="en-US" baseline="0" dirty="0" err="1" smtClean="0"/>
              <a:t>Neuroinformatics</a:t>
            </a:r>
            <a:r>
              <a:rPr lang="en-US" baseline="0" dirty="0" smtClean="0"/>
              <a:t> – Modern theory about new mathematical models of information processing, based on biological prototypes and mechanisms of human brain.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0AF3-178F-4C60-9ED9-5F72A1D9FB8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SETH -</a:t>
            </a:r>
            <a:r>
              <a:rPr lang="en-US" baseline="0" dirty="0" smtClean="0"/>
              <a:t> </a:t>
            </a:r>
            <a:r>
              <a:rPr lang="en-US" dirty="0" smtClean="0"/>
              <a:t>MP – brain processes</a:t>
            </a:r>
            <a:r>
              <a:rPr lang="en-US" baseline="0" dirty="0" smtClean="0"/>
              <a:t> info with neurons (simple processing elements) – interconnected with connection in order to perform parallel distributed processing (PDP) in order to sort desired computation tasks</a:t>
            </a:r>
          </a:p>
          <a:p>
            <a:r>
              <a:rPr lang="en-US" baseline="0" dirty="0" smtClean="0"/>
              <a:t>C – So highly connected that one neuron can have a huge effect on a lot of others depending on size and weight – functional capacity of biological neural networks depends more on connections than particular neurons.</a:t>
            </a:r>
          </a:p>
          <a:p>
            <a:r>
              <a:rPr lang="en-US" baseline="0" dirty="0" smtClean="0"/>
              <a:t>ADM – Storage of info in brain is concentrated in a synaptic connections of NN, more precisely, in the pattern of these connections and strengths (weights) of the synaptic 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0AF3-178F-4C60-9ED9-5F72A1D9FB8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0AF3-178F-4C60-9ED9-5F72A1D9FB8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0AF3-178F-4C60-9ED9-5F72A1D9FB8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0AF3-178F-4C60-9ED9-5F72A1D9FB8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0AF3-178F-4C60-9ED9-5F72A1D9FB8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MIKE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0AF3-178F-4C60-9ED9-5F72A1D9FB8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40AF3-178F-4C60-9ED9-5F72A1D9FB8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6926BA5-B37A-49C7-8B56-74FC2E844C77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E175FCC-642B-42F1-B958-BB28DC9FE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26BA5-B37A-49C7-8B56-74FC2E844C77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75FCC-642B-42F1-B958-BB28DC9FE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26BA5-B37A-49C7-8B56-74FC2E844C77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75FCC-642B-42F1-B958-BB28DC9FE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26BA5-B37A-49C7-8B56-74FC2E844C77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75FCC-642B-42F1-B958-BB28DC9FE2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26BA5-B37A-49C7-8B56-74FC2E844C77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75FCC-642B-42F1-B958-BB28DC9FE2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26BA5-B37A-49C7-8B56-74FC2E844C77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75FCC-642B-42F1-B958-BB28DC9FE2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26BA5-B37A-49C7-8B56-74FC2E844C77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75FCC-642B-42F1-B958-BB28DC9FE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26BA5-B37A-49C7-8B56-74FC2E844C77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75FCC-642B-42F1-B958-BB28DC9FE2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926BA5-B37A-49C7-8B56-74FC2E844C77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75FCC-642B-42F1-B958-BB28DC9FE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6926BA5-B37A-49C7-8B56-74FC2E844C77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175FCC-642B-42F1-B958-BB28DC9FE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6926BA5-B37A-49C7-8B56-74FC2E844C77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E175FCC-642B-42F1-B958-BB28DC9FE2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6926BA5-B37A-49C7-8B56-74FC2E844C77}" type="datetimeFigureOut">
              <a:rPr lang="en-US" smtClean="0"/>
              <a:pPr/>
              <a:t>5/12/2011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E175FCC-642B-42F1-B958-BB28DC9FE2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jpeg"/><Relationship Id="rId5" Type="http://schemas.openxmlformats.org/officeDocument/2006/relationships/image" Target="../media/image2.wmf"/><Relationship Id="rId10" Type="http://schemas.openxmlformats.org/officeDocument/2006/relationships/image" Target="../media/image5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1"/>
            <a:ext cx="8458200" cy="2210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Bond Volatility Transmissions Between U.S. and European Government Bond Markets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Seth </a:t>
            </a:r>
            <a:r>
              <a:rPr lang="en-US" dirty="0" err="1" smtClean="0"/>
              <a:t>Kulman</a:t>
            </a:r>
            <a:endParaRPr lang="en-US" dirty="0" smtClean="0"/>
          </a:p>
          <a:p>
            <a:r>
              <a:rPr lang="en-US" dirty="0" smtClean="0"/>
              <a:t>Faculty Sponsor: Professor Gordon H. Dash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81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Data Transformation Method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RBF Method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Transfer Function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524000"/>
            <a:ext cx="4624921" cy="3940663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12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191000" cy="4525963"/>
          </a:xfrm>
        </p:spPr>
        <p:txBody>
          <a:bodyPr/>
          <a:lstStyle/>
          <a:p>
            <a:r>
              <a:rPr lang="en-US" dirty="0" smtClean="0"/>
              <a:t>Neural Network is not programmed – it learns</a:t>
            </a:r>
          </a:p>
          <a:p>
            <a:endParaRPr lang="en-US" dirty="0" smtClean="0"/>
          </a:p>
          <a:p>
            <a:r>
              <a:rPr lang="en-US" dirty="0" smtClean="0"/>
              <a:t>Training = Learning</a:t>
            </a:r>
          </a:p>
          <a:p>
            <a:endParaRPr lang="en-US" dirty="0" smtClean="0"/>
          </a:p>
          <a:p>
            <a:r>
              <a:rPr lang="en-US" dirty="0" smtClean="0"/>
              <a:t>Validating = Testing</a:t>
            </a:r>
          </a:p>
          <a:p>
            <a:endParaRPr lang="en-US" dirty="0" smtClean="0"/>
          </a:p>
          <a:p>
            <a:r>
              <a:rPr lang="en-US" dirty="0" smtClean="0"/>
              <a:t>33.3%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Training and Validating</a:t>
            </a:r>
            <a:endParaRPr lang="en-US" dirty="0"/>
          </a:p>
        </p:txBody>
      </p:sp>
      <p:pic>
        <p:nvPicPr>
          <p:cNvPr id="563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096" y="2575719"/>
            <a:ext cx="3570904" cy="1691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RBF – Parameters</a:t>
            </a:r>
          </a:p>
          <a:p>
            <a:endParaRPr lang="en-US" dirty="0" smtClean="0"/>
          </a:p>
          <a:p>
            <a:r>
              <a:rPr lang="en-US" dirty="0" smtClean="0"/>
              <a:t>RBF – Weights</a:t>
            </a:r>
          </a:p>
          <a:p>
            <a:endParaRPr lang="en-US" dirty="0" smtClean="0"/>
          </a:p>
          <a:p>
            <a:r>
              <a:rPr lang="en-US" dirty="0" smtClean="0"/>
              <a:t>RBF - Predicted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Radial Basis Function tabs</a:t>
            </a:r>
            <a:endParaRPr lang="en-US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133600"/>
            <a:ext cx="199072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026091"/>
          </a:xfrm>
        </p:spPr>
        <p:txBody>
          <a:bodyPr/>
          <a:lstStyle/>
          <a:p>
            <a:r>
              <a:rPr lang="en-US" sz="2400" dirty="0" smtClean="0"/>
              <a:t>Composed of many artificial neurons</a:t>
            </a:r>
          </a:p>
          <a:p>
            <a:pPr lvl="1"/>
            <a:r>
              <a:rPr lang="en-US" sz="1600" dirty="0" smtClean="0"/>
              <a:t>Linked together according to specified architecture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r>
              <a:rPr lang="en-US" sz="2400" dirty="0" smtClean="0"/>
              <a:t>Objective is to transform inputs into meaningful outputs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Artificial Neural Network</a:t>
            </a:r>
            <a:endParaRPr lang="en-US" dirty="0"/>
          </a:p>
        </p:txBody>
      </p:sp>
      <p:pic>
        <p:nvPicPr>
          <p:cNvPr id="36866" name="Picture 2" descr="http://www.heatonresearch.com/images/article/1604390085/1604390085c5f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69357"/>
            <a:ext cx="2997214" cy="35170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‘Global Economy’</a:t>
            </a:r>
          </a:p>
          <a:p>
            <a:pPr lvl="1"/>
            <a:r>
              <a:rPr lang="en-US" dirty="0" smtClean="0"/>
              <a:t>No markets isolated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Financial Crisis of 2008</a:t>
            </a:r>
          </a:p>
          <a:p>
            <a:pPr lvl="1"/>
            <a:r>
              <a:rPr lang="en-US" dirty="0" smtClean="0"/>
              <a:t>European Debt Crisis</a:t>
            </a:r>
          </a:p>
          <a:p>
            <a:pPr lvl="1"/>
            <a:endParaRPr lang="en-US" dirty="0"/>
          </a:p>
          <a:p>
            <a:r>
              <a:rPr lang="en-US" dirty="0" smtClean="0"/>
              <a:t>How are bond markets </a:t>
            </a:r>
            <a:br>
              <a:rPr lang="en-US" dirty="0" smtClean="0"/>
            </a:br>
            <a:r>
              <a:rPr lang="en-US" dirty="0" smtClean="0"/>
              <a:t>interconnected?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100" y="1066800"/>
            <a:ext cx="3823328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93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Dependent Variable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‘Lagged Excess Returns’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Independent Variables</a:t>
            </a:r>
          </a:p>
          <a:p>
            <a:pPr lvl="1"/>
            <a:r>
              <a:rPr lang="en-US" dirty="0" smtClean="0"/>
              <a:t>JP Morgan European Bond Index</a:t>
            </a:r>
          </a:p>
          <a:p>
            <a:pPr lvl="1"/>
            <a:r>
              <a:rPr lang="en-US" dirty="0" smtClean="0"/>
              <a:t>Merrill Lynch U.S. Government Bond Return Index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666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High weighted correlation to JPM</a:t>
            </a:r>
            <a:br>
              <a:rPr lang="en-US" dirty="0" smtClean="0"/>
            </a:br>
            <a:r>
              <a:rPr lang="en-US" dirty="0" smtClean="0"/>
              <a:t> European Bond Index</a:t>
            </a:r>
            <a:endParaRPr lang="en-US" dirty="0"/>
          </a:p>
          <a:p>
            <a:pPr lvl="1"/>
            <a:r>
              <a:rPr lang="en-US" dirty="0" smtClean="0"/>
              <a:t>Strong weighted correlation to prior </a:t>
            </a:r>
            <a:br>
              <a:rPr lang="en-US" dirty="0" smtClean="0"/>
            </a:br>
            <a:r>
              <a:rPr lang="en-US" dirty="0" smtClean="0"/>
              <a:t>period German returns</a:t>
            </a:r>
          </a:p>
          <a:p>
            <a:pPr lvl="1"/>
            <a:r>
              <a:rPr lang="en-US" dirty="0" smtClean="0"/>
              <a:t>Little spillover from US </a:t>
            </a:r>
            <a:br>
              <a:rPr lang="en-US" dirty="0" smtClean="0"/>
            </a:br>
            <a:r>
              <a:rPr lang="en-US" dirty="0" smtClean="0"/>
              <a:t>returns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Largest player in European Union</a:t>
            </a:r>
          </a:p>
          <a:p>
            <a:pPr lvl="1"/>
            <a:r>
              <a:rPr lang="en-US" dirty="0" smtClean="0"/>
              <a:t>Fiscal policy based on EU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263" y="2938397"/>
            <a:ext cx="4006937" cy="30052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99742"/>
            <a:ext cx="2209800" cy="13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89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Strongest weighted correlation to Swedish lagged returns</a:t>
            </a:r>
          </a:p>
          <a:p>
            <a:pPr lvl="1"/>
            <a:r>
              <a:rPr lang="en-US" dirty="0" smtClean="0"/>
              <a:t>JPM Euro bond index </a:t>
            </a:r>
            <a:br>
              <a:rPr lang="en-US" dirty="0" smtClean="0"/>
            </a:br>
            <a:r>
              <a:rPr lang="en-US" dirty="0" smtClean="0"/>
              <a:t>significant</a:t>
            </a:r>
            <a:endParaRPr lang="en-US" dirty="0"/>
          </a:p>
          <a:p>
            <a:pPr lvl="1"/>
            <a:r>
              <a:rPr lang="en-US" dirty="0" smtClean="0"/>
              <a:t>Little spillover from US</a:t>
            </a:r>
          </a:p>
          <a:p>
            <a:pPr lvl="1"/>
            <a:endParaRPr lang="en-US" dirty="0"/>
          </a:p>
          <a:p>
            <a:r>
              <a:rPr lang="en-US" dirty="0" smtClean="0"/>
              <a:t>Export oriented economy</a:t>
            </a:r>
          </a:p>
          <a:p>
            <a:pPr lvl="1"/>
            <a:r>
              <a:rPr lang="en-US" dirty="0" smtClean="0"/>
              <a:t>Imports primarily from </a:t>
            </a:r>
            <a:br>
              <a:rPr lang="en-US" dirty="0" smtClean="0"/>
            </a:br>
            <a:r>
              <a:rPr lang="en-US" dirty="0" smtClean="0"/>
              <a:t>Europe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Sweden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971800"/>
            <a:ext cx="4457700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47788"/>
            <a:ext cx="2272702" cy="131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772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Significant weighted correlation to</a:t>
            </a:r>
            <a:br>
              <a:rPr lang="en-US" dirty="0" smtClean="0"/>
            </a:br>
            <a:r>
              <a:rPr lang="en-US" dirty="0" smtClean="0"/>
              <a:t>Spanish lagged returns</a:t>
            </a:r>
          </a:p>
          <a:p>
            <a:pPr lvl="1"/>
            <a:r>
              <a:rPr lang="en-US" dirty="0" smtClean="0"/>
              <a:t>Little spillover from JPM index</a:t>
            </a:r>
          </a:p>
          <a:p>
            <a:pPr lvl="1"/>
            <a:r>
              <a:rPr lang="en-US" dirty="0" smtClean="0"/>
              <a:t>Little spillover from US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Likely due to Spain’s exploding economy at time of study (2003-2005)</a:t>
            </a:r>
            <a:endParaRPr lang="en-US" dirty="0" smtClean="0"/>
          </a:p>
          <a:p>
            <a:pPr lvl="1"/>
            <a:r>
              <a:rPr lang="en-US" dirty="0" smtClean="0"/>
              <a:t>Spain produced more than half of new jobs in EU in this period</a:t>
            </a:r>
          </a:p>
          <a:p>
            <a:pPr lvl="1"/>
            <a:r>
              <a:rPr lang="en-US" dirty="0" smtClean="0"/>
              <a:t>Economy rapidly growing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69921"/>
            <a:ext cx="4314185" cy="2797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429084"/>
            <a:ext cx="2286000" cy="139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92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Very strong spillover effects from US</a:t>
            </a:r>
          </a:p>
          <a:p>
            <a:pPr lvl="1"/>
            <a:r>
              <a:rPr lang="en-US" dirty="0" smtClean="0"/>
              <a:t>Moderate spillover from JPM index</a:t>
            </a:r>
          </a:p>
          <a:p>
            <a:pPr lvl="1"/>
            <a:r>
              <a:rPr lang="en-US" dirty="0" smtClean="0"/>
              <a:t>Least spillover from Slovenian lagged returns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 is largest non-European trading partner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928182"/>
            <a:ext cx="4351092" cy="286301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Slovenia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47775"/>
            <a:ext cx="2262727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5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Neural Network Overview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ANN Applied to International Bond Markets</a:t>
            </a:r>
          </a:p>
          <a:p>
            <a:endParaRPr lang="en-US" dirty="0"/>
          </a:p>
          <a:p>
            <a:r>
              <a:rPr lang="en-US" dirty="0" smtClean="0"/>
              <a:t>Conclusions</a:t>
            </a:r>
          </a:p>
          <a:p>
            <a:endParaRPr lang="en-US" dirty="0"/>
          </a:p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29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PCA used to determine validity of results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94.3% Cumulative Variance Explained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Suggests statistically strong study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62200"/>
            <a:ext cx="3627009" cy="23296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Principal Component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034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Neural Network allows for statistically strong studies in Finance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Bond market volatility does spillover between European countries and the United States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Some countries more affected by volatility of outside indexes than own lag returns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415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6" name="Picture 2" descr="http://www.goodfinancialcents.com/wp-content/uploads/2008/12/question_mark_3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76400"/>
            <a:ext cx="2088786" cy="4038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902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Thank You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3001963"/>
          </a:xfrm>
        </p:spPr>
        <p:txBody>
          <a:bodyPr/>
          <a:lstStyle/>
          <a:p>
            <a:r>
              <a:rPr lang="en-US" dirty="0" smtClean="0"/>
              <a:t>ANN is structured after a biological neural network</a:t>
            </a:r>
          </a:p>
          <a:p>
            <a:r>
              <a:rPr lang="en-US" dirty="0" smtClean="0"/>
              <a:t>A mathematical model that attempts to mine, predict, and forecast data</a:t>
            </a:r>
          </a:p>
          <a:p>
            <a:r>
              <a:rPr lang="en-US" dirty="0" smtClean="0"/>
              <a:t>Provides Artificial Intelligence (AI)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Artificial Neural Network (ANN)</a:t>
            </a:r>
            <a:endParaRPr lang="en-US" dirty="0"/>
          </a:p>
        </p:txBody>
      </p: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352800" y="1143000"/>
            <a:ext cx="1981200" cy="1676400"/>
            <a:chOff x="3456" y="6624"/>
            <a:chExt cx="4752" cy="3566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5184" y="6624"/>
            <a:ext cx="1296" cy="7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r:id="rId4" imgW="4762500" imgH="3505200" progId="">
                    <p:embed/>
                  </p:oleObj>
                </mc:Choice>
                <mc:Fallback>
                  <p:oleObj r:id="rId4" imgW="4762500" imgH="3505200" progId="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84" y="6624"/>
                          <a:ext cx="1296" cy="7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3456" y="7532"/>
              <a:ext cx="4752" cy="2658"/>
              <a:chOff x="3312" y="7632"/>
              <a:chExt cx="4752" cy="2658"/>
            </a:xfrm>
          </p:grpSpPr>
          <p:graphicFrame>
            <p:nvGraphicFramePr>
              <p:cNvPr id="7" name="Object 5"/>
              <p:cNvGraphicFramePr>
                <a:graphicFrameLocks noChangeAspect="1"/>
              </p:cNvGraphicFramePr>
              <p:nvPr/>
            </p:nvGraphicFramePr>
            <p:xfrm>
              <a:off x="6624" y="8928"/>
              <a:ext cx="1440" cy="12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3" r:id="rId6" imgW="2365553" imgH="2365553" progId="">
                      <p:embed/>
                    </p:oleObj>
                  </mc:Choice>
                  <mc:Fallback>
                    <p:oleObj r:id="rId6" imgW="2365553" imgH="2365553" progId="">
                      <p:embed/>
                      <p:pic>
                        <p:nvPicPr>
                          <p:cNvPr id="0" name="Object 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624" y="8928"/>
                            <a:ext cx="1440" cy="129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8" name="Object 6"/>
              <p:cNvGraphicFramePr>
                <a:graphicFrameLocks noChangeAspect="1"/>
              </p:cNvGraphicFramePr>
              <p:nvPr/>
            </p:nvGraphicFramePr>
            <p:xfrm>
              <a:off x="3312" y="9075"/>
              <a:ext cx="1440" cy="12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4" r:id="rId8" imgW="1260043" imgH="1137514" progId="">
                      <p:embed/>
                    </p:oleObj>
                  </mc:Choice>
                  <mc:Fallback>
                    <p:oleObj r:id="rId8" imgW="1260043" imgH="1137514" progId="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2" y="9075"/>
                            <a:ext cx="1440" cy="121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9" name="Line 33"/>
              <p:cNvSpPr>
                <a:spLocks noChangeShapeType="1"/>
              </p:cNvSpPr>
              <p:nvPr/>
            </p:nvSpPr>
            <p:spPr bwMode="auto">
              <a:xfrm flipV="1">
                <a:off x="4176" y="7632"/>
                <a:ext cx="2304" cy="1440"/>
              </a:xfrm>
              <a:prstGeom prst="line">
                <a:avLst/>
              </a:prstGeom>
              <a:noFill/>
              <a:ln w="57150" cmpd="thinThick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34"/>
              <p:cNvSpPr>
                <a:spLocks noChangeShapeType="1"/>
              </p:cNvSpPr>
              <p:nvPr/>
            </p:nvSpPr>
            <p:spPr bwMode="auto">
              <a:xfrm flipH="1" flipV="1">
                <a:off x="4896" y="7632"/>
                <a:ext cx="2448" cy="1440"/>
              </a:xfrm>
              <a:prstGeom prst="line">
                <a:avLst/>
              </a:prstGeom>
              <a:noFill/>
              <a:ln w="57150" cmpd="thinThick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030" name="Picture 6" descr="http://archive.citris-uc.org/files/imce-u10/computer-numbers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1524000"/>
            <a:ext cx="2247900" cy="1685925"/>
          </a:xfrm>
          <a:prstGeom prst="rect">
            <a:avLst/>
          </a:prstGeom>
          <a:noFill/>
        </p:spPr>
      </p:pic>
      <p:pic>
        <p:nvPicPr>
          <p:cNvPr id="1032" name="Picture 8" descr="http://pigjockey.com/wp-content/uploads/2009/07/Brain-Power_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1524000"/>
            <a:ext cx="2057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US" dirty="0" smtClean="0"/>
              <a:t>A process of pattern recognition and manipulation is based on: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Massive Parallelism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Connectionism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Associative Distributed Memory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Principles of Brain Processing</a:t>
            </a:r>
            <a:endParaRPr lang="en-US" dirty="0"/>
          </a:p>
        </p:txBody>
      </p:sp>
      <p:pic>
        <p:nvPicPr>
          <p:cNvPr id="16386" name="Picture 2" descr="http://www.elements4health.com/images/stories/conditions/mem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362200"/>
            <a:ext cx="2895600" cy="2885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Brain Computer</a:t>
            </a:r>
            <a:endParaRPr lang="en-US" dirty="0"/>
          </a:p>
        </p:txBody>
      </p:sp>
      <p:pic>
        <p:nvPicPr>
          <p:cNvPr id="31746" name="Picture 2" descr="http://www.ucdmc.ucdavis.edu/welcome/features/20071017_Medicine_whitematter/Photos/head_and_br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81200"/>
            <a:ext cx="33528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286000"/>
            <a:ext cx="236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Brain</a:t>
            </a:r>
            <a:r>
              <a:rPr lang="en-US" dirty="0" smtClean="0"/>
              <a:t> contains an interconnected net of approximately 10 billion neurons (cortical cells)</a:t>
            </a:r>
            <a:endParaRPr lang="en-US" dirty="0"/>
          </a:p>
        </p:txBody>
      </p:sp>
      <p:sp>
        <p:nvSpPr>
          <p:cNvPr id="6" name="Left Arrow Callout 5"/>
          <p:cNvSpPr/>
          <p:nvPr/>
        </p:nvSpPr>
        <p:spPr>
          <a:xfrm>
            <a:off x="4572000" y="1905000"/>
            <a:ext cx="3962400" cy="1752600"/>
          </a:xfrm>
          <a:prstGeom prst="leftArrow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8" name="Picture 4" descr="http://pdginnovates.files.wordpress.com/2010/05/neur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05000"/>
            <a:ext cx="2514600" cy="1752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019800" y="4343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Biological Neuron</a:t>
            </a:r>
          </a:p>
          <a:p>
            <a:pPr algn="ctr"/>
            <a:r>
              <a:rPr lang="en-US" dirty="0" smtClean="0"/>
              <a:t>The simple “arithmetic computing” element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7162800" y="3581400"/>
            <a:ext cx="533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4199" y="1828800"/>
            <a:ext cx="304980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096000" cy="4995672"/>
          </a:xfrm>
        </p:spPr>
        <p:txBody>
          <a:bodyPr/>
          <a:lstStyle/>
          <a:p>
            <a:r>
              <a:rPr lang="en-US" dirty="0" smtClean="0"/>
              <a:t>Mathematical Model of human-brain principles of computations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Consists of elements called the biological neuron prototype</a:t>
            </a:r>
          </a:p>
          <a:p>
            <a:pPr lvl="1"/>
            <a:r>
              <a:rPr lang="en-US" sz="2100" dirty="0" smtClean="0"/>
              <a:t>Interconnected by direct links (connections)</a:t>
            </a:r>
          </a:p>
          <a:p>
            <a:pPr lvl="1"/>
            <a:r>
              <a:rPr lang="en-US" sz="2100" dirty="0" smtClean="0"/>
              <a:t>Cooperate to perform PDP to solve a computational task</a:t>
            </a: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Brain-like Computer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paradigms of computing mathematics consists of the combination of artificial neurons into artificial neural net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Brain-like Computer</a:t>
            </a:r>
            <a:endParaRPr lang="en-US" dirty="0"/>
          </a:p>
        </p:txBody>
      </p:sp>
      <p:grpSp>
        <p:nvGrpSpPr>
          <p:cNvPr id="4" name="Group 246"/>
          <p:cNvGrpSpPr>
            <a:grpSpLocks/>
          </p:cNvGrpSpPr>
          <p:nvPr/>
        </p:nvGrpSpPr>
        <p:grpSpPr bwMode="auto">
          <a:xfrm>
            <a:off x="2971800" y="3200400"/>
            <a:ext cx="3429000" cy="3240087"/>
            <a:chOff x="3442" y="1344"/>
            <a:chExt cx="2160" cy="2041"/>
          </a:xfrm>
        </p:grpSpPr>
        <p:sp>
          <p:nvSpPr>
            <p:cNvPr id="5" name="Rectangle 78"/>
            <p:cNvSpPr>
              <a:spLocks noChangeArrowheads="1"/>
            </p:cNvSpPr>
            <p:nvPr/>
          </p:nvSpPr>
          <p:spPr bwMode="auto">
            <a:xfrm>
              <a:off x="3470" y="1344"/>
              <a:ext cx="2132" cy="2041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6" name="Group 79"/>
            <p:cNvGrpSpPr>
              <a:grpSpLocks/>
            </p:cNvGrpSpPr>
            <p:nvPr/>
          </p:nvGrpSpPr>
          <p:grpSpPr bwMode="auto">
            <a:xfrm>
              <a:off x="3648" y="1781"/>
              <a:ext cx="1729" cy="1515"/>
              <a:chOff x="6048" y="2554"/>
              <a:chExt cx="4329" cy="3782"/>
            </a:xfrm>
          </p:grpSpPr>
          <p:sp>
            <p:nvSpPr>
              <p:cNvPr id="9" name="Text Box 80"/>
              <p:cNvSpPr txBox="1">
                <a:spLocks noChangeArrowheads="1"/>
              </p:cNvSpPr>
              <p:nvPr/>
            </p:nvSpPr>
            <p:spPr bwMode="auto">
              <a:xfrm>
                <a:off x="7776" y="4176"/>
                <a:ext cx="576" cy="72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rgbClr val="CC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 sz="2400" b="1">
                    <a:latin typeface="Calibri" pitchFamily="34" charset="0"/>
                  </a:rPr>
                  <a:t>?</a:t>
                </a:r>
                <a:endParaRPr lang="ru-RU">
                  <a:latin typeface="Calibri" pitchFamily="34" charset="0"/>
                </a:endParaRPr>
              </a:p>
            </p:txBody>
          </p:sp>
          <p:grpSp>
            <p:nvGrpSpPr>
              <p:cNvPr id="10" name="Group 81"/>
              <p:cNvGrpSpPr>
                <a:grpSpLocks/>
              </p:cNvGrpSpPr>
              <p:nvPr/>
            </p:nvGrpSpPr>
            <p:grpSpPr bwMode="auto">
              <a:xfrm>
                <a:off x="6048" y="4511"/>
                <a:ext cx="1166" cy="1214"/>
                <a:chOff x="1008" y="6768"/>
                <a:chExt cx="3168" cy="2448"/>
              </a:xfrm>
            </p:grpSpPr>
            <p:sp>
              <p:nvSpPr>
                <p:cNvPr id="138" name="Oval 82"/>
                <p:cNvSpPr>
                  <a:spLocks noChangeArrowheads="1"/>
                </p:cNvSpPr>
                <p:nvPr/>
              </p:nvSpPr>
              <p:spPr bwMode="auto">
                <a:xfrm>
                  <a:off x="1008" y="7344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39" name="Oval 83"/>
                <p:cNvSpPr>
                  <a:spLocks noChangeArrowheads="1"/>
                </p:cNvSpPr>
                <p:nvPr/>
              </p:nvSpPr>
              <p:spPr bwMode="auto">
                <a:xfrm>
                  <a:off x="2016" y="7344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40" name="Oval 84"/>
                <p:cNvSpPr>
                  <a:spLocks noChangeArrowheads="1"/>
                </p:cNvSpPr>
                <p:nvPr/>
              </p:nvSpPr>
              <p:spPr bwMode="auto">
                <a:xfrm>
                  <a:off x="1008" y="8064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41" name="Oval 85"/>
                <p:cNvSpPr>
                  <a:spLocks noChangeArrowheads="1"/>
                </p:cNvSpPr>
                <p:nvPr/>
              </p:nvSpPr>
              <p:spPr bwMode="auto">
                <a:xfrm>
                  <a:off x="1008" y="8784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42" name="Oval 86"/>
                <p:cNvSpPr>
                  <a:spLocks noChangeArrowheads="1"/>
                </p:cNvSpPr>
                <p:nvPr/>
              </p:nvSpPr>
              <p:spPr bwMode="auto">
                <a:xfrm>
                  <a:off x="2016" y="8064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43" name="Oval 87"/>
                <p:cNvSpPr>
                  <a:spLocks noChangeArrowheads="1"/>
                </p:cNvSpPr>
                <p:nvPr/>
              </p:nvSpPr>
              <p:spPr bwMode="auto">
                <a:xfrm>
                  <a:off x="2016" y="8784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44" name="Oval 88"/>
                <p:cNvSpPr>
                  <a:spLocks noChangeArrowheads="1"/>
                </p:cNvSpPr>
                <p:nvPr/>
              </p:nvSpPr>
              <p:spPr bwMode="auto">
                <a:xfrm>
                  <a:off x="2880" y="7056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45" name="Oval 89"/>
                <p:cNvSpPr>
                  <a:spLocks noChangeArrowheads="1"/>
                </p:cNvSpPr>
                <p:nvPr/>
              </p:nvSpPr>
              <p:spPr bwMode="auto">
                <a:xfrm>
                  <a:off x="2880" y="7776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46" name="Oval 90"/>
                <p:cNvSpPr>
                  <a:spLocks noChangeArrowheads="1"/>
                </p:cNvSpPr>
                <p:nvPr/>
              </p:nvSpPr>
              <p:spPr bwMode="auto">
                <a:xfrm>
                  <a:off x="2880" y="8496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47" name="Oval 91"/>
                <p:cNvSpPr>
                  <a:spLocks noChangeArrowheads="1"/>
                </p:cNvSpPr>
                <p:nvPr/>
              </p:nvSpPr>
              <p:spPr bwMode="auto">
                <a:xfrm>
                  <a:off x="3744" y="6768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48" name="Oval 92"/>
                <p:cNvSpPr>
                  <a:spLocks noChangeArrowheads="1"/>
                </p:cNvSpPr>
                <p:nvPr/>
              </p:nvSpPr>
              <p:spPr bwMode="auto">
                <a:xfrm>
                  <a:off x="3744" y="7488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49" name="Oval 93"/>
                <p:cNvSpPr>
                  <a:spLocks noChangeArrowheads="1"/>
                </p:cNvSpPr>
                <p:nvPr/>
              </p:nvSpPr>
              <p:spPr bwMode="auto">
                <a:xfrm>
                  <a:off x="3744" y="8208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50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2160" y="6912"/>
                  <a:ext cx="2016" cy="72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2160" y="8496"/>
                  <a:ext cx="1872" cy="576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2304" y="763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4032" y="6912"/>
                  <a:ext cx="0" cy="1584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98"/>
                <p:cNvSpPr>
                  <a:spLocks noChangeShapeType="1"/>
                </p:cNvSpPr>
                <p:nvPr/>
              </p:nvSpPr>
              <p:spPr bwMode="auto">
                <a:xfrm flipV="1">
                  <a:off x="1296" y="6768"/>
                  <a:ext cx="2592" cy="72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1296" y="7200"/>
                  <a:ext cx="1728" cy="288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00"/>
                <p:cNvSpPr>
                  <a:spLocks noChangeShapeType="1"/>
                </p:cNvSpPr>
                <p:nvPr/>
              </p:nvSpPr>
              <p:spPr bwMode="auto">
                <a:xfrm>
                  <a:off x="1296" y="7488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01"/>
                <p:cNvSpPr>
                  <a:spLocks noChangeShapeType="1"/>
                </p:cNvSpPr>
                <p:nvPr/>
              </p:nvSpPr>
              <p:spPr bwMode="auto">
                <a:xfrm>
                  <a:off x="1296" y="7776"/>
                  <a:ext cx="720" cy="1152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Line 102"/>
                <p:cNvSpPr>
                  <a:spLocks noChangeShapeType="1"/>
                </p:cNvSpPr>
                <p:nvPr/>
              </p:nvSpPr>
              <p:spPr bwMode="auto">
                <a:xfrm>
                  <a:off x="1440" y="7632"/>
                  <a:ext cx="576" cy="576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1440" y="7776"/>
                  <a:ext cx="576" cy="432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04"/>
                <p:cNvSpPr>
                  <a:spLocks noChangeShapeType="1"/>
                </p:cNvSpPr>
                <p:nvPr/>
              </p:nvSpPr>
              <p:spPr bwMode="auto">
                <a:xfrm>
                  <a:off x="1440" y="8208"/>
                  <a:ext cx="576" cy="144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05"/>
                <p:cNvSpPr>
                  <a:spLocks noChangeShapeType="1"/>
                </p:cNvSpPr>
                <p:nvPr/>
              </p:nvSpPr>
              <p:spPr bwMode="auto">
                <a:xfrm>
                  <a:off x="1440" y="8208"/>
                  <a:ext cx="576" cy="72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1440" y="7776"/>
                  <a:ext cx="576" cy="1152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Line 107"/>
                <p:cNvSpPr>
                  <a:spLocks noChangeShapeType="1"/>
                </p:cNvSpPr>
                <p:nvPr/>
              </p:nvSpPr>
              <p:spPr bwMode="auto">
                <a:xfrm>
                  <a:off x="1440" y="8928"/>
                  <a:ext cx="576" cy="144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1440" y="8496"/>
                  <a:ext cx="576" cy="432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2304" y="7776"/>
                  <a:ext cx="1728" cy="576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10"/>
                <p:cNvSpPr>
                  <a:spLocks noChangeShapeType="1"/>
                </p:cNvSpPr>
                <p:nvPr/>
              </p:nvSpPr>
              <p:spPr bwMode="auto">
                <a:xfrm>
                  <a:off x="3168" y="7200"/>
                  <a:ext cx="0" cy="1584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11"/>
              <p:cNvGrpSpPr>
                <a:grpSpLocks/>
              </p:cNvGrpSpPr>
              <p:nvPr/>
            </p:nvGrpSpPr>
            <p:grpSpPr bwMode="auto">
              <a:xfrm>
                <a:off x="9208" y="3056"/>
                <a:ext cx="1169" cy="1334"/>
                <a:chOff x="8784" y="432"/>
                <a:chExt cx="2736" cy="3456"/>
              </a:xfrm>
            </p:grpSpPr>
            <p:sp>
              <p:nvSpPr>
                <p:cNvPr id="115" name="Oval 112"/>
                <p:cNvSpPr>
                  <a:spLocks noChangeArrowheads="1"/>
                </p:cNvSpPr>
                <p:nvPr/>
              </p:nvSpPr>
              <p:spPr bwMode="auto">
                <a:xfrm>
                  <a:off x="9936" y="3168"/>
                  <a:ext cx="288" cy="72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16" name="Oval 113"/>
                <p:cNvSpPr>
                  <a:spLocks noChangeArrowheads="1"/>
                </p:cNvSpPr>
                <p:nvPr/>
              </p:nvSpPr>
              <p:spPr bwMode="auto">
                <a:xfrm>
                  <a:off x="9936" y="432"/>
                  <a:ext cx="144" cy="57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17" name="Oval 114"/>
                <p:cNvSpPr>
                  <a:spLocks noChangeArrowheads="1"/>
                </p:cNvSpPr>
                <p:nvPr/>
              </p:nvSpPr>
              <p:spPr bwMode="auto">
                <a:xfrm flipH="1">
                  <a:off x="8784" y="864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18" name="Oval 115"/>
                <p:cNvSpPr>
                  <a:spLocks noChangeArrowheads="1"/>
                </p:cNvSpPr>
                <p:nvPr/>
              </p:nvSpPr>
              <p:spPr bwMode="auto">
                <a:xfrm flipH="1">
                  <a:off x="9792" y="864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19" name="Oval 116"/>
                <p:cNvSpPr>
                  <a:spLocks noChangeArrowheads="1"/>
                </p:cNvSpPr>
                <p:nvPr/>
              </p:nvSpPr>
              <p:spPr bwMode="auto">
                <a:xfrm flipH="1">
                  <a:off x="8784" y="1872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20" name="Oval 117"/>
                <p:cNvSpPr>
                  <a:spLocks noChangeArrowheads="1"/>
                </p:cNvSpPr>
                <p:nvPr/>
              </p:nvSpPr>
              <p:spPr bwMode="auto">
                <a:xfrm flipH="1">
                  <a:off x="8784" y="2880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21" name="Oval 118"/>
                <p:cNvSpPr>
                  <a:spLocks noChangeArrowheads="1"/>
                </p:cNvSpPr>
                <p:nvPr/>
              </p:nvSpPr>
              <p:spPr bwMode="auto">
                <a:xfrm flipH="1">
                  <a:off x="9792" y="1872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22" name="Oval 119"/>
                <p:cNvSpPr>
                  <a:spLocks noChangeArrowheads="1"/>
                </p:cNvSpPr>
                <p:nvPr/>
              </p:nvSpPr>
              <p:spPr bwMode="auto">
                <a:xfrm flipH="1">
                  <a:off x="9792" y="2880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23" name="Freeform 120"/>
                <p:cNvSpPr>
                  <a:spLocks/>
                </p:cNvSpPr>
                <p:nvPr/>
              </p:nvSpPr>
              <p:spPr bwMode="auto">
                <a:xfrm>
                  <a:off x="10080" y="864"/>
                  <a:ext cx="600" cy="1152"/>
                </a:xfrm>
                <a:custGeom>
                  <a:avLst/>
                  <a:gdLst>
                    <a:gd name="T0" fmla="*/ 144 w 600"/>
                    <a:gd name="T1" fmla="*/ 1152 h 1152"/>
                    <a:gd name="T2" fmla="*/ 576 w 600"/>
                    <a:gd name="T3" fmla="*/ 432 h 1152"/>
                    <a:gd name="T4" fmla="*/ 0 w 600"/>
                    <a:gd name="T5" fmla="*/ 0 h 1152"/>
                    <a:gd name="T6" fmla="*/ 0 60000 65536"/>
                    <a:gd name="T7" fmla="*/ 0 60000 65536"/>
                    <a:gd name="T8" fmla="*/ 0 60000 65536"/>
                    <a:gd name="T9" fmla="*/ 0 w 600"/>
                    <a:gd name="T10" fmla="*/ 0 h 1152"/>
                    <a:gd name="T11" fmla="*/ 600 w 600"/>
                    <a:gd name="T12" fmla="*/ 1152 h 11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0" h="1152">
                      <a:moveTo>
                        <a:pt x="144" y="1152"/>
                      </a:moveTo>
                      <a:cubicBezTo>
                        <a:pt x="372" y="888"/>
                        <a:pt x="600" y="624"/>
                        <a:pt x="576" y="432"/>
                      </a:cubicBezTo>
                      <a:cubicBezTo>
                        <a:pt x="552" y="240"/>
                        <a:pt x="96" y="72"/>
                        <a:pt x="0" y="0"/>
                      </a:cubicBezTo>
                    </a:path>
                  </a:pathLst>
                </a:cu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24" name="Freeform 121"/>
                <p:cNvSpPr>
                  <a:spLocks/>
                </p:cNvSpPr>
                <p:nvPr/>
              </p:nvSpPr>
              <p:spPr bwMode="auto">
                <a:xfrm>
                  <a:off x="10080" y="2016"/>
                  <a:ext cx="600" cy="1152"/>
                </a:xfrm>
                <a:custGeom>
                  <a:avLst/>
                  <a:gdLst>
                    <a:gd name="T0" fmla="*/ 0 w 600"/>
                    <a:gd name="T1" fmla="*/ 0 h 1152"/>
                    <a:gd name="T2" fmla="*/ 576 w 600"/>
                    <a:gd name="T3" fmla="*/ 720 h 1152"/>
                    <a:gd name="T4" fmla="*/ 144 w 600"/>
                    <a:gd name="T5" fmla="*/ 1152 h 1152"/>
                    <a:gd name="T6" fmla="*/ 0 60000 65536"/>
                    <a:gd name="T7" fmla="*/ 0 60000 65536"/>
                    <a:gd name="T8" fmla="*/ 0 60000 65536"/>
                    <a:gd name="T9" fmla="*/ 0 w 600"/>
                    <a:gd name="T10" fmla="*/ 0 h 1152"/>
                    <a:gd name="T11" fmla="*/ 600 w 600"/>
                    <a:gd name="T12" fmla="*/ 1152 h 115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00" h="1152">
                      <a:moveTo>
                        <a:pt x="0" y="0"/>
                      </a:moveTo>
                      <a:cubicBezTo>
                        <a:pt x="276" y="264"/>
                        <a:pt x="552" y="528"/>
                        <a:pt x="576" y="720"/>
                      </a:cubicBezTo>
                      <a:cubicBezTo>
                        <a:pt x="600" y="912"/>
                        <a:pt x="216" y="1056"/>
                        <a:pt x="144" y="1152"/>
                      </a:cubicBezTo>
                    </a:path>
                  </a:pathLst>
                </a:cu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25" name="Freeform 122"/>
                <p:cNvSpPr>
                  <a:spLocks/>
                </p:cNvSpPr>
                <p:nvPr/>
              </p:nvSpPr>
              <p:spPr bwMode="auto">
                <a:xfrm>
                  <a:off x="10080" y="864"/>
                  <a:ext cx="1296" cy="2304"/>
                </a:xfrm>
                <a:custGeom>
                  <a:avLst/>
                  <a:gdLst>
                    <a:gd name="T0" fmla="*/ 0 w 1296"/>
                    <a:gd name="T1" fmla="*/ 0 h 2304"/>
                    <a:gd name="T2" fmla="*/ 1008 w 1296"/>
                    <a:gd name="T3" fmla="*/ 576 h 2304"/>
                    <a:gd name="T4" fmla="*/ 1152 w 1296"/>
                    <a:gd name="T5" fmla="*/ 1440 h 2304"/>
                    <a:gd name="T6" fmla="*/ 144 w 1296"/>
                    <a:gd name="T7" fmla="*/ 2304 h 23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96"/>
                    <a:gd name="T13" fmla="*/ 0 h 2304"/>
                    <a:gd name="T14" fmla="*/ 1296 w 1296"/>
                    <a:gd name="T15" fmla="*/ 2304 h 23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96" h="2304">
                      <a:moveTo>
                        <a:pt x="0" y="0"/>
                      </a:moveTo>
                      <a:cubicBezTo>
                        <a:pt x="408" y="168"/>
                        <a:pt x="816" y="336"/>
                        <a:pt x="1008" y="576"/>
                      </a:cubicBezTo>
                      <a:cubicBezTo>
                        <a:pt x="1200" y="816"/>
                        <a:pt x="1296" y="1152"/>
                        <a:pt x="1152" y="1440"/>
                      </a:cubicBezTo>
                      <a:cubicBezTo>
                        <a:pt x="1008" y="1728"/>
                        <a:pt x="312" y="2160"/>
                        <a:pt x="144" y="2304"/>
                      </a:cubicBezTo>
                    </a:path>
                  </a:pathLst>
                </a:cu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26" name="Line 123"/>
                <p:cNvSpPr>
                  <a:spLocks noChangeShapeType="1"/>
                </p:cNvSpPr>
                <p:nvPr/>
              </p:nvSpPr>
              <p:spPr bwMode="auto">
                <a:xfrm>
                  <a:off x="10224" y="1008"/>
                  <a:ext cx="1152" cy="0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124"/>
                <p:cNvSpPr>
                  <a:spLocks noChangeShapeType="1"/>
                </p:cNvSpPr>
                <p:nvPr/>
              </p:nvSpPr>
              <p:spPr bwMode="auto">
                <a:xfrm>
                  <a:off x="10224" y="3168"/>
                  <a:ext cx="1008" cy="0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125"/>
                <p:cNvSpPr>
                  <a:spLocks noChangeShapeType="1"/>
                </p:cNvSpPr>
                <p:nvPr/>
              </p:nvSpPr>
              <p:spPr bwMode="auto">
                <a:xfrm>
                  <a:off x="10224" y="2160"/>
                  <a:ext cx="1296" cy="0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126"/>
                <p:cNvSpPr>
                  <a:spLocks noChangeShapeType="1"/>
                </p:cNvSpPr>
                <p:nvPr/>
              </p:nvSpPr>
              <p:spPr bwMode="auto">
                <a:xfrm>
                  <a:off x="9216" y="1008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127"/>
                <p:cNvSpPr>
                  <a:spLocks noChangeShapeType="1"/>
                </p:cNvSpPr>
                <p:nvPr/>
              </p:nvSpPr>
              <p:spPr bwMode="auto">
                <a:xfrm>
                  <a:off x="9216" y="1008"/>
                  <a:ext cx="576" cy="864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128"/>
                <p:cNvSpPr>
                  <a:spLocks noChangeShapeType="1"/>
                </p:cNvSpPr>
                <p:nvPr/>
              </p:nvSpPr>
              <p:spPr bwMode="auto">
                <a:xfrm>
                  <a:off x="9216" y="1152"/>
                  <a:ext cx="720" cy="1728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129"/>
                <p:cNvSpPr>
                  <a:spLocks noChangeShapeType="1"/>
                </p:cNvSpPr>
                <p:nvPr/>
              </p:nvSpPr>
              <p:spPr bwMode="auto">
                <a:xfrm flipV="1">
                  <a:off x="9216" y="1152"/>
                  <a:ext cx="576" cy="720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130"/>
                <p:cNvSpPr>
                  <a:spLocks noChangeShapeType="1"/>
                </p:cNvSpPr>
                <p:nvPr/>
              </p:nvSpPr>
              <p:spPr bwMode="auto">
                <a:xfrm flipV="1">
                  <a:off x="9216" y="1296"/>
                  <a:ext cx="576" cy="1584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131"/>
                <p:cNvSpPr>
                  <a:spLocks noChangeShapeType="1"/>
                </p:cNvSpPr>
                <p:nvPr/>
              </p:nvSpPr>
              <p:spPr bwMode="auto">
                <a:xfrm>
                  <a:off x="9216" y="2160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132"/>
                <p:cNvSpPr>
                  <a:spLocks noChangeShapeType="1"/>
                </p:cNvSpPr>
                <p:nvPr/>
              </p:nvSpPr>
              <p:spPr bwMode="auto">
                <a:xfrm>
                  <a:off x="9216" y="2160"/>
                  <a:ext cx="576" cy="720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133"/>
                <p:cNvSpPr>
                  <a:spLocks noChangeShapeType="1"/>
                </p:cNvSpPr>
                <p:nvPr/>
              </p:nvSpPr>
              <p:spPr bwMode="auto">
                <a:xfrm>
                  <a:off x="9216" y="3168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134"/>
                <p:cNvSpPr>
                  <a:spLocks noChangeShapeType="1"/>
                </p:cNvSpPr>
                <p:nvPr/>
              </p:nvSpPr>
              <p:spPr bwMode="auto">
                <a:xfrm flipV="1">
                  <a:off x="9216" y="2304"/>
                  <a:ext cx="576" cy="720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35"/>
              <p:cNvGrpSpPr>
                <a:grpSpLocks/>
              </p:cNvGrpSpPr>
              <p:nvPr/>
            </p:nvGrpSpPr>
            <p:grpSpPr bwMode="auto">
              <a:xfrm>
                <a:off x="6413" y="3297"/>
                <a:ext cx="845" cy="970"/>
                <a:chOff x="1008" y="1670"/>
                <a:chExt cx="1872" cy="2160"/>
              </a:xfrm>
            </p:grpSpPr>
            <p:sp>
              <p:nvSpPr>
                <p:cNvPr id="97" name="Oval 136"/>
                <p:cNvSpPr>
                  <a:spLocks noChangeArrowheads="1"/>
                </p:cNvSpPr>
                <p:nvPr/>
              </p:nvSpPr>
              <p:spPr bwMode="auto">
                <a:xfrm flipH="1">
                  <a:off x="1008" y="1670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98" name="Oval 137"/>
                <p:cNvSpPr>
                  <a:spLocks noChangeArrowheads="1"/>
                </p:cNvSpPr>
                <p:nvPr/>
              </p:nvSpPr>
              <p:spPr bwMode="auto">
                <a:xfrm flipH="1">
                  <a:off x="2016" y="1670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99" name="Oval 138"/>
                <p:cNvSpPr>
                  <a:spLocks noChangeArrowheads="1"/>
                </p:cNvSpPr>
                <p:nvPr/>
              </p:nvSpPr>
              <p:spPr bwMode="auto">
                <a:xfrm flipH="1">
                  <a:off x="1008" y="2534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00" name="Oval 139"/>
                <p:cNvSpPr>
                  <a:spLocks noChangeArrowheads="1"/>
                </p:cNvSpPr>
                <p:nvPr/>
              </p:nvSpPr>
              <p:spPr bwMode="auto">
                <a:xfrm flipH="1">
                  <a:off x="1008" y="3398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01" name="Oval 140"/>
                <p:cNvSpPr>
                  <a:spLocks noChangeArrowheads="1"/>
                </p:cNvSpPr>
                <p:nvPr/>
              </p:nvSpPr>
              <p:spPr bwMode="auto">
                <a:xfrm flipH="1">
                  <a:off x="2016" y="2534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02" name="Oval 141"/>
                <p:cNvSpPr>
                  <a:spLocks noChangeArrowheads="1"/>
                </p:cNvSpPr>
                <p:nvPr/>
              </p:nvSpPr>
              <p:spPr bwMode="auto">
                <a:xfrm flipH="1">
                  <a:off x="2016" y="3398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03" name="Line 142"/>
                <p:cNvSpPr>
                  <a:spLocks noChangeShapeType="1"/>
                </p:cNvSpPr>
                <p:nvPr/>
              </p:nvSpPr>
              <p:spPr bwMode="auto">
                <a:xfrm>
                  <a:off x="1440" y="181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Line 143"/>
                <p:cNvSpPr>
                  <a:spLocks noChangeShapeType="1"/>
                </p:cNvSpPr>
                <p:nvPr/>
              </p:nvSpPr>
              <p:spPr bwMode="auto">
                <a:xfrm>
                  <a:off x="1440" y="1958"/>
                  <a:ext cx="576" cy="576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Line 144"/>
                <p:cNvSpPr>
                  <a:spLocks noChangeShapeType="1"/>
                </p:cNvSpPr>
                <p:nvPr/>
              </p:nvSpPr>
              <p:spPr bwMode="auto">
                <a:xfrm>
                  <a:off x="1440" y="1958"/>
                  <a:ext cx="576" cy="144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1440" y="2102"/>
                  <a:ext cx="432" cy="72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Line 146"/>
                <p:cNvSpPr>
                  <a:spLocks noChangeShapeType="1"/>
                </p:cNvSpPr>
                <p:nvPr/>
              </p:nvSpPr>
              <p:spPr bwMode="auto">
                <a:xfrm>
                  <a:off x="1440" y="2736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Line 147"/>
                <p:cNvSpPr>
                  <a:spLocks noChangeShapeType="1"/>
                </p:cNvSpPr>
                <p:nvPr/>
              </p:nvSpPr>
              <p:spPr bwMode="auto">
                <a:xfrm>
                  <a:off x="1440" y="2736"/>
                  <a:ext cx="576" cy="72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Line 148"/>
                <p:cNvSpPr>
                  <a:spLocks noChangeShapeType="1"/>
                </p:cNvSpPr>
                <p:nvPr/>
              </p:nvSpPr>
              <p:spPr bwMode="auto">
                <a:xfrm>
                  <a:off x="1440" y="3600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Line 149"/>
                <p:cNvSpPr>
                  <a:spLocks noChangeShapeType="1"/>
                </p:cNvSpPr>
                <p:nvPr/>
              </p:nvSpPr>
              <p:spPr bwMode="auto">
                <a:xfrm flipV="1">
                  <a:off x="1440" y="2880"/>
                  <a:ext cx="576" cy="72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Line 150"/>
                <p:cNvSpPr>
                  <a:spLocks noChangeShapeType="1"/>
                </p:cNvSpPr>
                <p:nvPr/>
              </p:nvSpPr>
              <p:spPr bwMode="auto">
                <a:xfrm flipV="1">
                  <a:off x="1440" y="2160"/>
                  <a:ext cx="720" cy="144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Line 151"/>
                <p:cNvSpPr>
                  <a:spLocks noChangeShapeType="1"/>
                </p:cNvSpPr>
                <p:nvPr/>
              </p:nvSpPr>
              <p:spPr bwMode="auto">
                <a:xfrm>
                  <a:off x="2448" y="1872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Line 152"/>
                <p:cNvSpPr>
                  <a:spLocks noChangeShapeType="1"/>
                </p:cNvSpPr>
                <p:nvPr/>
              </p:nvSpPr>
              <p:spPr bwMode="auto">
                <a:xfrm>
                  <a:off x="2448" y="2736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Line 153"/>
                <p:cNvSpPr>
                  <a:spLocks noChangeShapeType="1"/>
                </p:cNvSpPr>
                <p:nvPr/>
              </p:nvSpPr>
              <p:spPr bwMode="auto">
                <a:xfrm>
                  <a:off x="2448" y="3600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54"/>
              <p:cNvGrpSpPr>
                <a:grpSpLocks/>
              </p:cNvGrpSpPr>
              <p:nvPr/>
            </p:nvGrpSpPr>
            <p:grpSpPr bwMode="auto">
              <a:xfrm>
                <a:off x="7510" y="2554"/>
                <a:ext cx="1578" cy="897"/>
                <a:chOff x="4608" y="2534"/>
                <a:chExt cx="3168" cy="1872"/>
              </a:xfrm>
            </p:grpSpPr>
            <p:sp>
              <p:nvSpPr>
                <p:cNvPr id="67" name="Oval 155"/>
                <p:cNvSpPr>
                  <a:spLocks noChangeArrowheads="1"/>
                </p:cNvSpPr>
                <p:nvPr/>
              </p:nvSpPr>
              <p:spPr bwMode="auto">
                <a:xfrm>
                  <a:off x="4608" y="2534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68" name="Oval 156"/>
                <p:cNvSpPr>
                  <a:spLocks noChangeArrowheads="1"/>
                </p:cNvSpPr>
                <p:nvPr/>
              </p:nvSpPr>
              <p:spPr bwMode="auto">
                <a:xfrm>
                  <a:off x="4608" y="3254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69" name="Oval 157"/>
                <p:cNvSpPr>
                  <a:spLocks noChangeArrowheads="1"/>
                </p:cNvSpPr>
                <p:nvPr/>
              </p:nvSpPr>
              <p:spPr bwMode="auto">
                <a:xfrm>
                  <a:off x="4608" y="3974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70" name="Oval 158"/>
                <p:cNvSpPr>
                  <a:spLocks noChangeArrowheads="1"/>
                </p:cNvSpPr>
                <p:nvPr/>
              </p:nvSpPr>
              <p:spPr bwMode="auto">
                <a:xfrm>
                  <a:off x="5616" y="2534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71" name="Oval 159"/>
                <p:cNvSpPr>
                  <a:spLocks noChangeArrowheads="1"/>
                </p:cNvSpPr>
                <p:nvPr/>
              </p:nvSpPr>
              <p:spPr bwMode="auto">
                <a:xfrm>
                  <a:off x="5616" y="3254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72" name="Oval 160"/>
                <p:cNvSpPr>
                  <a:spLocks noChangeArrowheads="1"/>
                </p:cNvSpPr>
                <p:nvPr/>
              </p:nvSpPr>
              <p:spPr bwMode="auto">
                <a:xfrm>
                  <a:off x="5616" y="3974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73" name="Oval 161"/>
                <p:cNvSpPr>
                  <a:spLocks noChangeArrowheads="1"/>
                </p:cNvSpPr>
                <p:nvPr/>
              </p:nvSpPr>
              <p:spPr bwMode="auto">
                <a:xfrm>
                  <a:off x="6624" y="2534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74" name="Oval 162"/>
                <p:cNvSpPr>
                  <a:spLocks noChangeArrowheads="1"/>
                </p:cNvSpPr>
                <p:nvPr/>
              </p:nvSpPr>
              <p:spPr bwMode="auto">
                <a:xfrm>
                  <a:off x="6624" y="3254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75" name="Oval 163"/>
                <p:cNvSpPr>
                  <a:spLocks noChangeArrowheads="1"/>
                </p:cNvSpPr>
                <p:nvPr/>
              </p:nvSpPr>
              <p:spPr bwMode="auto">
                <a:xfrm>
                  <a:off x="6624" y="3974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76" name="Line 164"/>
                <p:cNvSpPr>
                  <a:spLocks noChangeShapeType="1"/>
                </p:cNvSpPr>
                <p:nvPr/>
              </p:nvSpPr>
              <p:spPr bwMode="auto">
                <a:xfrm>
                  <a:off x="5040" y="2736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Line 165"/>
                <p:cNvSpPr>
                  <a:spLocks noChangeShapeType="1"/>
                </p:cNvSpPr>
                <p:nvPr/>
              </p:nvSpPr>
              <p:spPr bwMode="auto">
                <a:xfrm>
                  <a:off x="6048" y="2736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Line 166"/>
                <p:cNvSpPr>
                  <a:spLocks noChangeShapeType="1"/>
                </p:cNvSpPr>
                <p:nvPr/>
              </p:nvSpPr>
              <p:spPr bwMode="auto">
                <a:xfrm>
                  <a:off x="5040" y="3456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Line 167"/>
                <p:cNvSpPr>
                  <a:spLocks noChangeShapeType="1"/>
                </p:cNvSpPr>
                <p:nvPr/>
              </p:nvSpPr>
              <p:spPr bwMode="auto">
                <a:xfrm>
                  <a:off x="6048" y="3456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Line 168"/>
                <p:cNvSpPr>
                  <a:spLocks noChangeShapeType="1"/>
                </p:cNvSpPr>
                <p:nvPr/>
              </p:nvSpPr>
              <p:spPr bwMode="auto">
                <a:xfrm>
                  <a:off x="5040" y="4176"/>
                  <a:ext cx="432" cy="0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Line 169"/>
                <p:cNvSpPr>
                  <a:spLocks noChangeShapeType="1"/>
                </p:cNvSpPr>
                <p:nvPr/>
              </p:nvSpPr>
              <p:spPr bwMode="auto">
                <a:xfrm>
                  <a:off x="6048" y="4176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Line 170"/>
                <p:cNvSpPr>
                  <a:spLocks noChangeShapeType="1"/>
                </p:cNvSpPr>
                <p:nvPr/>
              </p:nvSpPr>
              <p:spPr bwMode="auto">
                <a:xfrm>
                  <a:off x="7056" y="2766"/>
                  <a:ext cx="720" cy="0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Line 171"/>
                <p:cNvSpPr>
                  <a:spLocks noChangeShapeType="1"/>
                </p:cNvSpPr>
                <p:nvPr/>
              </p:nvSpPr>
              <p:spPr bwMode="auto">
                <a:xfrm>
                  <a:off x="7056" y="3456"/>
                  <a:ext cx="720" cy="0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Line 172"/>
                <p:cNvSpPr>
                  <a:spLocks noChangeShapeType="1"/>
                </p:cNvSpPr>
                <p:nvPr/>
              </p:nvSpPr>
              <p:spPr bwMode="auto">
                <a:xfrm>
                  <a:off x="7056" y="4176"/>
                  <a:ext cx="720" cy="0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5040" y="2880"/>
                  <a:ext cx="576" cy="576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Line 174"/>
                <p:cNvSpPr>
                  <a:spLocks noChangeShapeType="1"/>
                </p:cNvSpPr>
                <p:nvPr/>
              </p:nvSpPr>
              <p:spPr bwMode="auto">
                <a:xfrm>
                  <a:off x="5040" y="3456"/>
                  <a:ext cx="576" cy="576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Line 175"/>
                <p:cNvSpPr>
                  <a:spLocks noChangeShapeType="1"/>
                </p:cNvSpPr>
                <p:nvPr/>
              </p:nvSpPr>
              <p:spPr bwMode="auto">
                <a:xfrm>
                  <a:off x="5040" y="2736"/>
                  <a:ext cx="576" cy="576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5040" y="3600"/>
                  <a:ext cx="576" cy="432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Line 177"/>
                <p:cNvSpPr>
                  <a:spLocks noChangeShapeType="1"/>
                </p:cNvSpPr>
                <p:nvPr/>
              </p:nvSpPr>
              <p:spPr bwMode="auto">
                <a:xfrm flipV="1">
                  <a:off x="5040" y="3024"/>
                  <a:ext cx="576" cy="1008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Line 178"/>
                <p:cNvSpPr>
                  <a:spLocks noChangeShapeType="1"/>
                </p:cNvSpPr>
                <p:nvPr/>
              </p:nvSpPr>
              <p:spPr bwMode="auto">
                <a:xfrm>
                  <a:off x="5184" y="2880"/>
                  <a:ext cx="432" cy="1152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Line 179"/>
                <p:cNvSpPr>
                  <a:spLocks noChangeShapeType="1"/>
                </p:cNvSpPr>
                <p:nvPr/>
              </p:nvSpPr>
              <p:spPr bwMode="auto">
                <a:xfrm>
                  <a:off x="6048" y="2736"/>
                  <a:ext cx="432" cy="1296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Line 180"/>
                <p:cNvSpPr>
                  <a:spLocks noChangeShapeType="1"/>
                </p:cNvSpPr>
                <p:nvPr/>
              </p:nvSpPr>
              <p:spPr bwMode="auto">
                <a:xfrm flipV="1">
                  <a:off x="6048" y="3024"/>
                  <a:ext cx="576" cy="1008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Line 181"/>
                <p:cNvSpPr>
                  <a:spLocks noChangeShapeType="1"/>
                </p:cNvSpPr>
                <p:nvPr/>
              </p:nvSpPr>
              <p:spPr bwMode="auto">
                <a:xfrm flipV="1">
                  <a:off x="6048" y="2880"/>
                  <a:ext cx="576" cy="576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Line 182"/>
                <p:cNvSpPr>
                  <a:spLocks noChangeShapeType="1"/>
                </p:cNvSpPr>
                <p:nvPr/>
              </p:nvSpPr>
              <p:spPr bwMode="auto">
                <a:xfrm>
                  <a:off x="6192" y="3456"/>
                  <a:ext cx="432" cy="720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6048" y="3600"/>
                  <a:ext cx="576" cy="432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Line 184"/>
                <p:cNvSpPr>
                  <a:spLocks noChangeShapeType="1"/>
                </p:cNvSpPr>
                <p:nvPr/>
              </p:nvSpPr>
              <p:spPr bwMode="auto">
                <a:xfrm>
                  <a:off x="6192" y="2736"/>
                  <a:ext cx="576" cy="576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85"/>
              <p:cNvGrpSpPr>
                <a:grpSpLocks/>
              </p:cNvGrpSpPr>
              <p:nvPr/>
            </p:nvGrpSpPr>
            <p:grpSpPr bwMode="auto">
              <a:xfrm>
                <a:off x="7506" y="5364"/>
                <a:ext cx="1093" cy="972"/>
                <a:chOff x="4320" y="8064"/>
                <a:chExt cx="3168" cy="2592"/>
              </a:xfrm>
            </p:grpSpPr>
            <p:sp>
              <p:nvSpPr>
                <p:cNvPr id="37" name="Oval 186"/>
                <p:cNvSpPr>
                  <a:spLocks noChangeArrowheads="1"/>
                </p:cNvSpPr>
                <p:nvPr/>
              </p:nvSpPr>
              <p:spPr bwMode="auto">
                <a:xfrm flipH="1">
                  <a:off x="5184" y="8438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8" name="Oval 187"/>
                <p:cNvSpPr>
                  <a:spLocks noChangeArrowheads="1"/>
                </p:cNvSpPr>
                <p:nvPr/>
              </p:nvSpPr>
              <p:spPr bwMode="auto">
                <a:xfrm flipH="1">
                  <a:off x="6192" y="8438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39" name="Oval 188"/>
                <p:cNvSpPr>
                  <a:spLocks noChangeArrowheads="1"/>
                </p:cNvSpPr>
                <p:nvPr/>
              </p:nvSpPr>
              <p:spPr bwMode="auto">
                <a:xfrm flipH="1">
                  <a:off x="5184" y="9158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0" name="Oval 189"/>
                <p:cNvSpPr>
                  <a:spLocks noChangeArrowheads="1"/>
                </p:cNvSpPr>
                <p:nvPr/>
              </p:nvSpPr>
              <p:spPr bwMode="auto">
                <a:xfrm flipH="1">
                  <a:off x="5184" y="10022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1" name="Oval 190"/>
                <p:cNvSpPr>
                  <a:spLocks noChangeArrowheads="1"/>
                </p:cNvSpPr>
                <p:nvPr/>
              </p:nvSpPr>
              <p:spPr bwMode="auto">
                <a:xfrm flipH="1">
                  <a:off x="6192" y="9158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2" name="Oval 191"/>
                <p:cNvSpPr>
                  <a:spLocks noChangeArrowheads="1"/>
                </p:cNvSpPr>
                <p:nvPr/>
              </p:nvSpPr>
              <p:spPr bwMode="auto">
                <a:xfrm flipH="1">
                  <a:off x="6192" y="10022"/>
                  <a:ext cx="432" cy="432"/>
                </a:xfrm>
                <a:prstGeom prst="ellipse">
                  <a:avLst/>
                </a:prstGeom>
                <a:solidFill>
                  <a:schemeClr val="hlink"/>
                </a:solidFill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43" name="Line 192"/>
                <p:cNvSpPr>
                  <a:spLocks noChangeShapeType="1"/>
                </p:cNvSpPr>
                <p:nvPr/>
              </p:nvSpPr>
              <p:spPr bwMode="auto">
                <a:xfrm>
                  <a:off x="6624" y="864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193"/>
                <p:cNvSpPr>
                  <a:spLocks noChangeShapeType="1"/>
                </p:cNvSpPr>
                <p:nvPr/>
              </p:nvSpPr>
              <p:spPr bwMode="auto">
                <a:xfrm>
                  <a:off x="6624" y="936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194"/>
                <p:cNvSpPr>
                  <a:spLocks noChangeShapeType="1"/>
                </p:cNvSpPr>
                <p:nvPr/>
              </p:nvSpPr>
              <p:spPr bwMode="auto">
                <a:xfrm>
                  <a:off x="6624" y="10224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195"/>
                <p:cNvSpPr>
                  <a:spLocks noChangeShapeType="1"/>
                </p:cNvSpPr>
                <p:nvPr/>
              </p:nvSpPr>
              <p:spPr bwMode="auto">
                <a:xfrm>
                  <a:off x="4752" y="8640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196"/>
                <p:cNvSpPr>
                  <a:spLocks noChangeShapeType="1"/>
                </p:cNvSpPr>
                <p:nvPr/>
              </p:nvSpPr>
              <p:spPr bwMode="auto">
                <a:xfrm>
                  <a:off x="4320" y="936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197"/>
                <p:cNvSpPr>
                  <a:spLocks noChangeShapeType="1"/>
                </p:cNvSpPr>
                <p:nvPr/>
              </p:nvSpPr>
              <p:spPr bwMode="auto">
                <a:xfrm>
                  <a:off x="4608" y="1022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198"/>
                <p:cNvSpPr>
                  <a:spLocks noChangeShapeType="1"/>
                </p:cNvSpPr>
                <p:nvPr/>
              </p:nvSpPr>
              <p:spPr bwMode="auto">
                <a:xfrm>
                  <a:off x="4608" y="1022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199"/>
                <p:cNvSpPr>
                  <a:spLocks noChangeShapeType="1"/>
                </p:cNvSpPr>
                <p:nvPr/>
              </p:nvSpPr>
              <p:spPr bwMode="auto">
                <a:xfrm>
                  <a:off x="4608" y="10656"/>
                  <a:ext cx="2304" cy="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6912" y="10224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201"/>
                <p:cNvSpPr>
                  <a:spLocks noChangeShapeType="1"/>
                </p:cNvSpPr>
                <p:nvPr/>
              </p:nvSpPr>
              <p:spPr bwMode="auto">
                <a:xfrm flipV="1">
                  <a:off x="4752" y="8208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202"/>
                <p:cNvSpPr>
                  <a:spLocks noChangeShapeType="1"/>
                </p:cNvSpPr>
                <p:nvPr/>
              </p:nvSpPr>
              <p:spPr bwMode="auto">
                <a:xfrm>
                  <a:off x="4752" y="8208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203"/>
                <p:cNvSpPr>
                  <a:spLocks noChangeShapeType="1"/>
                </p:cNvSpPr>
                <p:nvPr/>
              </p:nvSpPr>
              <p:spPr bwMode="auto">
                <a:xfrm>
                  <a:off x="6768" y="8208"/>
                  <a:ext cx="0" cy="432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4320" y="8064"/>
                  <a:ext cx="0" cy="1296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205"/>
                <p:cNvSpPr>
                  <a:spLocks noChangeShapeType="1"/>
                </p:cNvSpPr>
                <p:nvPr/>
              </p:nvSpPr>
              <p:spPr bwMode="auto">
                <a:xfrm>
                  <a:off x="4320" y="8064"/>
                  <a:ext cx="2736" cy="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206"/>
                <p:cNvSpPr>
                  <a:spLocks noChangeShapeType="1"/>
                </p:cNvSpPr>
                <p:nvPr/>
              </p:nvSpPr>
              <p:spPr bwMode="auto">
                <a:xfrm>
                  <a:off x="7056" y="8064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207"/>
                <p:cNvSpPr>
                  <a:spLocks noChangeShapeType="1"/>
                </p:cNvSpPr>
                <p:nvPr/>
              </p:nvSpPr>
              <p:spPr bwMode="auto">
                <a:xfrm>
                  <a:off x="5616" y="8640"/>
                  <a:ext cx="720" cy="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208"/>
                <p:cNvSpPr>
                  <a:spLocks noChangeShapeType="1"/>
                </p:cNvSpPr>
                <p:nvPr/>
              </p:nvSpPr>
              <p:spPr bwMode="auto">
                <a:xfrm>
                  <a:off x="5616" y="8640"/>
                  <a:ext cx="576" cy="576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209"/>
                <p:cNvSpPr>
                  <a:spLocks noChangeShapeType="1"/>
                </p:cNvSpPr>
                <p:nvPr/>
              </p:nvSpPr>
              <p:spPr bwMode="auto">
                <a:xfrm>
                  <a:off x="5616" y="8784"/>
                  <a:ext cx="576" cy="144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210"/>
                <p:cNvSpPr>
                  <a:spLocks noChangeShapeType="1"/>
                </p:cNvSpPr>
                <p:nvPr/>
              </p:nvSpPr>
              <p:spPr bwMode="auto">
                <a:xfrm flipV="1">
                  <a:off x="5616" y="8784"/>
                  <a:ext cx="576" cy="576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211"/>
                <p:cNvSpPr>
                  <a:spLocks noChangeShapeType="1"/>
                </p:cNvSpPr>
                <p:nvPr/>
              </p:nvSpPr>
              <p:spPr bwMode="auto">
                <a:xfrm>
                  <a:off x="5616" y="9360"/>
                  <a:ext cx="432" cy="864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212"/>
                <p:cNvSpPr>
                  <a:spLocks noChangeShapeType="1"/>
                </p:cNvSpPr>
                <p:nvPr/>
              </p:nvSpPr>
              <p:spPr bwMode="auto">
                <a:xfrm>
                  <a:off x="5616" y="9360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213"/>
                <p:cNvSpPr>
                  <a:spLocks noChangeShapeType="1"/>
                </p:cNvSpPr>
                <p:nvPr/>
              </p:nvSpPr>
              <p:spPr bwMode="auto">
                <a:xfrm>
                  <a:off x="5616" y="1022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5616" y="9504"/>
                  <a:ext cx="576" cy="720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5616" y="8928"/>
                  <a:ext cx="576" cy="1296"/>
                </a:xfrm>
                <a:prstGeom prst="line">
                  <a:avLst/>
                </a:prstGeom>
                <a:noFill/>
                <a:ln w="9525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216"/>
              <p:cNvGrpSpPr>
                <a:grpSpLocks/>
              </p:cNvGrpSpPr>
              <p:nvPr/>
            </p:nvGrpSpPr>
            <p:grpSpPr bwMode="auto">
              <a:xfrm>
                <a:off x="9055" y="4610"/>
                <a:ext cx="1035" cy="1216"/>
                <a:chOff x="8928" y="6048"/>
                <a:chExt cx="2304" cy="2880"/>
              </a:xfrm>
            </p:grpSpPr>
            <p:sp>
              <p:nvSpPr>
                <p:cNvPr id="22" name="Oval 217"/>
                <p:cNvSpPr>
                  <a:spLocks noChangeArrowheads="1"/>
                </p:cNvSpPr>
                <p:nvPr/>
              </p:nvSpPr>
              <p:spPr bwMode="auto">
                <a:xfrm>
                  <a:off x="10224" y="8208"/>
                  <a:ext cx="288" cy="72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3" name="Oval 218"/>
                <p:cNvSpPr>
                  <a:spLocks noChangeArrowheads="1"/>
                </p:cNvSpPr>
                <p:nvPr/>
              </p:nvSpPr>
              <p:spPr bwMode="auto">
                <a:xfrm>
                  <a:off x="10368" y="6048"/>
                  <a:ext cx="288" cy="72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grpSp>
              <p:nvGrpSpPr>
                <p:cNvPr id="24" name="Group 219"/>
                <p:cNvGrpSpPr>
                  <a:grpSpLocks/>
                </p:cNvGrpSpPr>
                <p:nvPr/>
              </p:nvGrpSpPr>
              <p:grpSpPr bwMode="auto">
                <a:xfrm>
                  <a:off x="8928" y="6624"/>
                  <a:ext cx="1728" cy="432"/>
                  <a:chOff x="8928" y="6624"/>
                  <a:chExt cx="1728" cy="432"/>
                </a:xfrm>
              </p:grpSpPr>
              <p:sp>
                <p:nvSpPr>
                  <p:cNvPr id="34" name="Oval 220"/>
                  <p:cNvSpPr>
                    <a:spLocks noChangeArrowheads="1"/>
                  </p:cNvSpPr>
                  <p:nvPr/>
                </p:nvSpPr>
                <p:spPr bwMode="auto">
                  <a:xfrm>
                    <a:off x="9216" y="6624"/>
                    <a:ext cx="1296" cy="432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rgbClr val="CC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5" name="Oval 22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8928" y="6624"/>
                    <a:ext cx="432" cy="432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rgbClr val="CC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6" name="Oval 22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0224" y="6624"/>
                    <a:ext cx="432" cy="432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rgbClr val="CC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5" name="Group 223"/>
                <p:cNvGrpSpPr>
                  <a:grpSpLocks/>
                </p:cNvGrpSpPr>
                <p:nvPr/>
              </p:nvGrpSpPr>
              <p:grpSpPr bwMode="auto">
                <a:xfrm>
                  <a:off x="8928" y="7920"/>
                  <a:ext cx="1728" cy="432"/>
                  <a:chOff x="8928" y="6624"/>
                  <a:chExt cx="1728" cy="432"/>
                </a:xfrm>
              </p:grpSpPr>
              <p:sp>
                <p:nvSpPr>
                  <p:cNvPr id="31" name="Oval 224"/>
                  <p:cNvSpPr>
                    <a:spLocks noChangeArrowheads="1"/>
                  </p:cNvSpPr>
                  <p:nvPr/>
                </p:nvSpPr>
                <p:spPr bwMode="auto">
                  <a:xfrm>
                    <a:off x="9216" y="6624"/>
                    <a:ext cx="1296" cy="432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rgbClr val="CC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2" name="Oval 22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8928" y="6624"/>
                    <a:ext cx="432" cy="432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rgbClr val="CC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  <p:sp>
                <p:nvSpPr>
                  <p:cNvPr id="33" name="Oval 22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0224" y="6624"/>
                    <a:ext cx="432" cy="432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rgbClr val="CC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26" name="Freeform 227"/>
                <p:cNvSpPr>
                  <a:spLocks/>
                </p:cNvSpPr>
                <p:nvPr/>
              </p:nvSpPr>
              <p:spPr bwMode="auto">
                <a:xfrm>
                  <a:off x="9120" y="7056"/>
                  <a:ext cx="1416" cy="912"/>
                </a:xfrm>
                <a:custGeom>
                  <a:avLst/>
                  <a:gdLst>
                    <a:gd name="T0" fmla="*/ 96 w 1416"/>
                    <a:gd name="T1" fmla="*/ 864 h 912"/>
                    <a:gd name="T2" fmla="*/ 240 w 1416"/>
                    <a:gd name="T3" fmla="*/ 432 h 912"/>
                    <a:gd name="T4" fmla="*/ 528 w 1416"/>
                    <a:gd name="T5" fmla="*/ 144 h 912"/>
                    <a:gd name="T6" fmla="*/ 1104 w 1416"/>
                    <a:gd name="T7" fmla="*/ 0 h 912"/>
                    <a:gd name="T8" fmla="*/ 1392 w 1416"/>
                    <a:gd name="T9" fmla="*/ 144 h 912"/>
                    <a:gd name="T10" fmla="*/ 1248 w 1416"/>
                    <a:gd name="T11" fmla="*/ 432 h 912"/>
                    <a:gd name="T12" fmla="*/ 816 w 1416"/>
                    <a:gd name="T13" fmla="*/ 720 h 912"/>
                    <a:gd name="T14" fmla="*/ 96 w 1416"/>
                    <a:gd name="T15" fmla="*/ 864 h 9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416"/>
                    <a:gd name="T25" fmla="*/ 0 h 912"/>
                    <a:gd name="T26" fmla="*/ 1416 w 1416"/>
                    <a:gd name="T27" fmla="*/ 912 h 9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416" h="912">
                      <a:moveTo>
                        <a:pt x="96" y="864"/>
                      </a:moveTo>
                      <a:cubicBezTo>
                        <a:pt x="0" y="816"/>
                        <a:pt x="168" y="552"/>
                        <a:pt x="240" y="432"/>
                      </a:cubicBezTo>
                      <a:cubicBezTo>
                        <a:pt x="312" y="312"/>
                        <a:pt x="384" y="216"/>
                        <a:pt x="528" y="144"/>
                      </a:cubicBezTo>
                      <a:cubicBezTo>
                        <a:pt x="672" y="72"/>
                        <a:pt x="960" y="0"/>
                        <a:pt x="1104" y="0"/>
                      </a:cubicBezTo>
                      <a:cubicBezTo>
                        <a:pt x="1248" y="0"/>
                        <a:pt x="1368" y="72"/>
                        <a:pt x="1392" y="144"/>
                      </a:cubicBezTo>
                      <a:cubicBezTo>
                        <a:pt x="1416" y="216"/>
                        <a:pt x="1344" y="336"/>
                        <a:pt x="1248" y="432"/>
                      </a:cubicBezTo>
                      <a:cubicBezTo>
                        <a:pt x="1152" y="528"/>
                        <a:pt x="984" y="648"/>
                        <a:pt x="816" y="720"/>
                      </a:cubicBezTo>
                      <a:cubicBezTo>
                        <a:pt x="648" y="792"/>
                        <a:pt x="192" y="912"/>
                        <a:pt x="96" y="864"/>
                      </a:cubicBezTo>
                      <a:close/>
                    </a:path>
                  </a:pathLst>
                </a:cu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7" name="Freeform 228"/>
                <p:cNvSpPr>
                  <a:spLocks/>
                </p:cNvSpPr>
                <p:nvPr/>
              </p:nvSpPr>
              <p:spPr bwMode="auto">
                <a:xfrm>
                  <a:off x="9192" y="7056"/>
                  <a:ext cx="1176" cy="1056"/>
                </a:xfrm>
                <a:custGeom>
                  <a:avLst/>
                  <a:gdLst>
                    <a:gd name="T0" fmla="*/ 24 w 1176"/>
                    <a:gd name="T1" fmla="*/ 0 h 1056"/>
                    <a:gd name="T2" fmla="*/ 24 w 1176"/>
                    <a:gd name="T3" fmla="*/ 288 h 1056"/>
                    <a:gd name="T4" fmla="*/ 168 w 1176"/>
                    <a:gd name="T5" fmla="*/ 576 h 1056"/>
                    <a:gd name="T6" fmla="*/ 888 w 1176"/>
                    <a:gd name="T7" fmla="*/ 1008 h 1056"/>
                    <a:gd name="T8" fmla="*/ 1176 w 1176"/>
                    <a:gd name="T9" fmla="*/ 864 h 10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6"/>
                    <a:gd name="T16" fmla="*/ 0 h 1056"/>
                    <a:gd name="T17" fmla="*/ 1176 w 1176"/>
                    <a:gd name="T18" fmla="*/ 1056 h 10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6" h="1056">
                      <a:moveTo>
                        <a:pt x="24" y="0"/>
                      </a:moveTo>
                      <a:cubicBezTo>
                        <a:pt x="12" y="96"/>
                        <a:pt x="0" y="192"/>
                        <a:pt x="24" y="288"/>
                      </a:cubicBezTo>
                      <a:cubicBezTo>
                        <a:pt x="48" y="384"/>
                        <a:pt x="24" y="456"/>
                        <a:pt x="168" y="576"/>
                      </a:cubicBezTo>
                      <a:cubicBezTo>
                        <a:pt x="312" y="696"/>
                        <a:pt x="720" y="960"/>
                        <a:pt x="888" y="1008"/>
                      </a:cubicBezTo>
                      <a:cubicBezTo>
                        <a:pt x="1056" y="1056"/>
                        <a:pt x="1116" y="960"/>
                        <a:pt x="1176" y="864"/>
                      </a:cubicBezTo>
                    </a:path>
                  </a:pathLst>
                </a:cu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8" name="Freeform 229"/>
                <p:cNvSpPr>
                  <a:spLocks/>
                </p:cNvSpPr>
                <p:nvPr/>
              </p:nvSpPr>
              <p:spPr bwMode="auto">
                <a:xfrm>
                  <a:off x="9360" y="6912"/>
                  <a:ext cx="1008" cy="1008"/>
                </a:xfrm>
                <a:custGeom>
                  <a:avLst/>
                  <a:gdLst>
                    <a:gd name="T0" fmla="*/ 0 w 1008"/>
                    <a:gd name="T1" fmla="*/ 0 h 1008"/>
                    <a:gd name="T2" fmla="*/ 576 w 1008"/>
                    <a:gd name="T3" fmla="*/ 288 h 1008"/>
                    <a:gd name="T4" fmla="*/ 1008 w 1008"/>
                    <a:gd name="T5" fmla="*/ 1008 h 1008"/>
                    <a:gd name="T6" fmla="*/ 0 60000 65536"/>
                    <a:gd name="T7" fmla="*/ 0 60000 65536"/>
                    <a:gd name="T8" fmla="*/ 0 60000 65536"/>
                    <a:gd name="T9" fmla="*/ 0 w 1008"/>
                    <a:gd name="T10" fmla="*/ 0 h 1008"/>
                    <a:gd name="T11" fmla="*/ 1008 w 1008"/>
                    <a:gd name="T12" fmla="*/ 1008 h 10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008" h="1008">
                      <a:moveTo>
                        <a:pt x="0" y="0"/>
                      </a:moveTo>
                      <a:cubicBezTo>
                        <a:pt x="204" y="60"/>
                        <a:pt x="408" y="120"/>
                        <a:pt x="576" y="288"/>
                      </a:cubicBezTo>
                      <a:cubicBezTo>
                        <a:pt x="744" y="456"/>
                        <a:pt x="936" y="888"/>
                        <a:pt x="1008" y="1008"/>
                      </a:cubicBezTo>
                    </a:path>
                  </a:pathLst>
                </a:custGeom>
                <a:solidFill>
                  <a:schemeClr val="hlink"/>
                </a:solidFill>
                <a:ln w="12700">
                  <a:solidFill>
                    <a:srgbClr val="CC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29" name="Line 230"/>
                <p:cNvSpPr>
                  <a:spLocks noChangeShapeType="1"/>
                </p:cNvSpPr>
                <p:nvPr/>
              </p:nvSpPr>
              <p:spPr bwMode="auto">
                <a:xfrm>
                  <a:off x="10656" y="6912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231"/>
                <p:cNvSpPr>
                  <a:spLocks noChangeShapeType="1"/>
                </p:cNvSpPr>
                <p:nvPr/>
              </p:nvSpPr>
              <p:spPr bwMode="auto">
                <a:xfrm>
                  <a:off x="10656" y="8064"/>
                  <a:ext cx="576" cy="0"/>
                </a:xfrm>
                <a:prstGeom prst="line">
                  <a:avLst/>
                </a:prstGeom>
                <a:noFill/>
                <a:ln w="12700">
                  <a:solidFill>
                    <a:srgbClr val="CCFF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" name="Line 232"/>
              <p:cNvSpPr>
                <a:spLocks noChangeShapeType="1"/>
              </p:cNvSpPr>
              <p:nvPr/>
            </p:nvSpPr>
            <p:spPr bwMode="auto">
              <a:xfrm flipV="1">
                <a:off x="8450" y="3990"/>
                <a:ext cx="509" cy="327"/>
              </a:xfrm>
              <a:prstGeom prst="line">
                <a:avLst/>
              </a:prstGeom>
              <a:noFill/>
              <a:ln w="57150" cmpd="thinThick">
                <a:solidFill>
                  <a:srgbClr val="CCFF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33"/>
              <p:cNvSpPr>
                <a:spLocks noChangeShapeType="1"/>
              </p:cNvSpPr>
              <p:nvPr/>
            </p:nvSpPr>
            <p:spPr bwMode="auto">
              <a:xfrm flipH="1" flipV="1">
                <a:off x="7382" y="3990"/>
                <a:ext cx="458" cy="327"/>
              </a:xfrm>
              <a:prstGeom prst="line">
                <a:avLst/>
              </a:prstGeom>
              <a:noFill/>
              <a:ln w="57150" cmpd="thickThin">
                <a:solidFill>
                  <a:srgbClr val="CCFF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34"/>
              <p:cNvSpPr>
                <a:spLocks noChangeShapeType="1"/>
              </p:cNvSpPr>
              <p:nvPr/>
            </p:nvSpPr>
            <p:spPr bwMode="auto">
              <a:xfrm>
                <a:off x="8450" y="4644"/>
                <a:ext cx="509" cy="327"/>
              </a:xfrm>
              <a:prstGeom prst="line">
                <a:avLst/>
              </a:prstGeom>
              <a:noFill/>
              <a:ln w="57150" cmpd="thickThin">
                <a:solidFill>
                  <a:srgbClr val="CCFF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35"/>
              <p:cNvSpPr>
                <a:spLocks noChangeShapeType="1"/>
              </p:cNvSpPr>
              <p:nvPr/>
            </p:nvSpPr>
            <p:spPr bwMode="auto">
              <a:xfrm flipH="1">
                <a:off x="7433" y="4699"/>
                <a:ext cx="407" cy="272"/>
              </a:xfrm>
              <a:prstGeom prst="line">
                <a:avLst/>
              </a:prstGeom>
              <a:noFill/>
              <a:ln w="57150" cmpd="thinThick">
                <a:solidFill>
                  <a:srgbClr val="CCFF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36"/>
              <p:cNvSpPr>
                <a:spLocks noChangeShapeType="1"/>
              </p:cNvSpPr>
              <p:nvPr/>
            </p:nvSpPr>
            <p:spPr bwMode="auto">
              <a:xfrm flipV="1">
                <a:off x="8145" y="3663"/>
                <a:ext cx="0" cy="490"/>
              </a:xfrm>
              <a:prstGeom prst="line">
                <a:avLst/>
              </a:prstGeom>
              <a:noFill/>
              <a:ln w="57150" cmpd="thinThick">
                <a:solidFill>
                  <a:srgbClr val="CCFF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37"/>
              <p:cNvSpPr>
                <a:spLocks noChangeShapeType="1"/>
              </p:cNvSpPr>
              <p:nvPr/>
            </p:nvSpPr>
            <p:spPr bwMode="auto">
              <a:xfrm>
                <a:off x="8145" y="4862"/>
                <a:ext cx="0" cy="381"/>
              </a:xfrm>
              <a:prstGeom prst="line">
                <a:avLst/>
              </a:prstGeom>
              <a:noFill/>
              <a:ln w="57150" cmpd="thinThick">
                <a:solidFill>
                  <a:srgbClr val="CCFF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7" name="Picture 23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9" y="2341"/>
              <a:ext cx="405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69"/>
            <p:cNvSpPr txBox="1">
              <a:spLocks noChangeArrowheads="1"/>
            </p:cNvSpPr>
            <p:nvPr/>
          </p:nvSpPr>
          <p:spPr bwMode="auto">
            <a:xfrm>
              <a:off x="3442" y="1389"/>
              <a:ext cx="21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1" dirty="0">
                  <a:solidFill>
                    <a:schemeClr val="bg1"/>
                  </a:solidFill>
                  <a:latin typeface="Calibri" pitchFamily="34" charset="0"/>
                </a:rPr>
                <a:t>Brain-Like Computer</a:t>
              </a:r>
              <a:endParaRPr lang="ru-RU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Intelligent Data Analysis Example</a:t>
            </a:r>
            <a:endParaRPr lang="en-US" dirty="0"/>
          </a:p>
        </p:txBody>
      </p:sp>
      <p:grpSp>
        <p:nvGrpSpPr>
          <p:cNvPr id="52" name="Group 50"/>
          <p:cNvGrpSpPr>
            <a:grpSpLocks/>
          </p:cNvGrpSpPr>
          <p:nvPr/>
        </p:nvGrpSpPr>
        <p:grpSpPr bwMode="auto">
          <a:xfrm>
            <a:off x="-381000" y="1447800"/>
            <a:ext cx="7297738" cy="2971800"/>
            <a:chOff x="0" y="754"/>
            <a:chExt cx="4597" cy="1872"/>
          </a:xfrm>
        </p:grpSpPr>
        <p:sp>
          <p:nvSpPr>
            <p:cNvPr id="53" name="WordArt 17"/>
            <p:cNvSpPr>
              <a:spLocks noChangeArrowheads="1" noChangeShapeType="1" noTextEdit="1"/>
            </p:cNvSpPr>
            <p:nvPr/>
          </p:nvSpPr>
          <p:spPr bwMode="auto">
            <a:xfrm rot="-1994196">
              <a:off x="0" y="1434"/>
              <a:ext cx="2775" cy="216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sz="3600" kern="10" dirty="0" smtClean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solidFill>
                    <a:srgbClr val="FFFF99"/>
                  </a:solidFill>
                  <a:latin typeface="Arial"/>
                  <a:cs typeface="Arial"/>
                </a:rPr>
                <a:t>A Computational Finance </a:t>
              </a:r>
              <a:r>
                <a:rPr lang="en-US" sz="3600" kern="10" dirty="0"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solidFill>
                    <a:srgbClr val="FFFF99"/>
                  </a:solidFill>
                  <a:latin typeface="Arial"/>
                  <a:cs typeface="Arial"/>
                </a:rPr>
                <a:t>Experiment</a:t>
              </a:r>
            </a:p>
          </p:txBody>
        </p:sp>
        <p:grpSp>
          <p:nvGrpSpPr>
            <p:cNvPr id="54" name="Group 47"/>
            <p:cNvGrpSpPr>
              <a:grpSpLocks/>
            </p:cNvGrpSpPr>
            <p:nvPr/>
          </p:nvGrpSpPr>
          <p:grpSpPr bwMode="auto">
            <a:xfrm>
              <a:off x="492" y="754"/>
              <a:ext cx="4105" cy="1872"/>
              <a:chOff x="492" y="787"/>
              <a:chExt cx="4105" cy="1872"/>
            </a:xfrm>
          </p:grpSpPr>
          <p:grpSp>
            <p:nvGrpSpPr>
              <p:cNvPr id="55" name="Group 18"/>
              <p:cNvGrpSpPr>
                <a:grpSpLocks/>
              </p:cNvGrpSpPr>
              <p:nvPr/>
            </p:nvGrpSpPr>
            <p:grpSpPr bwMode="auto">
              <a:xfrm>
                <a:off x="492" y="787"/>
                <a:ext cx="3313" cy="1872"/>
                <a:chOff x="981" y="2704"/>
                <a:chExt cx="8280" cy="4680"/>
              </a:xfrm>
            </p:grpSpPr>
            <p:grpSp>
              <p:nvGrpSpPr>
                <p:cNvPr id="62" name="Group 19"/>
                <p:cNvGrpSpPr>
                  <a:grpSpLocks/>
                </p:cNvGrpSpPr>
                <p:nvPr/>
              </p:nvGrpSpPr>
              <p:grpSpPr bwMode="auto">
                <a:xfrm>
                  <a:off x="2241" y="3064"/>
                  <a:ext cx="7020" cy="4320"/>
                  <a:chOff x="1161" y="3064"/>
                  <a:chExt cx="7020" cy="4320"/>
                </a:xfrm>
              </p:grpSpPr>
              <p:sp>
                <p:nvSpPr>
                  <p:cNvPr id="64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61" y="5944"/>
                    <a:ext cx="2340" cy="14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FFFF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pPr algn="ctr"/>
                    <a:r>
                      <a:rPr lang="ru-RU" b="1" dirty="0">
                        <a:latin typeface="Calibri" pitchFamily="34" charset="0"/>
                      </a:rPr>
                      <a:t>Data</a:t>
                    </a:r>
                  </a:p>
                  <a:p>
                    <a:pPr algn="ctr"/>
                    <a:r>
                      <a:rPr lang="ru-RU" b="1" dirty="0">
                        <a:latin typeface="Calibri" pitchFamily="34" charset="0"/>
                      </a:rPr>
                      <a:t>Acquisition</a:t>
                    </a:r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65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01" y="4504"/>
                    <a:ext cx="2340" cy="1440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FFFF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pPr algn="ctr"/>
                    <a:r>
                      <a:rPr lang="ru-RU" b="1" dirty="0">
                        <a:latin typeface="Calibri" pitchFamily="34" charset="0"/>
                      </a:rPr>
                      <a:t>Data</a:t>
                    </a:r>
                  </a:p>
                  <a:p>
                    <a:pPr algn="ctr"/>
                    <a:r>
                      <a:rPr lang="ru-RU" b="1" dirty="0">
                        <a:latin typeface="Calibri" pitchFamily="34" charset="0"/>
                      </a:rPr>
                      <a:t>Analysis</a:t>
                    </a:r>
                    <a:endParaRPr lang="ru-RU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66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41" y="3064"/>
                    <a:ext cx="2340" cy="1444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miter lim="800000"/>
                    <a:headEnd/>
                    <a:tailEnd/>
                  </a:ln>
                  <a:scene3d>
                    <a:camera prst="legacyObliqueTopRight"/>
                    <a:lightRig rig="legacyFlat3" dir="b"/>
                  </a:scene3d>
                  <a:sp3d extrusionH="430200" prstMaterial="legacyMatte">
                    <a:bevelT w="13500" h="13500" prst="angle"/>
                    <a:bevelB w="13500" h="13500" prst="angle"/>
                    <a:extrusionClr>
                      <a:srgbClr val="FFFFFF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pPr algn="ctr"/>
                    <a:r>
                      <a:rPr lang="ru-RU" sz="1200" b="1">
                        <a:latin typeface="Calibri" pitchFamily="34" charset="0"/>
                      </a:rPr>
                      <a:t>Interpretation </a:t>
                    </a:r>
                  </a:p>
                  <a:p>
                    <a:pPr algn="ctr"/>
                    <a:r>
                      <a:rPr lang="ru-RU" sz="1200" b="1">
                        <a:latin typeface="Calibri" pitchFamily="34" charset="0"/>
                      </a:rPr>
                      <a:t>and </a:t>
                    </a:r>
                  </a:p>
                  <a:p>
                    <a:pPr algn="ctr"/>
                    <a:r>
                      <a:rPr lang="ru-RU" sz="1200" b="1">
                        <a:latin typeface="Calibri" pitchFamily="34" charset="0"/>
                      </a:rPr>
                      <a:t>Decision  Making</a:t>
                    </a:r>
                    <a:endParaRPr lang="ru-RU">
                      <a:latin typeface="Calibri" pitchFamily="34" charset="0"/>
                    </a:endParaRPr>
                  </a:p>
                </p:txBody>
              </p:sp>
            </p:grpSp>
            <p:sp>
              <p:nvSpPr>
                <p:cNvPr id="63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981" y="2704"/>
                  <a:ext cx="5760" cy="4140"/>
                </a:xfrm>
                <a:prstGeom prst="line">
                  <a:avLst/>
                </a:prstGeom>
                <a:noFill/>
                <a:ln w="57150" cmpd="thickThin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6" name="Line 24"/>
              <p:cNvSpPr>
                <a:spLocks noChangeShapeType="1"/>
              </p:cNvSpPr>
              <p:nvPr/>
            </p:nvSpPr>
            <p:spPr bwMode="auto">
              <a:xfrm>
                <a:off x="2005" y="2299"/>
                <a:ext cx="288" cy="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5"/>
              <p:cNvSpPr>
                <a:spLocks noChangeShapeType="1"/>
              </p:cNvSpPr>
              <p:nvPr/>
            </p:nvSpPr>
            <p:spPr bwMode="auto">
              <a:xfrm>
                <a:off x="2920" y="1733"/>
                <a:ext cx="288" cy="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6"/>
              <p:cNvSpPr>
                <a:spLocks noChangeShapeType="1"/>
              </p:cNvSpPr>
              <p:nvPr/>
            </p:nvSpPr>
            <p:spPr bwMode="auto">
              <a:xfrm>
                <a:off x="3884" y="1144"/>
                <a:ext cx="288" cy="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 Box 27"/>
              <p:cNvSpPr txBox="1">
                <a:spLocks noChangeArrowheads="1"/>
              </p:cNvSpPr>
              <p:nvPr/>
            </p:nvSpPr>
            <p:spPr bwMode="auto">
              <a:xfrm>
                <a:off x="2077" y="2083"/>
                <a:ext cx="792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 b="1">
                    <a:latin typeface="Calibri" pitchFamily="34" charset="0"/>
                  </a:rPr>
                  <a:t>Signals</a:t>
                </a:r>
              </a:p>
              <a:p>
                <a:pPr algn="ctr"/>
                <a:r>
                  <a:rPr lang="ru-RU" sz="1200" b="1">
                    <a:latin typeface="Calibri" pitchFamily="34" charset="0"/>
                  </a:rPr>
                  <a:t>&amp;</a:t>
                </a:r>
              </a:p>
              <a:p>
                <a:pPr algn="ctr"/>
                <a:r>
                  <a:rPr lang="ru-RU" sz="1200" b="1">
                    <a:latin typeface="Calibri" pitchFamily="34" charset="0"/>
                  </a:rPr>
                  <a:t>parameters</a:t>
                </a:r>
                <a:endParaRPr lang="ru-RU" b="1">
                  <a:latin typeface="Calibri" pitchFamily="34" charset="0"/>
                </a:endParaRPr>
              </a:p>
            </p:txBody>
          </p:sp>
          <p:sp>
            <p:nvSpPr>
              <p:cNvPr id="60" name="Text Box 28"/>
              <p:cNvSpPr txBox="1">
                <a:spLocks noChangeArrowheads="1"/>
              </p:cNvSpPr>
              <p:nvPr/>
            </p:nvSpPr>
            <p:spPr bwMode="auto">
              <a:xfrm>
                <a:off x="3013" y="1507"/>
                <a:ext cx="956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 b="1">
                    <a:latin typeface="Calibri" pitchFamily="34" charset="0"/>
                  </a:rPr>
                  <a:t>Characteristics</a:t>
                </a:r>
              </a:p>
              <a:p>
                <a:pPr algn="ctr"/>
                <a:r>
                  <a:rPr lang="ru-RU" sz="1200" b="1">
                    <a:latin typeface="Calibri" pitchFamily="34" charset="0"/>
                  </a:rPr>
                  <a:t>&amp;</a:t>
                </a:r>
              </a:p>
              <a:p>
                <a:pPr algn="ctr"/>
                <a:r>
                  <a:rPr lang="ru-RU" sz="1200" b="1">
                    <a:latin typeface="Calibri" pitchFamily="34" charset="0"/>
                  </a:rPr>
                  <a:t>Estimations</a:t>
                </a:r>
                <a:endParaRPr lang="ru-RU" b="1">
                  <a:latin typeface="Calibri" pitchFamily="34" charset="0"/>
                </a:endParaRPr>
              </a:p>
            </p:txBody>
          </p:sp>
          <p:sp>
            <p:nvSpPr>
              <p:cNvPr id="61" name="Text Box 29"/>
              <p:cNvSpPr txBox="1">
                <a:spLocks noChangeArrowheads="1"/>
              </p:cNvSpPr>
              <p:nvPr/>
            </p:nvSpPr>
            <p:spPr bwMode="auto">
              <a:xfrm>
                <a:off x="3860" y="928"/>
                <a:ext cx="737" cy="5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200" b="1">
                    <a:latin typeface="Calibri" pitchFamily="34" charset="0"/>
                  </a:rPr>
                  <a:t>Rules</a:t>
                </a:r>
              </a:p>
              <a:p>
                <a:pPr algn="ctr"/>
                <a:r>
                  <a:rPr lang="ru-RU" sz="1200" b="1">
                    <a:latin typeface="Calibri" pitchFamily="34" charset="0"/>
                  </a:rPr>
                  <a:t>&amp;</a:t>
                </a:r>
              </a:p>
              <a:p>
                <a:pPr algn="ctr"/>
                <a:r>
                  <a:rPr lang="ru-RU" sz="1200" b="1">
                    <a:latin typeface="Calibri" pitchFamily="34" charset="0"/>
                  </a:rPr>
                  <a:t>Knowledge</a:t>
                </a:r>
              </a:p>
              <a:p>
                <a:pPr algn="ctr"/>
                <a:r>
                  <a:rPr lang="ru-RU" sz="1200" b="1">
                    <a:latin typeface="Calibri" pitchFamily="34" charset="0"/>
                  </a:rPr>
                  <a:t>Productions</a:t>
                </a:r>
                <a:endParaRPr lang="ru-RU" b="1">
                  <a:latin typeface="Calibri" pitchFamily="34" charset="0"/>
                </a:endParaRPr>
              </a:p>
            </p:txBody>
          </p:sp>
        </p:grpSp>
      </p:grpSp>
      <p:grpSp>
        <p:nvGrpSpPr>
          <p:cNvPr id="67" name="Group 49"/>
          <p:cNvGrpSpPr>
            <a:grpSpLocks/>
          </p:cNvGrpSpPr>
          <p:nvPr/>
        </p:nvGrpSpPr>
        <p:grpSpPr bwMode="auto">
          <a:xfrm>
            <a:off x="2738438" y="3789363"/>
            <a:ext cx="6154737" cy="2736850"/>
            <a:chOff x="1725" y="2387"/>
            <a:chExt cx="3877" cy="1724"/>
          </a:xfrm>
        </p:grpSpPr>
        <p:grpSp>
          <p:nvGrpSpPr>
            <p:cNvPr id="68" name="Group 31"/>
            <p:cNvGrpSpPr>
              <a:grpSpLocks/>
            </p:cNvGrpSpPr>
            <p:nvPr/>
          </p:nvGrpSpPr>
          <p:grpSpPr bwMode="auto">
            <a:xfrm>
              <a:off x="2076" y="3096"/>
              <a:ext cx="3008" cy="1013"/>
              <a:chOff x="2421" y="10980"/>
              <a:chExt cx="7518" cy="2872"/>
            </a:xfrm>
          </p:grpSpPr>
          <p:sp>
            <p:nvSpPr>
              <p:cNvPr id="81" name="Text Box 32"/>
              <p:cNvSpPr txBox="1">
                <a:spLocks noChangeArrowheads="1"/>
              </p:cNvSpPr>
              <p:nvPr/>
            </p:nvSpPr>
            <p:spPr bwMode="auto">
              <a:xfrm>
                <a:off x="2421" y="10984"/>
                <a:ext cx="1980" cy="10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sz="1200" b="1" dirty="0">
                    <a:solidFill>
                      <a:schemeClr val="tx1"/>
                    </a:solidFill>
                    <a:latin typeface="Calibri" pitchFamily="34" charset="0"/>
                  </a:rPr>
                  <a:t>Data</a:t>
                </a:r>
              </a:p>
              <a:p>
                <a:pPr algn="ctr"/>
                <a:r>
                  <a:rPr lang="ru-RU" sz="1200" b="1" dirty="0">
                    <a:solidFill>
                      <a:schemeClr val="tx1"/>
                    </a:solidFill>
                    <a:latin typeface="Calibri" pitchFamily="34" charset="0"/>
                  </a:rPr>
                  <a:t>Acquisition</a:t>
                </a:r>
                <a:endParaRPr lang="ru-RU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82" name="Text Box 33"/>
              <p:cNvSpPr txBox="1">
                <a:spLocks noChangeArrowheads="1"/>
              </p:cNvSpPr>
              <p:nvPr/>
            </p:nvSpPr>
            <p:spPr bwMode="auto">
              <a:xfrm>
                <a:off x="5190" y="10980"/>
                <a:ext cx="1980" cy="10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sz="1400" b="1" dirty="0">
                    <a:solidFill>
                      <a:schemeClr val="tx1"/>
                    </a:solidFill>
                    <a:latin typeface="Calibri" pitchFamily="34" charset="0"/>
                  </a:rPr>
                  <a:t>Data</a:t>
                </a:r>
              </a:p>
              <a:p>
                <a:pPr algn="ctr"/>
                <a:r>
                  <a:rPr lang="ru-RU" sz="1400" b="1" dirty="0">
                    <a:solidFill>
                      <a:schemeClr val="tx1"/>
                    </a:solidFill>
                    <a:latin typeface="Calibri" pitchFamily="34" charset="0"/>
                  </a:rPr>
                  <a:t>Analysis</a:t>
                </a:r>
              </a:p>
              <a:p>
                <a:endParaRPr lang="ru-RU" dirty="0">
                  <a:solidFill>
                    <a:srgbClr val="CC3300"/>
                  </a:solidFill>
                  <a:latin typeface="Calibri" pitchFamily="34" charset="0"/>
                </a:endParaRPr>
              </a:p>
            </p:txBody>
          </p:sp>
          <p:sp>
            <p:nvSpPr>
              <p:cNvPr id="83" name="Text Box 34"/>
              <p:cNvSpPr txBox="1">
                <a:spLocks noChangeArrowheads="1"/>
              </p:cNvSpPr>
              <p:nvPr/>
            </p:nvSpPr>
            <p:spPr bwMode="auto">
              <a:xfrm>
                <a:off x="7959" y="11006"/>
                <a:ext cx="1980" cy="10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sz="1400" b="1" dirty="0">
                    <a:solidFill>
                      <a:schemeClr val="tx1"/>
                    </a:solidFill>
                    <a:latin typeface="Calibri" pitchFamily="34" charset="0"/>
                  </a:rPr>
                  <a:t>Decision  Making</a:t>
                </a:r>
              </a:p>
              <a:p>
                <a:endParaRPr lang="ru-RU" dirty="0">
                  <a:solidFill>
                    <a:srgbClr val="CC3300"/>
                  </a:solidFill>
                  <a:latin typeface="Calibri" pitchFamily="34" charset="0"/>
                </a:endParaRPr>
              </a:p>
            </p:txBody>
          </p:sp>
          <p:sp>
            <p:nvSpPr>
              <p:cNvPr id="84" name="Text Box 35"/>
              <p:cNvSpPr txBox="1">
                <a:spLocks noChangeArrowheads="1"/>
              </p:cNvSpPr>
              <p:nvPr/>
            </p:nvSpPr>
            <p:spPr bwMode="auto">
              <a:xfrm>
                <a:off x="4758" y="12772"/>
                <a:ext cx="2883" cy="108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/>
                <a:r>
                  <a:rPr lang="ru-RU" sz="1400" b="1" dirty="0">
                    <a:solidFill>
                      <a:schemeClr val="tx1"/>
                    </a:solidFill>
                    <a:latin typeface="Calibri" pitchFamily="34" charset="0"/>
                  </a:rPr>
                  <a:t>Knowledge</a:t>
                </a:r>
              </a:p>
              <a:p>
                <a:pPr algn="ctr"/>
                <a:r>
                  <a:rPr lang="ru-RU" sz="1400" b="1" dirty="0">
                    <a:solidFill>
                      <a:schemeClr val="tx1"/>
                    </a:solidFill>
                    <a:latin typeface="Calibri" pitchFamily="34" charset="0"/>
                  </a:rPr>
                  <a:t>Base</a:t>
                </a:r>
              </a:p>
              <a:p>
                <a:endParaRPr lang="ru-RU" dirty="0">
                  <a:solidFill>
                    <a:srgbClr val="CC3300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69" name="Line 39"/>
            <p:cNvSpPr>
              <a:spLocks noChangeShapeType="1"/>
            </p:cNvSpPr>
            <p:nvPr/>
          </p:nvSpPr>
          <p:spPr bwMode="auto">
            <a:xfrm>
              <a:off x="1725" y="3290"/>
              <a:ext cx="360" cy="1"/>
            </a:xfrm>
            <a:prstGeom prst="line">
              <a:avLst/>
            </a:prstGeom>
            <a:noFill/>
            <a:ln w="38100" cmpd="dbl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0" name="Group 48"/>
            <p:cNvGrpSpPr>
              <a:grpSpLocks/>
            </p:cNvGrpSpPr>
            <p:nvPr/>
          </p:nvGrpSpPr>
          <p:grpSpPr bwMode="auto">
            <a:xfrm>
              <a:off x="2442" y="2387"/>
              <a:ext cx="3160" cy="1539"/>
              <a:chOff x="2442" y="2387"/>
              <a:chExt cx="3160" cy="1539"/>
            </a:xfrm>
          </p:grpSpPr>
          <p:sp>
            <p:nvSpPr>
              <p:cNvPr id="71" name="Line 36"/>
              <p:cNvSpPr>
                <a:spLocks noChangeShapeType="1"/>
              </p:cNvSpPr>
              <p:nvPr/>
            </p:nvSpPr>
            <p:spPr bwMode="auto">
              <a:xfrm>
                <a:off x="5099" y="3290"/>
                <a:ext cx="503" cy="1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37"/>
              <p:cNvSpPr>
                <a:spLocks noChangeShapeType="1"/>
              </p:cNvSpPr>
              <p:nvPr/>
            </p:nvSpPr>
            <p:spPr bwMode="auto">
              <a:xfrm>
                <a:off x="5315" y="3290"/>
                <a:ext cx="0" cy="635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38"/>
              <p:cNvSpPr>
                <a:spLocks noChangeShapeType="1"/>
              </p:cNvSpPr>
              <p:nvPr/>
            </p:nvSpPr>
            <p:spPr bwMode="auto">
              <a:xfrm flipH="1">
                <a:off x="4163" y="3925"/>
                <a:ext cx="1152" cy="1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40"/>
              <p:cNvSpPr>
                <a:spLocks noChangeShapeType="1"/>
              </p:cNvSpPr>
              <p:nvPr/>
            </p:nvSpPr>
            <p:spPr bwMode="auto">
              <a:xfrm flipV="1">
                <a:off x="2444" y="3480"/>
                <a:ext cx="0" cy="445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41"/>
              <p:cNvSpPr>
                <a:spLocks noChangeShapeType="1"/>
              </p:cNvSpPr>
              <p:nvPr/>
            </p:nvSpPr>
            <p:spPr bwMode="auto">
              <a:xfrm>
                <a:off x="2442" y="3925"/>
                <a:ext cx="576" cy="1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42"/>
              <p:cNvSpPr>
                <a:spLocks noChangeShapeType="1"/>
              </p:cNvSpPr>
              <p:nvPr/>
            </p:nvSpPr>
            <p:spPr bwMode="auto">
              <a:xfrm>
                <a:off x="2873" y="3290"/>
                <a:ext cx="289" cy="1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43"/>
              <p:cNvSpPr>
                <a:spLocks noChangeShapeType="1"/>
              </p:cNvSpPr>
              <p:nvPr/>
            </p:nvSpPr>
            <p:spPr bwMode="auto">
              <a:xfrm>
                <a:off x="4022" y="3290"/>
                <a:ext cx="288" cy="1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Oval 44"/>
              <p:cNvSpPr>
                <a:spLocks noChangeArrowheads="1"/>
              </p:cNvSpPr>
              <p:nvPr/>
            </p:nvSpPr>
            <p:spPr bwMode="auto">
              <a:xfrm>
                <a:off x="3083" y="2718"/>
                <a:ext cx="2447" cy="1143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79" name="Line 45"/>
              <p:cNvSpPr>
                <a:spLocks noChangeShapeType="1"/>
              </p:cNvSpPr>
              <p:nvPr/>
            </p:nvSpPr>
            <p:spPr bwMode="auto">
              <a:xfrm flipV="1">
                <a:off x="3592" y="3480"/>
                <a:ext cx="0" cy="254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Text Box 46"/>
              <p:cNvSpPr txBox="1">
                <a:spLocks noChangeArrowheads="1"/>
              </p:cNvSpPr>
              <p:nvPr/>
            </p:nvSpPr>
            <p:spPr bwMode="auto">
              <a:xfrm>
                <a:off x="3243" y="2387"/>
                <a:ext cx="2132" cy="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b="1">
                    <a:solidFill>
                      <a:srgbClr val="0000FF"/>
                    </a:solidFill>
                    <a:latin typeface="Calibri" pitchFamily="34" charset="0"/>
                  </a:rPr>
                  <a:t>Adaptive Machine Learning</a:t>
                </a:r>
              </a:p>
              <a:p>
                <a:pPr algn="ctr"/>
                <a:r>
                  <a:rPr lang="ru-RU" b="1">
                    <a:solidFill>
                      <a:srgbClr val="0000FF"/>
                    </a:solidFill>
                    <a:latin typeface="Calibri" pitchFamily="34" charset="0"/>
                  </a:rPr>
                  <a:t>via Neural Network</a:t>
                </a:r>
                <a:endParaRPr lang="ru-RU">
                  <a:solidFill>
                    <a:srgbClr val="0000FF"/>
                  </a:solidFill>
                  <a:latin typeface="Calibri" pitchFamily="34" charset="0"/>
                </a:endParaRPr>
              </a:p>
              <a:p>
                <a:endParaRPr lang="ru-RU">
                  <a:latin typeface="Calibri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3600" dirty="0" smtClean="0"/>
              <a:t>WinORS</a:t>
            </a:r>
            <a:r>
              <a:rPr lang="en-US" sz="1800" dirty="0" smtClean="0"/>
              <a:t>e-AI</a:t>
            </a:r>
          </a:p>
          <a:p>
            <a:endParaRPr lang="en-US" sz="1800" dirty="0" smtClean="0"/>
          </a:p>
          <a:p>
            <a:r>
              <a:rPr lang="en-US" sz="1800" dirty="0" smtClean="0"/>
              <a:t>Windows Operating Research System with e-data and artificial intelligence capabilities </a:t>
            </a:r>
          </a:p>
          <a:p>
            <a:endParaRPr lang="en-US" sz="1800" dirty="0" smtClean="0"/>
          </a:p>
          <a:p>
            <a:r>
              <a:rPr lang="en-US" sz="1800" dirty="0" smtClean="0"/>
              <a:t>Developed by NKD-Group, Inc.</a:t>
            </a:r>
            <a:endParaRPr lang="en-US" sz="1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Artificial Neural Network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43137"/>
            <a:ext cx="2763504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379</TotalTime>
  <Words>613</Words>
  <Application>Microsoft Office PowerPoint</Application>
  <PresentationFormat>On-screen Show (4:3)</PresentationFormat>
  <Paragraphs>187</Paragraphs>
  <Slides>23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Concourse</vt:lpstr>
      <vt:lpstr>Bond Volatility Transmissions Between U.S. and European Government Bond Markets</vt:lpstr>
      <vt:lpstr>Agenda</vt:lpstr>
      <vt:lpstr>Artificial Neural Network (ANN)</vt:lpstr>
      <vt:lpstr>Principles of Brain Processing</vt:lpstr>
      <vt:lpstr>Brain Computer</vt:lpstr>
      <vt:lpstr>Brain-like Computer</vt:lpstr>
      <vt:lpstr>Brain-like Computer</vt:lpstr>
      <vt:lpstr>Intelligent Data Analysis Example</vt:lpstr>
      <vt:lpstr>Artificial Neural Network</vt:lpstr>
      <vt:lpstr>Neural Network Process</vt:lpstr>
      <vt:lpstr>Training and Validating</vt:lpstr>
      <vt:lpstr>Radial Basis Function tabs</vt:lpstr>
      <vt:lpstr>Artificial Neural Network</vt:lpstr>
      <vt:lpstr>Background</vt:lpstr>
      <vt:lpstr>Selection of Variables</vt:lpstr>
      <vt:lpstr>Germany</vt:lpstr>
      <vt:lpstr>Sweden</vt:lpstr>
      <vt:lpstr>Spain</vt:lpstr>
      <vt:lpstr>Slovenia</vt:lpstr>
      <vt:lpstr>Principal Component Analysis</vt:lpstr>
      <vt:lpstr>Conclusions</vt:lpstr>
      <vt:lpstr>Questions</vt:lpstr>
      <vt:lpstr>Thank You</vt:lpstr>
    </vt:vector>
  </TitlesOfParts>
  <Company>University of Rhode Island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 Slides</dc:title>
  <dc:creator>Trader</dc:creator>
  <cp:lastModifiedBy>Seth</cp:lastModifiedBy>
  <cp:revision>16</cp:revision>
  <dcterms:created xsi:type="dcterms:W3CDTF">2011-04-25T17:08:42Z</dcterms:created>
  <dcterms:modified xsi:type="dcterms:W3CDTF">2011-05-12T23:45:10Z</dcterms:modified>
</cp:coreProperties>
</file>