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D37238-D00D-4C19-92B1-F61A41A3E049}" type="datetimeFigureOut">
              <a:rPr lang="en-US" smtClean="0"/>
              <a:pPr/>
              <a:t>4/29/2008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A5000-26EA-4975-8EF0-DC021CF99D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6A5000-26EA-4975-8EF0-DC021CF99DD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DFE4638-0DA8-4F6F-96BD-C7FEE1532394}" type="datetimeFigureOut">
              <a:rPr lang="en-US" smtClean="0"/>
              <a:pPr/>
              <a:t>4/29/2008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A3523F6-D177-4100-A66C-833405C6F4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FE4638-0DA8-4F6F-96BD-C7FEE1532394}"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FE4638-0DA8-4F6F-96BD-C7FEE1532394}"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DFE4638-0DA8-4F6F-96BD-C7FEE1532394}" type="datetimeFigureOut">
              <a:rPr lang="en-US" smtClean="0"/>
              <a:pPr/>
              <a:t>4/29/2008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A3523F6-D177-4100-A66C-833405C6F4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DFE4638-0DA8-4F6F-96BD-C7FEE1532394}" type="datetimeFigureOut">
              <a:rPr lang="en-US" smtClean="0"/>
              <a:pPr/>
              <a:t>4/29/2008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A3523F6-D177-4100-A66C-833405C6F45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DFE4638-0DA8-4F6F-96BD-C7FEE1532394}" type="datetimeFigureOut">
              <a:rPr lang="en-US" smtClean="0"/>
              <a:pPr/>
              <a:t>4/29/2008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DFE4638-0DA8-4F6F-96BD-C7FEE1532394}" type="datetimeFigureOut">
              <a:rPr lang="en-US" smtClean="0"/>
              <a:pPr/>
              <a:t>4/29/2008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A3523F6-D177-4100-A66C-833405C6F45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DFE4638-0DA8-4F6F-96BD-C7FEE1532394}" type="datetimeFigureOut">
              <a:rPr lang="en-US" smtClean="0"/>
              <a:pPr/>
              <a:t>4/29/2008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DFE4638-0DA8-4F6F-96BD-C7FEE1532394}" type="datetimeFigureOut">
              <a:rPr lang="en-US" smtClean="0"/>
              <a:pPr/>
              <a:t>4/29/2008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DFE4638-0DA8-4F6F-96BD-C7FEE1532394}" type="datetimeFigureOut">
              <a:rPr lang="en-US" smtClean="0"/>
              <a:pPr/>
              <a:t>4/29/2008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23F6-D177-4100-A66C-833405C6F4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DFE4638-0DA8-4F6F-96BD-C7FEE1532394}"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3523F6-D177-4100-A66C-833405C6F45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DFE4638-0DA8-4F6F-96BD-C7FEE1532394}" type="datetimeFigureOut">
              <a:rPr lang="en-US" smtClean="0"/>
              <a:pPr/>
              <a:t>4/29/2008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A3523F6-D177-4100-A66C-833405C6F45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mages.google.com/imgres?imgurl=http://www.woodwindandbrass.co.uk/acatalog/jupiter_euphonium_570L.jpg&amp;imgrefurl=http://www.woodwindandbrass.co.uk/acatalog/euphoniums_jupiter_courtois_weril.html&amp;h=375&amp;w=300&amp;sz=27&amp;hl=en&amp;start=8&amp;tbnid=aMx_LrN_gWYk-M:&amp;tbnh=122&amp;tbnw=98&amp;prev=/images?q=euphonium&amp;gbv=2&amp;hl=e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Maguire_ProjectAbstract.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openxmlformats.org/officeDocument/2006/relationships/hyperlink" Target="Comparison%20Paper%20on%20The%20Shepard.doc" TargetMode="External"/><Relationship Id="rId3" Type="http://schemas.openxmlformats.org/officeDocument/2006/relationships/hyperlink" Target="Shepard's%20Duet%20Original.doc" TargetMode="External"/><Relationship Id="rId7" Type="http://schemas.openxmlformats.org/officeDocument/2006/relationships/hyperlink" Target="01%20Track%2001.m4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01%20Shephard's%20Duet%20Electronics.m4a" TargetMode="External"/><Relationship Id="rId5" Type="http://schemas.openxmlformats.org/officeDocument/2006/relationships/hyperlink" Target="Shepard's%20Duet.docx" TargetMode="External"/><Relationship Id="rId4" Type="http://schemas.openxmlformats.org/officeDocument/2006/relationships/hyperlink" Target="03%20Berlioz_%20Symphonie%20Fantastique,%20O.m4a" TargetMode="External"/><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hyperlink" Target="http://images.google.com/imgres?imgurl=http://www.jsbach.net/images/jsbach.jpg&amp;imgrefurl=http://support.proboards.com/index.cgi?board=suggestions&amp;action=display&amp;thread=18647&amp;h=480&amp;w=357&amp;sz=38&amp;hl=en&amp;start=1&amp;tbnid=t-huxXklvfkc8M:&amp;tbnh=129&amp;tbnw=96&amp;prev=/images?q=j+s+bach&amp;gbv=2&amp;hl=en&amp;sa=G" TargetMode="External"/><Relationship Id="rId3" Type="http://schemas.openxmlformats.org/officeDocument/2006/relationships/hyperlink" Target="Chaconne%20Original.doc" TargetMode="External"/><Relationship Id="rId7" Type="http://schemas.openxmlformats.org/officeDocument/2006/relationships/hyperlink" Target="Comparison%20Paper%20on%20Chaconne%20fro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02%20Track%2002.m4a" TargetMode="External"/><Relationship Id="rId5" Type="http://schemas.openxmlformats.org/officeDocument/2006/relationships/hyperlink" Target="Chaconne,%20Euphonium%20Part.doc" TargetMode="External"/><Relationship Id="rId4" Type="http://schemas.openxmlformats.org/officeDocument/2006/relationships/hyperlink" Target="4-05%20Ciaccona.m4a" TargetMode="Externa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hyperlink" Target="Konzert%20Mvt.%20I%20-%20Recital.m4a" TargetMode="External"/><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Konzert%20Mvt.%20III%20-%20Recital.m4a" TargetMode="External"/><Relationship Id="rId4" Type="http://schemas.openxmlformats.org/officeDocument/2006/relationships/hyperlink" Target="Konzert%20Mvt.%20II%20-%20Recital.m4a"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Senior Honors Recital</a:t>
            </a:r>
            <a:endParaRPr lang="en-US" sz="4000" dirty="0"/>
          </a:p>
        </p:txBody>
      </p:sp>
      <p:sp>
        <p:nvSpPr>
          <p:cNvPr id="3" name="Subtitle 2"/>
          <p:cNvSpPr>
            <a:spLocks noGrp="1"/>
          </p:cNvSpPr>
          <p:nvPr>
            <p:ph type="subTitle" idx="1"/>
          </p:nvPr>
        </p:nvSpPr>
        <p:spPr/>
        <p:txBody>
          <a:bodyPr>
            <a:noAutofit/>
          </a:bodyPr>
          <a:lstStyle/>
          <a:p>
            <a:r>
              <a:rPr lang="en-US" sz="2800" dirty="0" smtClean="0"/>
              <a:t>Mark Maguire</a:t>
            </a:r>
          </a:p>
          <a:p>
            <a:r>
              <a:rPr lang="en-US" sz="2800" dirty="0" smtClean="0"/>
              <a:t>4 – 30 – 2008 </a:t>
            </a:r>
          </a:p>
          <a:p>
            <a:r>
              <a:rPr lang="en-US" sz="2800" dirty="0" smtClean="0"/>
              <a:t>Sponsor: Dr. Brian </a:t>
            </a:r>
            <a:r>
              <a:rPr lang="en-US" sz="2800" dirty="0" err="1" smtClean="0"/>
              <a:t>Cardany</a:t>
            </a:r>
            <a:endParaRPr lang="en-US" sz="2800" dirty="0"/>
          </a:p>
        </p:txBody>
      </p:sp>
      <p:pic>
        <p:nvPicPr>
          <p:cNvPr id="11270" name="Picture 6" descr="http://tbn0.google.com/images?q=tbn:aMx_LrN_gWYk-M:http://www.woodwindandbrass.co.uk/acatalog/jupiter_euphonium_570L.jpg">
            <a:hlinkClick r:id="rId3"/>
          </p:cNvPr>
          <p:cNvPicPr>
            <a:picLocks noChangeAspect="1" noChangeArrowheads="1"/>
          </p:cNvPicPr>
          <p:nvPr/>
        </p:nvPicPr>
        <p:blipFill>
          <a:blip r:embed="rId4"/>
          <a:srcRect/>
          <a:stretch>
            <a:fillRect/>
          </a:stretch>
        </p:blipFill>
        <p:spPr bwMode="auto">
          <a:xfrm>
            <a:off x="5562600" y="304800"/>
            <a:ext cx="3143250" cy="3913025"/>
          </a:xfrm>
          <a:prstGeom prst="rect">
            <a:avLst/>
          </a:prstGeom>
          <a:noFill/>
        </p:spPr>
      </p:pic>
      <p:sp>
        <p:nvSpPr>
          <p:cNvPr id="8" name="TextBox 7"/>
          <p:cNvSpPr txBox="1"/>
          <p:nvPr/>
        </p:nvSpPr>
        <p:spPr>
          <a:xfrm>
            <a:off x="5867400" y="4495800"/>
            <a:ext cx="2362200" cy="738664"/>
          </a:xfrm>
          <a:prstGeom prst="rect">
            <a:avLst/>
          </a:prstGeom>
          <a:noFill/>
        </p:spPr>
        <p:txBody>
          <a:bodyPr wrap="square" rtlCol="0">
            <a:spAutoFit/>
          </a:bodyPr>
          <a:lstStyle/>
          <a:p>
            <a:pPr algn="ctr"/>
            <a:r>
              <a:rPr lang="en-US" sz="1400" dirty="0" smtClean="0"/>
              <a:t>The euphonium invented in 1843 by Ferdinand </a:t>
            </a:r>
            <a:r>
              <a:rPr lang="en-US" sz="1400" dirty="0" err="1" smtClean="0"/>
              <a:t>Sommer</a:t>
            </a:r>
            <a:r>
              <a:rPr lang="en-US" sz="1400" dirty="0" smtClean="0"/>
              <a:t> de Weimer </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a:t>
            </a:r>
            <a:endParaRPr lang="en-US" dirty="0"/>
          </a:p>
        </p:txBody>
      </p:sp>
      <p:sp>
        <p:nvSpPr>
          <p:cNvPr id="3" name="Content Placeholder 2"/>
          <p:cNvSpPr>
            <a:spLocks noGrp="1"/>
          </p:cNvSpPr>
          <p:nvPr>
            <p:ph idx="1"/>
          </p:nvPr>
        </p:nvSpPr>
        <p:spPr/>
        <p:txBody>
          <a:bodyPr/>
          <a:lstStyle/>
          <a:p>
            <a:r>
              <a:rPr lang="en-US" dirty="0" smtClean="0">
                <a:hlinkClick r:id="rId3" action="ppaction://hlinkfile"/>
              </a:rPr>
              <a:t>Abstract</a:t>
            </a:r>
            <a:endParaRPr lang="en-US" dirty="0"/>
          </a:p>
        </p:txBody>
      </p:sp>
      <p:pic>
        <p:nvPicPr>
          <p:cNvPr id="8193" name="Picture 1" descr="5AC1D2AE"/>
          <p:cNvPicPr>
            <a:picLocks noChangeAspect="1" noChangeArrowheads="1"/>
          </p:cNvPicPr>
          <p:nvPr/>
        </p:nvPicPr>
        <p:blipFill>
          <a:blip r:embed="rId4"/>
          <a:srcRect/>
          <a:stretch>
            <a:fillRect/>
          </a:stretch>
        </p:blipFill>
        <p:spPr bwMode="auto">
          <a:xfrm>
            <a:off x="5334000" y="1295400"/>
            <a:ext cx="3152422" cy="4876800"/>
          </a:xfrm>
          <a:prstGeom prst="rect">
            <a:avLst/>
          </a:prstGeom>
          <a:noFill/>
          <a:ln w="9525">
            <a:noFill/>
            <a:miter lim="800000"/>
            <a:headEnd/>
            <a:tailEnd/>
          </a:ln>
        </p:spPr>
      </p:pic>
      <p:sp>
        <p:nvSpPr>
          <p:cNvPr id="7" name="TextBox 6"/>
          <p:cNvSpPr txBox="1"/>
          <p:nvPr/>
        </p:nvSpPr>
        <p:spPr>
          <a:xfrm>
            <a:off x="609600" y="2286000"/>
            <a:ext cx="4495800" cy="4801314"/>
          </a:xfrm>
          <a:prstGeom prst="rect">
            <a:avLst/>
          </a:prstGeom>
          <a:noFill/>
        </p:spPr>
        <p:txBody>
          <a:bodyPr wrap="square" rtlCol="0">
            <a:spAutoFit/>
          </a:bodyPr>
          <a:lstStyle/>
          <a:p>
            <a:r>
              <a:rPr lang="en-US" sz="1600" dirty="0" smtClean="0"/>
              <a:t>“Through college I was learning about the education process and how music education fits into a curriculum. It was all very interesting but I had never had much of an opportunity to write much music. Writing music was homework exercises for music theory classes. Practical, yet not emotional. As I started to plan for my senior recital and my honors project, I saw an opportunity to fulfill my desire to write music, specifically for my euphonium (Greek for </a:t>
            </a:r>
            <a:r>
              <a:rPr lang="en-US" sz="1600" i="1" dirty="0" smtClean="0"/>
              <a:t>sweetly sounded</a:t>
            </a:r>
            <a:r>
              <a:rPr lang="en-US" sz="1600" dirty="0" smtClean="0"/>
              <a:t>). The solo euphonium repertoire is so limited since the instrument has only existed for 140 years and its purpose in an ensemble is more functional and harmonic rather than melodic. There was a unique convergence of needs; a desire to write music, performing a recital, and completing my senior project.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Shepherd's Duet</a:t>
            </a:r>
            <a:endParaRPr lang="en-US" dirty="0"/>
          </a:p>
        </p:txBody>
      </p:sp>
      <p:sp>
        <p:nvSpPr>
          <p:cNvPr id="3" name="Content Placeholder 2"/>
          <p:cNvSpPr>
            <a:spLocks noGrp="1"/>
          </p:cNvSpPr>
          <p:nvPr>
            <p:ph idx="1"/>
          </p:nvPr>
        </p:nvSpPr>
        <p:spPr>
          <a:xfrm>
            <a:off x="304800" y="1554162"/>
            <a:ext cx="4724400" cy="4525963"/>
          </a:xfrm>
        </p:spPr>
        <p:txBody>
          <a:bodyPr>
            <a:normAutofit fontScale="92500" lnSpcReduction="20000"/>
          </a:bodyPr>
          <a:lstStyle/>
          <a:p>
            <a:r>
              <a:rPr lang="en-US" dirty="0" smtClean="0"/>
              <a:t>Hector Berlioz’s </a:t>
            </a:r>
            <a:r>
              <a:rPr lang="en-US" i="1" dirty="0" err="1" smtClean="0"/>
              <a:t>Symphonie</a:t>
            </a:r>
            <a:r>
              <a:rPr lang="en-US" i="1" dirty="0" smtClean="0"/>
              <a:t> </a:t>
            </a:r>
            <a:r>
              <a:rPr lang="en-US" i="1" dirty="0" err="1" smtClean="0"/>
              <a:t>Fantastique</a:t>
            </a:r>
            <a:r>
              <a:rPr lang="en-US" i="1" dirty="0" smtClean="0"/>
              <a:t> </a:t>
            </a:r>
            <a:r>
              <a:rPr lang="en-US" dirty="0" smtClean="0"/>
              <a:t> </a:t>
            </a:r>
            <a:r>
              <a:rPr lang="en-US" dirty="0" err="1" smtClean="0"/>
              <a:t>Mvt</a:t>
            </a:r>
            <a:r>
              <a:rPr lang="en-US" dirty="0" smtClean="0"/>
              <a:t>. III – </a:t>
            </a:r>
            <a:r>
              <a:rPr lang="en-US" i="1" dirty="0" smtClean="0"/>
              <a:t>In the Country</a:t>
            </a:r>
          </a:p>
          <a:p>
            <a:r>
              <a:rPr lang="en-US" i="1" dirty="0" smtClean="0">
                <a:hlinkClick r:id="rId3" action="ppaction://hlinkfile"/>
              </a:rPr>
              <a:t>Original Sheet Music</a:t>
            </a:r>
            <a:endParaRPr lang="en-US" i="1" dirty="0" smtClean="0"/>
          </a:p>
          <a:p>
            <a:r>
              <a:rPr lang="en-US" i="1" dirty="0" smtClean="0">
                <a:hlinkClick r:id="rId4" action="ppaction://hlinkfile"/>
              </a:rPr>
              <a:t>Recording of Original</a:t>
            </a:r>
            <a:endParaRPr lang="en-US" i="1" dirty="0" smtClean="0"/>
          </a:p>
          <a:p>
            <a:r>
              <a:rPr lang="en-US" i="1" dirty="0" smtClean="0">
                <a:hlinkClick r:id="rId5" action="ppaction://hlinkfile"/>
              </a:rPr>
              <a:t>Sheet Music</a:t>
            </a:r>
            <a:endParaRPr lang="en-US" i="1" dirty="0" smtClean="0"/>
          </a:p>
          <a:p>
            <a:r>
              <a:rPr lang="en-US" i="1" dirty="0" smtClean="0">
                <a:hlinkClick r:id="rId6" action="ppaction://hlinkfile"/>
              </a:rPr>
              <a:t>Recording of electronics</a:t>
            </a:r>
            <a:endParaRPr lang="en-US" i="1" dirty="0" smtClean="0"/>
          </a:p>
          <a:p>
            <a:r>
              <a:rPr lang="en-US" i="1" dirty="0" smtClean="0">
                <a:hlinkClick r:id="rId7" action="ppaction://hlinkfile"/>
              </a:rPr>
              <a:t>Recording of performance</a:t>
            </a:r>
            <a:endParaRPr lang="en-US" i="1" dirty="0" smtClean="0"/>
          </a:p>
          <a:p>
            <a:r>
              <a:rPr lang="en-US" i="1" dirty="0" smtClean="0">
                <a:hlinkClick r:id="rId8" action="ppaction://hlinkfile"/>
              </a:rPr>
              <a:t>Comparison Paper</a:t>
            </a:r>
            <a:endParaRPr lang="en-US" i="1" dirty="0"/>
          </a:p>
        </p:txBody>
      </p:sp>
      <p:pic>
        <p:nvPicPr>
          <p:cNvPr id="4" name="Picture 4" descr="http://www.eat-online.net/art/images/music/berlioz.jpg"/>
          <p:cNvPicPr>
            <a:picLocks noChangeAspect="1" noChangeArrowheads="1"/>
          </p:cNvPicPr>
          <p:nvPr/>
        </p:nvPicPr>
        <p:blipFill>
          <a:blip r:embed="rId9"/>
          <a:srcRect/>
          <a:stretch>
            <a:fillRect/>
          </a:stretch>
        </p:blipFill>
        <p:spPr bwMode="auto">
          <a:xfrm>
            <a:off x="5113460" y="1143000"/>
            <a:ext cx="3586040" cy="4495800"/>
          </a:xfrm>
          <a:prstGeom prst="rect">
            <a:avLst/>
          </a:prstGeom>
          <a:noFill/>
        </p:spPr>
      </p:pic>
      <p:sp>
        <p:nvSpPr>
          <p:cNvPr id="5" name="TextBox 4"/>
          <p:cNvSpPr txBox="1"/>
          <p:nvPr/>
        </p:nvSpPr>
        <p:spPr>
          <a:xfrm>
            <a:off x="5943600" y="5791200"/>
            <a:ext cx="2057400" cy="646331"/>
          </a:xfrm>
          <a:prstGeom prst="rect">
            <a:avLst/>
          </a:prstGeom>
          <a:noFill/>
        </p:spPr>
        <p:txBody>
          <a:bodyPr wrap="square" rtlCol="0">
            <a:spAutoFit/>
          </a:bodyPr>
          <a:lstStyle/>
          <a:p>
            <a:pPr algn="ctr"/>
            <a:r>
              <a:rPr lang="en-US" dirty="0" smtClean="0"/>
              <a:t>Hector Berlioz (1803 – 1869)</a:t>
            </a:r>
            <a:endParaRPr lang="en-US" dirty="0"/>
          </a:p>
        </p:txBody>
      </p:sp>
      <p:sp>
        <p:nvSpPr>
          <p:cNvPr id="6" name="TextBox 5"/>
          <p:cNvSpPr txBox="1"/>
          <p:nvPr/>
        </p:nvSpPr>
        <p:spPr>
          <a:xfrm>
            <a:off x="4114800" y="0"/>
            <a:ext cx="5257800" cy="1015663"/>
          </a:xfrm>
          <a:prstGeom prst="rect">
            <a:avLst/>
          </a:prstGeom>
          <a:noFill/>
        </p:spPr>
        <p:txBody>
          <a:bodyPr wrap="square" rtlCol="0">
            <a:spAutoFit/>
          </a:bodyPr>
          <a:lstStyle/>
          <a:p>
            <a:r>
              <a:rPr lang="en-US" sz="1200" dirty="0" smtClean="0"/>
              <a:t>“Emotional (imitation) is designed to arouse in us by means of sound the notion of the several passions of the heart, and to awaken solely through the sense of hearing the impressions that human beings experience only through the other senses. Such is the goal of expression, depiction or musical metaphors.” "On Imitation in Music“, An essay by Berlioz</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Chaconne</a:t>
            </a:r>
            <a:endParaRPr lang="en-US" dirty="0"/>
          </a:p>
        </p:txBody>
      </p:sp>
      <p:sp>
        <p:nvSpPr>
          <p:cNvPr id="3" name="Content Placeholder 2"/>
          <p:cNvSpPr>
            <a:spLocks noGrp="1"/>
          </p:cNvSpPr>
          <p:nvPr>
            <p:ph idx="1"/>
          </p:nvPr>
        </p:nvSpPr>
        <p:spPr>
          <a:xfrm>
            <a:off x="304800" y="1554162"/>
            <a:ext cx="4114800" cy="4525963"/>
          </a:xfrm>
        </p:spPr>
        <p:txBody>
          <a:bodyPr>
            <a:normAutofit fontScale="92500" lnSpcReduction="10000"/>
          </a:bodyPr>
          <a:lstStyle/>
          <a:p>
            <a:r>
              <a:rPr lang="en-US" dirty="0" smtClean="0"/>
              <a:t>Johann Sebastian Bach’s </a:t>
            </a:r>
            <a:r>
              <a:rPr lang="en-US" i="1" dirty="0" smtClean="0"/>
              <a:t>Partita No. 2 in </a:t>
            </a:r>
            <a:r>
              <a:rPr lang="en-US" i="1" smtClean="0"/>
              <a:t>d minor</a:t>
            </a:r>
            <a:endParaRPr lang="en-US" i="1" dirty="0" smtClean="0"/>
          </a:p>
          <a:p>
            <a:r>
              <a:rPr lang="en-US" i="1" dirty="0" smtClean="0">
                <a:hlinkClick r:id="rId3" action="ppaction://hlinkfile"/>
              </a:rPr>
              <a:t>Original Sheet Music</a:t>
            </a:r>
            <a:endParaRPr lang="en-US" i="1" dirty="0" smtClean="0"/>
          </a:p>
          <a:p>
            <a:r>
              <a:rPr lang="en-US" i="1" dirty="0" smtClean="0">
                <a:hlinkClick r:id="rId4" action="ppaction://hlinkfile"/>
              </a:rPr>
              <a:t>Recording of Original</a:t>
            </a:r>
            <a:endParaRPr lang="en-US" i="1" dirty="0" smtClean="0"/>
          </a:p>
          <a:p>
            <a:r>
              <a:rPr lang="en-US" i="1" dirty="0" smtClean="0">
                <a:hlinkClick r:id="rId5" action="ppaction://hlinkfile"/>
              </a:rPr>
              <a:t>Sheet Music</a:t>
            </a:r>
            <a:endParaRPr lang="en-US" i="1" dirty="0" smtClean="0"/>
          </a:p>
          <a:p>
            <a:r>
              <a:rPr lang="en-US" i="1" dirty="0" smtClean="0">
                <a:hlinkClick r:id="rId6" action="ppaction://hlinkfile"/>
              </a:rPr>
              <a:t>Recording of Performance</a:t>
            </a:r>
            <a:endParaRPr lang="en-US" i="1" dirty="0" smtClean="0"/>
          </a:p>
          <a:p>
            <a:r>
              <a:rPr lang="en-US" i="1" dirty="0" smtClean="0">
                <a:hlinkClick r:id="rId7" action="ppaction://hlinkfile"/>
              </a:rPr>
              <a:t>Comparison Paper</a:t>
            </a:r>
            <a:endParaRPr lang="en-US" i="1" dirty="0"/>
          </a:p>
        </p:txBody>
      </p:sp>
      <p:pic>
        <p:nvPicPr>
          <p:cNvPr id="4" name="Picture 2" descr="http://tbn0.google.com/images?q=tbn:t-huxXklvfkc8M:http://www.jsbach.net/images/jsbach.jpg">
            <a:hlinkClick r:id="rId8"/>
          </p:cNvPr>
          <p:cNvPicPr>
            <a:picLocks noChangeAspect="1" noChangeArrowheads="1"/>
          </p:cNvPicPr>
          <p:nvPr/>
        </p:nvPicPr>
        <p:blipFill>
          <a:blip r:embed="rId9"/>
          <a:srcRect/>
          <a:stretch>
            <a:fillRect/>
          </a:stretch>
        </p:blipFill>
        <p:spPr bwMode="auto">
          <a:xfrm>
            <a:off x="5562600" y="1523999"/>
            <a:ext cx="3200400" cy="4300541"/>
          </a:xfrm>
          <a:prstGeom prst="rect">
            <a:avLst/>
          </a:prstGeom>
          <a:noFill/>
        </p:spPr>
      </p:pic>
      <p:sp>
        <p:nvSpPr>
          <p:cNvPr id="5" name="TextBox 4"/>
          <p:cNvSpPr txBox="1"/>
          <p:nvPr/>
        </p:nvSpPr>
        <p:spPr>
          <a:xfrm>
            <a:off x="5638800" y="5943600"/>
            <a:ext cx="2971800" cy="646331"/>
          </a:xfrm>
          <a:prstGeom prst="rect">
            <a:avLst/>
          </a:prstGeom>
          <a:noFill/>
        </p:spPr>
        <p:txBody>
          <a:bodyPr wrap="square" rtlCol="0">
            <a:spAutoFit/>
          </a:bodyPr>
          <a:lstStyle/>
          <a:p>
            <a:pPr algn="ctr"/>
            <a:r>
              <a:rPr lang="en-US" dirty="0" smtClean="0"/>
              <a:t>Johann Sebastian Bach (1685 – 1750)</a:t>
            </a:r>
            <a:endParaRPr lang="en-US" dirty="0"/>
          </a:p>
        </p:txBody>
      </p:sp>
      <p:sp>
        <p:nvSpPr>
          <p:cNvPr id="6" name="TextBox 5"/>
          <p:cNvSpPr txBox="1"/>
          <p:nvPr/>
        </p:nvSpPr>
        <p:spPr>
          <a:xfrm>
            <a:off x="2971800" y="152400"/>
            <a:ext cx="6019800" cy="830997"/>
          </a:xfrm>
          <a:prstGeom prst="rect">
            <a:avLst/>
          </a:prstGeom>
          <a:noFill/>
        </p:spPr>
        <p:txBody>
          <a:bodyPr wrap="square" rtlCol="0">
            <a:spAutoFit/>
          </a:bodyPr>
          <a:lstStyle/>
          <a:p>
            <a:r>
              <a:rPr lang="en-US" sz="1200" dirty="0" smtClean="0"/>
              <a:t>“On one stave, for a small instrument, the man writes a whole world of the deepest thoughts and most powerful feelings. If I imagined that I could have created, even conceived the piece, I am quite certain that the excess of excitement and earth-shattering experience would have driven me out of my mind.” – Johannes Brahms</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Konzert</a:t>
            </a:r>
            <a:endParaRPr lang="en-US" dirty="0"/>
          </a:p>
        </p:txBody>
      </p:sp>
      <p:sp>
        <p:nvSpPr>
          <p:cNvPr id="3" name="Content Placeholder 2"/>
          <p:cNvSpPr>
            <a:spLocks noGrp="1"/>
          </p:cNvSpPr>
          <p:nvPr>
            <p:ph idx="1"/>
          </p:nvPr>
        </p:nvSpPr>
        <p:spPr>
          <a:xfrm>
            <a:off x="304800" y="1554162"/>
            <a:ext cx="2514600" cy="4525963"/>
          </a:xfrm>
        </p:spPr>
        <p:txBody>
          <a:bodyPr>
            <a:normAutofit/>
          </a:bodyPr>
          <a:lstStyle/>
          <a:p>
            <a:pPr>
              <a:buNone/>
            </a:pPr>
            <a:r>
              <a:rPr lang="en-US" sz="2400" i="1" dirty="0" err="1" smtClean="0">
                <a:hlinkClick r:id="rId3" action="ppaction://hlinkfile"/>
              </a:rPr>
              <a:t>Mvt</a:t>
            </a:r>
            <a:r>
              <a:rPr lang="en-US" sz="2400" i="1" dirty="0" smtClean="0">
                <a:hlinkClick r:id="rId3" action="ppaction://hlinkfile"/>
              </a:rPr>
              <a:t>. I – Allegro</a:t>
            </a:r>
            <a:endParaRPr lang="en-US" sz="2400" i="1" dirty="0" smtClean="0"/>
          </a:p>
          <a:p>
            <a:pPr>
              <a:buNone/>
            </a:pPr>
            <a:r>
              <a:rPr lang="en-US" sz="2400" i="1" dirty="0" err="1" smtClean="0">
                <a:hlinkClick r:id="rId4" action="ppaction://hlinkfile"/>
              </a:rPr>
              <a:t>Mvt</a:t>
            </a:r>
            <a:r>
              <a:rPr lang="en-US" sz="2400" i="1" dirty="0" smtClean="0">
                <a:hlinkClick r:id="rId4" action="ppaction://hlinkfile"/>
              </a:rPr>
              <a:t>. II – Lento</a:t>
            </a:r>
            <a:endParaRPr lang="en-US" sz="2400" i="1" dirty="0" smtClean="0"/>
          </a:p>
          <a:p>
            <a:pPr>
              <a:buNone/>
            </a:pPr>
            <a:r>
              <a:rPr lang="en-US" sz="2400" i="1" dirty="0" err="1" smtClean="0">
                <a:hlinkClick r:id="rId5" action="ppaction://hlinkfile"/>
              </a:rPr>
              <a:t>Mvt</a:t>
            </a:r>
            <a:r>
              <a:rPr lang="en-US" sz="2400" i="1" dirty="0" smtClean="0">
                <a:hlinkClick r:id="rId5" action="ppaction://hlinkfile"/>
              </a:rPr>
              <a:t>. III – Allegro Moderato</a:t>
            </a:r>
            <a:endParaRPr lang="en-US" sz="2400" i="1" dirty="0" smtClean="0"/>
          </a:p>
          <a:p>
            <a:pPr>
              <a:buNone/>
            </a:pPr>
            <a:endParaRPr lang="en-US" sz="2400" dirty="0" smtClean="0"/>
          </a:p>
        </p:txBody>
      </p:sp>
      <p:pic>
        <p:nvPicPr>
          <p:cNvPr id="2050" name="Picture 2" descr="http://upload.wikimedia.org/wikipedia/commons/thumb/6/6b/Euphonium_7674.jpg/728px-Euphonium_7674.jpg"/>
          <p:cNvPicPr>
            <a:picLocks noChangeAspect="1" noChangeArrowheads="1"/>
          </p:cNvPicPr>
          <p:nvPr/>
        </p:nvPicPr>
        <p:blipFill>
          <a:blip r:embed="rId6"/>
          <a:srcRect/>
          <a:stretch>
            <a:fillRect/>
          </a:stretch>
        </p:blipFill>
        <p:spPr bwMode="auto">
          <a:xfrm>
            <a:off x="3048000" y="1295400"/>
            <a:ext cx="5905500" cy="4867275"/>
          </a:xfrm>
          <a:prstGeom prst="rect">
            <a:avLst/>
          </a:prstGeom>
          <a:noFill/>
        </p:spPr>
      </p:pic>
      <p:pic>
        <p:nvPicPr>
          <p:cNvPr id="5" name="Picture 1" descr="60D1DAB0"/>
          <p:cNvPicPr>
            <a:picLocks noChangeAspect="1" noChangeArrowheads="1"/>
          </p:cNvPicPr>
          <p:nvPr/>
        </p:nvPicPr>
        <p:blipFill>
          <a:blip r:embed="rId7" cstate="print"/>
          <a:srcRect/>
          <a:stretch>
            <a:fillRect/>
          </a:stretch>
        </p:blipFill>
        <p:spPr bwMode="auto">
          <a:xfrm>
            <a:off x="533400" y="3429000"/>
            <a:ext cx="2209800" cy="28467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a:xfrm>
            <a:off x="304800" y="1554162"/>
            <a:ext cx="8229600" cy="4525963"/>
          </a:xfrm>
        </p:spPr>
        <p:txBody>
          <a:bodyPr>
            <a:normAutofit fontScale="92500" lnSpcReduction="10000"/>
          </a:bodyPr>
          <a:lstStyle/>
          <a:p>
            <a:r>
              <a:rPr lang="en-US" sz="2000" dirty="0" smtClean="0"/>
              <a:t>Bach, Johann Sebastian &amp; </a:t>
            </a:r>
            <a:r>
              <a:rPr lang="en-US" sz="2000" dirty="0" err="1" smtClean="0"/>
              <a:t>Zehetmair</a:t>
            </a:r>
            <a:r>
              <a:rPr lang="en-US" sz="2000" dirty="0" smtClean="0"/>
              <a:t>, Thomas. </a:t>
            </a:r>
            <a:r>
              <a:rPr lang="en-US" sz="2000" u="sng" dirty="0" smtClean="0"/>
              <a:t>Bach: The Chamber Music Volume 11: Sonatas and Partitas</a:t>
            </a:r>
            <a:r>
              <a:rPr lang="en-US" sz="2000" dirty="0" smtClean="0"/>
              <a:t>. Track 5; </a:t>
            </a:r>
            <a:r>
              <a:rPr lang="en-US" sz="2000" dirty="0" err="1" smtClean="0"/>
              <a:t>Ciaccona</a:t>
            </a:r>
            <a:r>
              <a:rPr lang="en-US" sz="2000" dirty="0" smtClean="0"/>
              <a:t>. BWV 1004. Elektra / WEA © 2002. </a:t>
            </a:r>
          </a:p>
          <a:p>
            <a:r>
              <a:rPr lang="en-US" sz="2000" dirty="0" smtClean="0"/>
              <a:t>Berlioz, Hector &amp; Davis, Sir Colin. </a:t>
            </a:r>
            <a:r>
              <a:rPr lang="en-US" sz="2000" u="sng" dirty="0" err="1" smtClean="0"/>
              <a:t>Symphonie</a:t>
            </a:r>
            <a:r>
              <a:rPr lang="en-US" sz="2000" u="sng" dirty="0" smtClean="0"/>
              <a:t> </a:t>
            </a:r>
            <a:r>
              <a:rPr lang="en-US" sz="2000" u="sng" dirty="0" err="1" smtClean="0"/>
              <a:t>Fantastique</a:t>
            </a:r>
            <a:r>
              <a:rPr lang="en-US" sz="2000" u="sng" dirty="0" smtClean="0"/>
              <a:t>, Op. 14</a:t>
            </a:r>
            <a:r>
              <a:rPr lang="en-US" sz="2000" dirty="0" smtClean="0"/>
              <a:t>. LSO: Live © 2002. (London Symphony Orchestra)</a:t>
            </a:r>
          </a:p>
          <a:p>
            <a:r>
              <a:rPr lang="en-US" sz="2000" dirty="0" smtClean="0"/>
              <a:t>Burkhart</a:t>
            </a:r>
            <a:r>
              <a:rPr lang="en-US" sz="2000" dirty="0" smtClean="0"/>
              <a:t>, Charles. </a:t>
            </a:r>
            <a:r>
              <a:rPr lang="en-US" sz="2000" u="sng" dirty="0" smtClean="0"/>
              <a:t>Anthology for Musical Analysis, Sixth Edition</a:t>
            </a:r>
            <a:r>
              <a:rPr lang="en-US" sz="2000" dirty="0" smtClean="0"/>
              <a:t>. Wadsworth Group / Thomson Learning, Belmont, California. © 2004. </a:t>
            </a:r>
          </a:p>
          <a:p>
            <a:r>
              <a:rPr lang="en-US" sz="2000" dirty="0" smtClean="0"/>
              <a:t>Lang, Paul Henry. </a:t>
            </a:r>
            <a:r>
              <a:rPr lang="en-US" sz="2000" u="sng" dirty="0" smtClean="0"/>
              <a:t>The Symphony (1800 – 1900)</a:t>
            </a:r>
            <a:r>
              <a:rPr lang="en-US" sz="2000" dirty="0" smtClean="0"/>
              <a:t>. W. W. Norton &amp; Company, Inc., New York, NY. © 1969. </a:t>
            </a:r>
          </a:p>
          <a:p>
            <a:endParaRPr lang="en-US" sz="2000" dirty="0" smtClean="0"/>
          </a:p>
          <a:p>
            <a:r>
              <a:rPr lang="en-US" sz="2000" dirty="0" smtClean="0"/>
              <a:t>Recital recordings are taken from Mark Maguire’s Senior Recital. December 1, 2007. University of Rhode Island Fine Arts Recital Hall. </a:t>
            </a:r>
          </a:p>
          <a:p>
            <a:endParaRPr lang="en-US" sz="2000" dirty="0" smtClean="0"/>
          </a:p>
          <a:p>
            <a:r>
              <a:rPr lang="en-US" sz="2000" dirty="0" smtClean="0"/>
              <a:t>Electronics, and Arrangements for the Chaconne and Duet are © of Mark Maguire, 2007. </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1623</TotalTime>
  <Words>556</Words>
  <Application>Microsoft Office PowerPoint</Application>
  <PresentationFormat>On-screen Show (4:3)</PresentationFormat>
  <Paragraphs>46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Trek</vt:lpstr>
      <vt:lpstr>Senior Honors Recital</vt:lpstr>
      <vt:lpstr>Preparation</vt:lpstr>
      <vt:lpstr>Shepherd's Duet</vt:lpstr>
      <vt:lpstr>Chaconne</vt:lpstr>
      <vt:lpstr>Konzert</vt:lpstr>
      <vt:lpstr>Works cited</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Senior Honors Recital</dc:title>
  <dc:creator> </dc:creator>
  <cp:lastModifiedBy> </cp:lastModifiedBy>
  <cp:revision>119</cp:revision>
  <dcterms:created xsi:type="dcterms:W3CDTF">2008-04-14T22:38:18Z</dcterms:created>
  <dcterms:modified xsi:type="dcterms:W3CDTF">2008-04-29T23:12:50Z</dcterms:modified>
</cp:coreProperties>
</file>